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4" r:id="rId28"/>
    <p:sldId id="285" r:id="rId29"/>
    <p:sldId id="287" r:id="rId30"/>
    <p:sldId id="288" r:id="rId31"/>
    <p:sldId id="289" r:id="rId32"/>
    <p:sldId id="290" r:id="rId33"/>
    <p:sldId id="291" r:id="rId34"/>
    <p:sldId id="292" r:id="rId3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6647C-5D7A-4FC3-B98B-5FD560EE6BAE}"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D494D-9ECD-48C1-92B0-7E333531609C}" type="slidenum">
              <a:rPr lang="en-US" smtClean="0"/>
              <a:t>‹#›</a:t>
            </a:fld>
            <a:endParaRPr lang="en-US"/>
          </a:p>
        </p:txBody>
      </p:sp>
    </p:spTree>
    <p:extLst>
      <p:ext uri="{BB962C8B-B14F-4D97-AF65-F5344CB8AC3E}">
        <p14:creationId xmlns:p14="http://schemas.microsoft.com/office/powerpoint/2010/main" val="378308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F1D537D-F1CE-4CEF-94E0-C853BBF8FBBC}" type="datetime1">
              <a:rPr lang="en-US" smtClean="0"/>
              <a:t>11/2/2022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68909C63-C19A-4552-BFA2-C9FBE587431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68736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CFCD025-2F07-47AA-A44A-28DC7218BF9C}"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8475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98278FB-3059-4CC3-9A96-5372A9292293}"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50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EABEF465-D0DE-43F6-B7C2-4197E9C2FAD2}" type="datetime1">
              <a:rPr lang="en-US" smtClean="0"/>
              <a:t>11/2/2022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3716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FAFD46D-7CA1-4089-9FA9-630408105FCB}"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30953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B0DA30-5132-4E29-BB5F-B855D3BD47CB}"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2865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492DDAAF-F783-4847-890D-5D8E02441277}"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0046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3903C8B-E8D3-46AA-BC29-EDC34CBCD2B0}" type="datetime1">
              <a:rPr lang="en-US" smtClean="0"/>
              <a:t>11/2/2022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1345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AB5B8C1-137D-4840-ACC4-0105AEB398DD}" type="datetime1">
              <a:rPr lang="en-US" smtClean="0"/>
              <a:t>11/2/2022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6104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43CC6CF-CB5D-4798-98B7-BA799BDDA9A5}" type="datetime1">
              <a:rPr lang="en-US" smtClean="0"/>
              <a:t>11/2/2022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4062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102C64-BDB0-4914-A0E5-D9941AF6327D}"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8366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102214F-0F12-4D93-9AB2-ADD60934F1CB}"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9465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5475952-1E15-4007-9CBE-86C6D159B509}" type="datetime1">
              <a:rPr lang="en-US" smtClean="0"/>
              <a:t>11/2/2022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68909C63-C19A-4552-BFA2-C9FBE587431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40058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E565-D4C1-40E8-8722-72E60FCA9957}"/>
              </a:ext>
            </a:extLst>
          </p:cNvPr>
          <p:cNvSpPr>
            <a:spLocks noGrp="1"/>
          </p:cNvSpPr>
          <p:nvPr>
            <p:ph type="ctrTitle"/>
          </p:nvPr>
        </p:nvSpPr>
        <p:spPr/>
        <p:txBody>
          <a:bodyPr/>
          <a:lstStyle/>
          <a:p>
            <a:r>
              <a:rPr lang="en-US" dirty="0"/>
              <a:t>Dev Ops</a:t>
            </a:r>
          </a:p>
        </p:txBody>
      </p:sp>
      <p:sp>
        <p:nvSpPr>
          <p:cNvPr id="3" name="Subtitle 2">
            <a:extLst>
              <a:ext uri="{FF2B5EF4-FFF2-40B4-BE49-F238E27FC236}">
                <a16:creationId xmlns:a16="http://schemas.microsoft.com/office/drawing/2014/main" id="{3AEE1953-268F-4466-958B-2F5A4BFB094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E4054B8-C350-4561-AF78-E3FD95F9E013}"/>
              </a:ext>
            </a:extLst>
          </p:cNvPr>
          <p:cNvSpPr>
            <a:spLocks noGrp="1"/>
          </p:cNvSpPr>
          <p:nvPr>
            <p:ph type="sldNum" sz="quarter" idx="4"/>
          </p:nvPr>
        </p:nvSpPr>
        <p:spPr/>
        <p:txBody>
          <a:bodyPr/>
          <a:lstStyle/>
          <a:p>
            <a:fld id="{68909C63-C19A-4552-BFA2-C9FBE5874317}" type="slidenum">
              <a:rPr lang="en-US" smtClean="0"/>
              <a:t>1</a:t>
            </a:fld>
            <a:endParaRPr lang="en-US"/>
          </a:p>
        </p:txBody>
      </p:sp>
    </p:spTree>
    <p:extLst>
      <p:ext uri="{BB962C8B-B14F-4D97-AF65-F5344CB8AC3E}">
        <p14:creationId xmlns:p14="http://schemas.microsoft.com/office/powerpoint/2010/main" val="33538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B6E-BE61-415F-8B4A-82490DCCD040}"/>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C3D65DA4-A526-4774-86CC-6E682A638446}"/>
              </a:ext>
            </a:extLst>
          </p:cNvPr>
          <p:cNvSpPr>
            <a:spLocks noGrp="1"/>
          </p:cNvSpPr>
          <p:nvPr>
            <p:ph idx="1"/>
          </p:nvPr>
        </p:nvSpPr>
        <p:spPr/>
        <p:txBody>
          <a:bodyPr/>
          <a:lstStyle/>
          <a:p>
            <a:r>
              <a:rPr lang="en-US" dirty="0"/>
              <a:t>Version control software is a tool which utilizes some directory structure to store files. </a:t>
            </a:r>
          </a:p>
          <a:p>
            <a:r>
              <a:rPr lang="en-US" dirty="0"/>
              <a:t>These tools can track changes to code, and allow for changes to be merged (allowing you to select which changes to keep or reject if/when conflicts arise) or files to be rolled back to a previous version. </a:t>
            </a:r>
          </a:p>
          <a:p>
            <a:r>
              <a:rPr lang="en-US" dirty="0"/>
              <a:t>The integration of code into these repositories should happen as often as possible with at least one commit each day. </a:t>
            </a:r>
          </a:p>
          <a:p>
            <a:r>
              <a:rPr lang="en-US" dirty="0"/>
              <a:t>Generally, the more frequently code is merged, the less conflicts and/or integration issues will arise.</a:t>
            </a:r>
          </a:p>
        </p:txBody>
      </p:sp>
      <p:sp>
        <p:nvSpPr>
          <p:cNvPr id="4" name="Slide Number Placeholder 3">
            <a:extLst>
              <a:ext uri="{FF2B5EF4-FFF2-40B4-BE49-F238E27FC236}">
                <a16:creationId xmlns:a16="http://schemas.microsoft.com/office/drawing/2014/main" id="{7D6A3DD8-4390-4D5A-BE12-FA8544DC616B}"/>
              </a:ext>
            </a:extLst>
          </p:cNvPr>
          <p:cNvSpPr>
            <a:spLocks noGrp="1"/>
          </p:cNvSpPr>
          <p:nvPr>
            <p:ph type="sldNum" sz="quarter" idx="12"/>
          </p:nvPr>
        </p:nvSpPr>
        <p:spPr/>
        <p:txBody>
          <a:bodyPr/>
          <a:lstStyle/>
          <a:p>
            <a:fld id="{68909C63-C19A-4552-BFA2-C9FBE5874317}" type="slidenum">
              <a:rPr lang="en-US" smtClean="0"/>
              <a:t>10</a:t>
            </a:fld>
            <a:endParaRPr lang="en-US"/>
          </a:p>
        </p:txBody>
      </p:sp>
      <p:pic>
        <p:nvPicPr>
          <p:cNvPr id="5" name="Picture 4">
            <a:extLst>
              <a:ext uri="{FF2B5EF4-FFF2-40B4-BE49-F238E27FC236}">
                <a16:creationId xmlns:a16="http://schemas.microsoft.com/office/drawing/2014/main" id="{C3874048-9A3D-4209-B97A-04E1F590A077}"/>
              </a:ext>
            </a:extLst>
          </p:cNvPr>
          <p:cNvPicPr>
            <a:picLocks noChangeAspect="1"/>
          </p:cNvPicPr>
          <p:nvPr/>
        </p:nvPicPr>
        <p:blipFill>
          <a:blip r:embed="rId2"/>
          <a:stretch>
            <a:fillRect/>
          </a:stretch>
        </p:blipFill>
        <p:spPr>
          <a:xfrm>
            <a:off x="6951324" y="38417"/>
            <a:ext cx="3572552" cy="1680845"/>
          </a:xfrm>
          <a:prstGeom prst="rect">
            <a:avLst/>
          </a:prstGeom>
        </p:spPr>
      </p:pic>
    </p:spTree>
    <p:extLst>
      <p:ext uri="{BB962C8B-B14F-4D97-AF65-F5344CB8AC3E}">
        <p14:creationId xmlns:p14="http://schemas.microsoft.com/office/powerpoint/2010/main" val="14103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AF73-98F3-4782-926C-0B6A9D45B0BD}"/>
              </a:ext>
            </a:extLst>
          </p:cNvPr>
          <p:cNvSpPr>
            <a:spLocks noGrp="1"/>
          </p:cNvSpPr>
          <p:nvPr>
            <p:ph type="title"/>
          </p:nvPr>
        </p:nvSpPr>
        <p:spPr/>
        <p:txBody>
          <a:bodyPr/>
          <a:lstStyle/>
          <a:p>
            <a:r>
              <a:rPr lang="en-US" dirty="0"/>
              <a:t>Continuous Integration - Benefits</a:t>
            </a:r>
          </a:p>
        </p:txBody>
      </p:sp>
      <p:sp>
        <p:nvSpPr>
          <p:cNvPr id="3" name="Content Placeholder 2">
            <a:extLst>
              <a:ext uri="{FF2B5EF4-FFF2-40B4-BE49-F238E27FC236}">
                <a16:creationId xmlns:a16="http://schemas.microsoft.com/office/drawing/2014/main" id="{7B5A73EF-022B-41EB-B180-D2F436BE5108}"/>
              </a:ext>
            </a:extLst>
          </p:cNvPr>
          <p:cNvSpPr>
            <a:spLocks noGrp="1"/>
          </p:cNvSpPr>
          <p:nvPr>
            <p:ph idx="1"/>
          </p:nvPr>
        </p:nvSpPr>
        <p:spPr/>
        <p:txBody>
          <a:bodyPr/>
          <a:lstStyle/>
          <a:p>
            <a:r>
              <a:rPr lang="en-US" sz="2600" dirty="0"/>
              <a:t>Ensures the entire team works on the most up to date code</a:t>
            </a:r>
          </a:p>
          <a:p>
            <a:pPr lvl="1"/>
            <a:r>
              <a:rPr lang="en-US" dirty="0"/>
              <a:t>Frequently pushing code allows developers to account for changes performed by other team members quickly.</a:t>
            </a:r>
          </a:p>
          <a:p>
            <a:r>
              <a:rPr lang="en-US" sz="2600" dirty="0"/>
              <a:t>Detects broken builds quickly</a:t>
            </a:r>
          </a:p>
          <a:p>
            <a:pPr lvl="1"/>
            <a:r>
              <a:rPr lang="en-US" dirty="0"/>
              <a:t>If problems arise, version control software can help detect the root cause or rollback changes when necessary.</a:t>
            </a:r>
          </a:p>
          <a:p>
            <a:r>
              <a:rPr lang="en-US" sz="2600" dirty="0"/>
              <a:t>Code can be tested easily by creating separate, test or development branches based on the mainline code.</a:t>
            </a:r>
          </a:p>
          <a:p>
            <a:r>
              <a:rPr lang="en-US" sz="2600" dirty="0"/>
              <a:t>Reduces risk in development when a large codebase has already been established.</a:t>
            </a:r>
          </a:p>
          <a:p>
            <a:r>
              <a:rPr lang="en-US" sz="2600" dirty="0"/>
              <a:t>Reduces the overall number of bugs in a project</a:t>
            </a:r>
          </a:p>
        </p:txBody>
      </p:sp>
      <p:sp>
        <p:nvSpPr>
          <p:cNvPr id="4" name="Slide Number Placeholder 3">
            <a:extLst>
              <a:ext uri="{FF2B5EF4-FFF2-40B4-BE49-F238E27FC236}">
                <a16:creationId xmlns:a16="http://schemas.microsoft.com/office/drawing/2014/main" id="{F1D4AB02-9E56-449B-B71A-AFEE1540B0AA}"/>
              </a:ext>
            </a:extLst>
          </p:cNvPr>
          <p:cNvSpPr>
            <a:spLocks noGrp="1"/>
          </p:cNvSpPr>
          <p:nvPr>
            <p:ph type="sldNum" sz="quarter" idx="12"/>
          </p:nvPr>
        </p:nvSpPr>
        <p:spPr/>
        <p:txBody>
          <a:bodyPr/>
          <a:lstStyle/>
          <a:p>
            <a:fld id="{68909C63-C19A-4552-BFA2-C9FBE5874317}" type="slidenum">
              <a:rPr lang="en-US" smtClean="0"/>
              <a:t>11</a:t>
            </a:fld>
            <a:endParaRPr lang="en-US"/>
          </a:p>
        </p:txBody>
      </p:sp>
    </p:spTree>
    <p:extLst>
      <p:ext uri="{BB962C8B-B14F-4D97-AF65-F5344CB8AC3E}">
        <p14:creationId xmlns:p14="http://schemas.microsoft.com/office/powerpoint/2010/main" val="18575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83BF2F-1DC6-4425-8395-AAE4C8619AC1}"/>
              </a:ext>
            </a:extLst>
          </p:cNvPr>
          <p:cNvSpPr>
            <a:spLocks noGrp="1"/>
          </p:cNvSpPr>
          <p:nvPr>
            <p:ph type="ctrTitle"/>
          </p:nvPr>
        </p:nvSpPr>
        <p:spPr/>
        <p:txBody>
          <a:bodyPr/>
          <a:lstStyle/>
          <a:p>
            <a:r>
              <a:rPr lang="en-US" dirty="0"/>
              <a:t>DevOps - Continuous Delivery</a:t>
            </a:r>
          </a:p>
        </p:txBody>
      </p:sp>
      <p:sp>
        <p:nvSpPr>
          <p:cNvPr id="6" name="Subtitle 5">
            <a:extLst>
              <a:ext uri="{FF2B5EF4-FFF2-40B4-BE49-F238E27FC236}">
                <a16:creationId xmlns:a16="http://schemas.microsoft.com/office/drawing/2014/main" id="{39BA69A8-41AC-4B8F-BCA2-DD8B540C0C6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DB47A51-7EF4-4CF7-8042-19E7623457DF}"/>
              </a:ext>
            </a:extLst>
          </p:cNvPr>
          <p:cNvSpPr>
            <a:spLocks noGrp="1"/>
          </p:cNvSpPr>
          <p:nvPr>
            <p:ph type="sldNum" sz="quarter" idx="4"/>
          </p:nvPr>
        </p:nvSpPr>
        <p:spPr/>
        <p:txBody>
          <a:bodyPr/>
          <a:lstStyle/>
          <a:p>
            <a:fld id="{68909C63-C19A-4552-BFA2-C9FBE5874317}" type="slidenum">
              <a:rPr lang="en-US" smtClean="0"/>
              <a:t>12</a:t>
            </a:fld>
            <a:endParaRPr lang="en-US"/>
          </a:p>
        </p:txBody>
      </p:sp>
    </p:spTree>
    <p:extLst>
      <p:ext uri="{BB962C8B-B14F-4D97-AF65-F5344CB8AC3E}">
        <p14:creationId xmlns:p14="http://schemas.microsoft.com/office/powerpoint/2010/main" val="198302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FC58-4784-4B8C-B061-D1B189A66E78}"/>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2C80A02D-C702-4E52-AA10-437CB55D23DC}"/>
              </a:ext>
            </a:extLst>
          </p:cNvPr>
          <p:cNvSpPr>
            <a:spLocks noGrp="1"/>
          </p:cNvSpPr>
          <p:nvPr>
            <p:ph idx="1"/>
          </p:nvPr>
        </p:nvSpPr>
        <p:spPr/>
        <p:txBody>
          <a:bodyPr/>
          <a:lstStyle/>
          <a:p>
            <a:r>
              <a:rPr lang="en-US" dirty="0"/>
              <a:t>Continuous Delivery is a paradigm in which the building, management and testing of produced software is automated such that deployments can be performed at the push of a button.</a:t>
            </a:r>
          </a:p>
        </p:txBody>
      </p:sp>
      <p:sp>
        <p:nvSpPr>
          <p:cNvPr id="4" name="Slide Number Placeholder 3">
            <a:extLst>
              <a:ext uri="{FF2B5EF4-FFF2-40B4-BE49-F238E27FC236}">
                <a16:creationId xmlns:a16="http://schemas.microsoft.com/office/drawing/2014/main" id="{F3FF9364-2428-4088-985D-6EF9A79A890D}"/>
              </a:ext>
            </a:extLst>
          </p:cNvPr>
          <p:cNvSpPr>
            <a:spLocks noGrp="1"/>
          </p:cNvSpPr>
          <p:nvPr>
            <p:ph type="sldNum" sz="quarter" idx="12"/>
          </p:nvPr>
        </p:nvSpPr>
        <p:spPr/>
        <p:txBody>
          <a:bodyPr/>
          <a:lstStyle/>
          <a:p>
            <a:fld id="{68909C63-C19A-4552-BFA2-C9FBE5874317}" type="slidenum">
              <a:rPr lang="en-US" smtClean="0"/>
              <a:t>13</a:t>
            </a:fld>
            <a:endParaRPr lang="en-US"/>
          </a:p>
        </p:txBody>
      </p:sp>
    </p:spTree>
    <p:extLst>
      <p:ext uri="{BB962C8B-B14F-4D97-AF65-F5344CB8AC3E}">
        <p14:creationId xmlns:p14="http://schemas.microsoft.com/office/powerpoint/2010/main" val="143984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0C51-35FC-468F-877A-55B33ECAA926}"/>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0C09962E-551E-47B9-9EBA-16F9F79AACD8}"/>
              </a:ext>
            </a:extLst>
          </p:cNvPr>
          <p:cNvSpPr>
            <a:spLocks noGrp="1"/>
          </p:cNvSpPr>
          <p:nvPr>
            <p:ph idx="1"/>
          </p:nvPr>
        </p:nvSpPr>
        <p:spPr/>
        <p:txBody>
          <a:bodyPr/>
          <a:lstStyle/>
          <a:p>
            <a:r>
              <a:rPr lang="en-US" dirty="0"/>
              <a:t>Continuous delivery is often confused with Continuous Deployment, which automates the entire production pipeline, including deployment. </a:t>
            </a:r>
          </a:p>
          <a:p>
            <a:r>
              <a:rPr lang="en-US" dirty="0"/>
              <a:t>Continuous Delivery; however, is the process of automating all steps of a Development pipeline except for the final deployment step. </a:t>
            </a:r>
          </a:p>
          <a:p>
            <a:r>
              <a:rPr lang="en-US" dirty="0"/>
              <a:t>Inherently, Continuous Delivery is dependent on the implementation of Continuous Integration, and also serves as a stepping stone to creating a fully automated Development Pipeline (Continuous Deployment).</a:t>
            </a:r>
          </a:p>
        </p:txBody>
      </p:sp>
      <p:sp>
        <p:nvSpPr>
          <p:cNvPr id="4" name="Slide Number Placeholder 3">
            <a:extLst>
              <a:ext uri="{FF2B5EF4-FFF2-40B4-BE49-F238E27FC236}">
                <a16:creationId xmlns:a16="http://schemas.microsoft.com/office/drawing/2014/main" id="{59A3DD1A-0568-47A4-8A64-2C7F999571C4}"/>
              </a:ext>
            </a:extLst>
          </p:cNvPr>
          <p:cNvSpPr>
            <a:spLocks noGrp="1"/>
          </p:cNvSpPr>
          <p:nvPr>
            <p:ph type="sldNum" sz="quarter" idx="12"/>
          </p:nvPr>
        </p:nvSpPr>
        <p:spPr/>
        <p:txBody>
          <a:bodyPr/>
          <a:lstStyle/>
          <a:p>
            <a:fld id="{68909C63-C19A-4552-BFA2-C9FBE5874317}" type="slidenum">
              <a:rPr lang="en-US" smtClean="0"/>
              <a:t>14</a:t>
            </a:fld>
            <a:endParaRPr lang="en-US"/>
          </a:p>
        </p:txBody>
      </p:sp>
    </p:spTree>
    <p:extLst>
      <p:ext uri="{BB962C8B-B14F-4D97-AF65-F5344CB8AC3E}">
        <p14:creationId xmlns:p14="http://schemas.microsoft.com/office/powerpoint/2010/main" val="8910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E328-20E1-456C-B376-0009F3D9163E}"/>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F7AA0A10-5957-4106-860A-D826D1512DE4}"/>
              </a:ext>
            </a:extLst>
          </p:cNvPr>
          <p:cNvSpPr>
            <a:spLocks noGrp="1"/>
          </p:cNvSpPr>
          <p:nvPr>
            <p:ph idx="1"/>
          </p:nvPr>
        </p:nvSpPr>
        <p:spPr/>
        <p:txBody>
          <a:bodyPr/>
          <a:lstStyle/>
          <a:p>
            <a:r>
              <a:rPr lang="en-US" dirty="0"/>
              <a:t>Though Continuous Integration can technically be achieved without automation, Continuous Delivery is only achieved when code integration, testing and product building has been automated. </a:t>
            </a:r>
          </a:p>
          <a:p>
            <a:r>
              <a:rPr lang="en-US" dirty="0"/>
              <a:t>In this way, you are able to perform frequent deployments "at the press of a button", but may choose not to do so, usually for business purposes or possibly due to a preference for a regular scheduled deployment process.</a:t>
            </a:r>
          </a:p>
        </p:txBody>
      </p:sp>
      <p:sp>
        <p:nvSpPr>
          <p:cNvPr id="4" name="Slide Number Placeholder 3">
            <a:extLst>
              <a:ext uri="{FF2B5EF4-FFF2-40B4-BE49-F238E27FC236}">
                <a16:creationId xmlns:a16="http://schemas.microsoft.com/office/drawing/2014/main" id="{4825678B-799E-48D1-90C2-E1D9E82E8CB7}"/>
              </a:ext>
            </a:extLst>
          </p:cNvPr>
          <p:cNvSpPr>
            <a:spLocks noGrp="1"/>
          </p:cNvSpPr>
          <p:nvPr>
            <p:ph type="sldNum" sz="quarter" idx="12"/>
          </p:nvPr>
        </p:nvSpPr>
        <p:spPr/>
        <p:txBody>
          <a:bodyPr/>
          <a:lstStyle/>
          <a:p>
            <a:fld id="{68909C63-C19A-4552-BFA2-C9FBE5874317}" type="slidenum">
              <a:rPr lang="en-US" smtClean="0"/>
              <a:t>15</a:t>
            </a:fld>
            <a:endParaRPr lang="en-US"/>
          </a:p>
        </p:txBody>
      </p:sp>
    </p:spTree>
    <p:extLst>
      <p:ext uri="{BB962C8B-B14F-4D97-AF65-F5344CB8AC3E}">
        <p14:creationId xmlns:p14="http://schemas.microsoft.com/office/powerpoint/2010/main" val="24670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BBE-E26B-4695-9903-BB4E9DD2DC79}"/>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01A78B0A-6A7A-4B77-9EFE-5D0AD2EF9206}"/>
              </a:ext>
            </a:extLst>
          </p:cNvPr>
          <p:cNvSpPr>
            <a:spLocks noGrp="1"/>
          </p:cNvSpPr>
          <p:nvPr>
            <p:ph idx="1"/>
          </p:nvPr>
        </p:nvSpPr>
        <p:spPr/>
        <p:txBody>
          <a:bodyPr/>
          <a:lstStyle/>
          <a:p>
            <a:r>
              <a:rPr lang="en-US" dirty="0"/>
              <a:t>The deployment to production may also be kept manual so that final user acceptance tests can be performed manually as a final safety check on the code to ensure that it meets business needs. </a:t>
            </a:r>
          </a:p>
          <a:p>
            <a:r>
              <a:rPr lang="en-US" dirty="0"/>
              <a:t>This is due to the difficulty and cost of creating tests to evaluate the user experience and not simply the functionality.</a:t>
            </a:r>
          </a:p>
        </p:txBody>
      </p:sp>
      <p:sp>
        <p:nvSpPr>
          <p:cNvPr id="4" name="Slide Number Placeholder 3">
            <a:extLst>
              <a:ext uri="{FF2B5EF4-FFF2-40B4-BE49-F238E27FC236}">
                <a16:creationId xmlns:a16="http://schemas.microsoft.com/office/drawing/2014/main" id="{A3A78271-53D1-40F2-AADE-C3DFAF1E6135}"/>
              </a:ext>
            </a:extLst>
          </p:cNvPr>
          <p:cNvSpPr>
            <a:spLocks noGrp="1"/>
          </p:cNvSpPr>
          <p:nvPr>
            <p:ph type="sldNum" sz="quarter" idx="12"/>
          </p:nvPr>
        </p:nvSpPr>
        <p:spPr/>
        <p:txBody>
          <a:bodyPr/>
          <a:lstStyle/>
          <a:p>
            <a:fld id="{68909C63-C19A-4552-BFA2-C9FBE5874317}" type="slidenum">
              <a:rPr lang="en-US" smtClean="0"/>
              <a:t>16</a:t>
            </a:fld>
            <a:endParaRPr lang="en-US"/>
          </a:p>
        </p:txBody>
      </p:sp>
      <p:pic>
        <p:nvPicPr>
          <p:cNvPr id="5" name="Picture 4">
            <a:extLst>
              <a:ext uri="{FF2B5EF4-FFF2-40B4-BE49-F238E27FC236}">
                <a16:creationId xmlns:a16="http://schemas.microsoft.com/office/drawing/2014/main" id="{4752DFD3-B58E-44AE-AE38-66F8C1129240}"/>
              </a:ext>
            </a:extLst>
          </p:cNvPr>
          <p:cNvPicPr>
            <a:picLocks noChangeAspect="1"/>
          </p:cNvPicPr>
          <p:nvPr/>
        </p:nvPicPr>
        <p:blipFill>
          <a:blip r:embed="rId2"/>
          <a:stretch>
            <a:fillRect/>
          </a:stretch>
        </p:blipFill>
        <p:spPr>
          <a:xfrm>
            <a:off x="1085850" y="4707765"/>
            <a:ext cx="9105900" cy="2047875"/>
          </a:xfrm>
          <a:prstGeom prst="rect">
            <a:avLst/>
          </a:prstGeom>
        </p:spPr>
      </p:pic>
    </p:spTree>
    <p:extLst>
      <p:ext uri="{BB962C8B-B14F-4D97-AF65-F5344CB8AC3E}">
        <p14:creationId xmlns:p14="http://schemas.microsoft.com/office/powerpoint/2010/main" val="59261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0B20-0AAD-47A7-94E2-ABA7EEBD25EC}"/>
              </a:ext>
            </a:extLst>
          </p:cNvPr>
          <p:cNvSpPr>
            <a:spLocks noGrp="1"/>
          </p:cNvSpPr>
          <p:nvPr>
            <p:ph type="title"/>
          </p:nvPr>
        </p:nvSpPr>
        <p:spPr/>
        <p:txBody>
          <a:bodyPr/>
          <a:lstStyle/>
          <a:p>
            <a:r>
              <a:rPr lang="en-US" dirty="0"/>
              <a:t>Continuous Delivery - Benefits</a:t>
            </a:r>
            <a:r>
              <a:rPr lang="en-US" b="0" i="0" dirty="0">
                <a:solidFill>
                  <a:srgbClr val="212529"/>
                </a:solidFill>
                <a:effectLst/>
                <a:latin typeface="futura-pt"/>
              </a:rPr>
              <a:t> </a:t>
            </a:r>
            <a:endParaRPr lang="en-US" dirty="0"/>
          </a:p>
        </p:txBody>
      </p:sp>
      <p:sp>
        <p:nvSpPr>
          <p:cNvPr id="3" name="Content Placeholder 2">
            <a:extLst>
              <a:ext uri="{FF2B5EF4-FFF2-40B4-BE49-F238E27FC236}">
                <a16:creationId xmlns:a16="http://schemas.microsoft.com/office/drawing/2014/main" id="{72FF6FD0-1E92-41BA-A628-AFD328C8B927}"/>
              </a:ext>
            </a:extLst>
          </p:cNvPr>
          <p:cNvSpPr>
            <a:spLocks noGrp="1"/>
          </p:cNvSpPr>
          <p:nvPr>
            <p:ph idx="1"/>
          </p:nvPr>
        </p:nvSpPr>
        <p:spPr>
          <a:xfrm>
            <a:off x="609599" y="1719263"/>
            <a:ext cx="11307417" cy="4411662"/>
          </a:xfrm>
        </p:spPr>
        <p:txBody>
          <a:bodyPr/>
          <a:lstStyle/>
          <a:p>
            <a:r>
              <a:rPr lang="en-US" sz="1800" dirty="0"/>
              <a:t>Reduced Risk in Deployment</a:t>
            </a:r>
          </a:p>
          <a:p>
            <a:pPr lvl="1"/>
            <a:r>
              <a:rPr lang="en-US" sz="1800" dirty="0"/>
              <a:t>Since new builds are not deployed automatically, faulty code is less likely to by deployed to production environments.</a:t>
            </a:r>
          </a:p>
          <a:p>
            <a:pPr lvl="1"/>
            <a:r>
              <a:rPr lang="en-US" sz="1800" dirty="0"/>
              <a:t>Less pressure is placed on the development team by allowing for small, more frequent changes to be made. This expedites the iteration of code.</a:t>
            </a:r>
          </a:p>
          <a:p>
            <a:r>
              <a:rPr lang="en-US" sz="1800" dirty="0"/>
              <a:t>Predictable Progress</a:t>
            </a:r>
          </a:p>
          <a:p>
            <a:pPr lvl="1"/>
            <a:r>
              <a:rPr lang="en-US" sz="1800" dirty="0"/>
              <a:t>Since pipelines are a programmable infrastructure by the development team, desired behavior during the production of code is easier to configure.</a:t>
            </a:r>
          </a:p>
          <a:p>
            <a:pPr lvl="1"/>
            <a:r>
              <a:rPr lang="en-US" sz="1800" dirty="0"/>
              <a:t>With a pipeline the deployment process is more predictable, allowing development team to focus on the production of code rather than operational steps required to deploy the new codebase.</a:t>
            </a:r>
          </a:p>
          <a:p>
            <a:r>
              <a:rPr lang="en-US" sz="1800" dirty="0"/>
              <a:t>Frequent Feedback</a:t>
            </a:r>
          </a:p>
          <a:p>
            <a:pPr lvl="1"/>
            <a:r>
              <a:rPr lang="en-US" sz="1800" dirty="0"/>
              <a:t>With the increased efficiency of producing code, smaller, more incremental changes can be applied to a system more frequently. If human error does cause problems, it is easy to roll back changes to a working build.</a:t>
            </a:r>
          </a:p>
          <a:p>
            <a:pPr lvl="1"/>
            <a:r>
              <a:rPr lang="en-US" sz="1800" dirty="0"/>
              <a:t>More releases accelerates the communication and feedback loop with client/product owners as well.</a:t>
            </a:r>
          </a:p>
        </p:txBody>
      </p:sp>
      <p:sp>
        <p:nvSpPr>
          <p:cNvPr id="4" name="Slide Number Placeholder 3">
            <a:extLst>
              <a:ext uri="{FF2B5EF4-FFF2-40B4-BE49-F238E27FC236}">
                <a16:creationId xmlns:a16="http://schemas.microsoft.com/office/drawing/2014/main" id="{64F85DD0-1EED-4E4A-8002-07CCCF16FDC2}"/>
              </a:ext>
            </a:extLst>
          </p:cNvPr>
          <p:cNvSpPr>
            <a:spLocks noGrp="1"/>
          </p:cNvSpPr>
          <p:nvPr>
            <p:ph type="sldNum" sz="quarter" idx="12"/>
          </p:nvPr>
        </p:nvSpPr>
        <p:spPr/>
        <p:txBody>
          <a:bodyPr/>
          <a:lstStyle/>
          <a:p>
            <a:fld id="{68909C63-C19A-4552-BFA2-C9FBE5874317}" type="slidenum">
              <a:rPr lang="en-US" smtClean="0"/>
              <a:t>17</a:t>
            </a:fld>
            <a:endParaRPr lang="en-US"/>
          </a:p>
        </p:txBody>
      </p:sp>
    </p:spTree>
    <p:extLst>
      <p:ext uri="{BB962C8B-B14F-4D97-AF65-F5344CB8AC3E}">
        <p14:creationId xmlns:p14="http://schemas.microsoft.com/office/powerpoint/2010/main" val="325732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E35B-10D9-49D6-93AE-89CA124127E4}"/>
              </a:ext>
            </a:extLst>
          </p:cNvPr>
          <p:cNvSpPr>
            <a:spLocks noGrp="1"/>
          </p:cNvSpPr>
          <p:nvPr>
            <p:ph type="title"/>
          </p:nvPr>
        </p:nvSpPr>
        <p:spPr/>
        <p:txBody>
          <a:bodyPr/>
          <a:lstStyle/>
          <a:p>
            <a:r>
              <a:rPr lang="en-US" sz="3600" dirty="0"/>
              <a:t>Costs/Considerations of Continuous Delivery</a:t>
            </a:r>
          </a:p>
        </p:txBody>
      </p:sp>
      <p:sp>
        <p:nvSpPr>
          <p:cNvPr id="3" name="Content Placeholder 2">
            <a:extLst>
              <a:ext uri="{FF2B5EF4-FFF2-40B4-BE49-F238E27FC236}">
                <a16:creationId xmlns:a16="http://schemas.microsoft.com/office/drawing/2014/main" id="{3E8F7F17-D3AF-4D8A-98B1-67B129DE03C3}"/>
              </a:ext>
            </a:extLst>
          </p:cNvPr>
          <p:cNvSpPr>
            <a:spLocks noGrp="1"/>
          </p:cNvSpPr>
          <p:nvPr>
            <p:ph idx="1"/>
          </p:nvPr>
        </p:nvSpPr>
        <p:spPr/>
        <p:txBody>
          <a:bodyPr/>
          <a:lstStyle/>
          <a:p>
            <a:r>
              <a:rPr lang="en-US" dirty="0"/>
              <a:t>Requires a strong </a:t>
            </a:r>
            <a:r>
              <a:rPr lang="en-US" dirty="0" err="1"/>
              <a:t>foundtation</a:t>
            </a:r>
            <a:r>
              <a:rPr lang="en-US" dirty="0"/>
              <a:t> with Continuous Integration culture, and test suite coverage</a:t>
            </a:r>
          </a:p>
          <a:p>
            <a:r>
              <a:rPr lang="en-US" dirty="0"/>
              <a:t>The Final deployment must still be automated which is an additional cost, Though the trigger to begin the process is manual this can still cause slowdown for the development.</a:t>
            </a:r>
          </a:p>
          <a:p>
            <a:r>
              <a:rPr lang="en-US" dirty="0"/>
              <a:t>Communication of incomplete features and backlog must be maintained rigorously to communicate expectations to client and development team</a:t>
            </a:r>
          </a:p>
        </p:txBody>
      </p:sp>
      <p:sp>
        <p:nvSpPr>
          <p:cNvPr id="4" name="Slide Number Placeholder 3">
            <a:extLst>
              <a:ext uri="{FF2B5EF4-FFF2-40B4-BE49-F238E27FC236}">
                <a16:creationId xmlns:a16="http://schemas.microsoft.com/office/drawing/2014/main" id="{F52CA971-83DB-4AE6-B45C-E0702158EEFF}"/>
              </a:ext>
            </a:extLst>
          </p:cNvPr>
          <p:cNvSpPr>
            <a:spLocks noGrp="1"/>
          </p:cNvSpPr>
          <p:nvPr>
            <p:ph type="sldNum" sz="quarter" idx="12"/>
          </p:nvPr>
        </p:nvSpPr>
        <p:spPr/>
        <p:txBody>
          <a:bodyPr/>
          <a:lstStyle/>
          <a:p>
            <a:fld id="{68909C63-C19A-4552-BFA2-C9FBE5874317}" type="slidenum">
              <a:rPr lang="en-US" smtClean="0"/>
              <a:t>18</a:t>
            </a:fld>
            <a:endParaRPr lang="en-US"/>
          </a:p>
        </p:txBody>
      </p:sp>
    </p:spTree>
    <p:extLst>
      <p:ext uri="{BB962C8B-B14F-4D97-AF65-F5344CB8AC3E}">
        <p14:creationId xmlns:p14="http://schemas.microsoft.com/office/powerpoint/2010/main" val="36496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770A58-293A-4285-93B6-0CECF3C3BC43}"/>
              </a:ext>
            </a:extLst>
          </p:cNvPr>
          <p:cNvSpPr>
            <a:spLocks noGrp="1"/>
          </p:cNvSpPr>
          <p:nvPr>
            <p:ph type="ctrTitle"/>
          </p:nvPr>
        </p:nvSpPr>
        <p:spPr/>
        <p:txBody>
          <a:bodyPr/>
          <a:lstStyle/>
          <a:p>
            <a:r>
              <a:rPr lang="en-US" dirty="0"/>
              <a:t>DevOps - Continuous Deployment</a:t>
            </a:r>
          </a:p>
        </p:txBody>
      </p:sp>
      <p:sp>
        <p:nvSpPr>
          <p:cNvPr id="6" name="Subtitle 5">
            <a:extLst>
              <a:ext uri="{FF2B5EF4-FFF2-40B4-BE49-F238E27FC236}">
                <a16:creationId xmlns:a16="http://schemas.microsoft.com/office/drawing/2014/main" id="{CCAB9884-7F6F-4CA9-B11C-00885F601BB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1CC20FC-47BF-480B-A2A1-91071279199B}"/>
              </a:ext>
            </a:extLst>
          </p:cNvPr>
          <p:cNvSpPr>
            <a:spLocks noGrp="1"/>
          </p:cNvSpPr>
          <p:nvPr>
            <p:ph type="sldNum" sz="quarter" idx="4"/>
          </p:nvPr>
        </p:nvSpPr>
        <p:spPr/>
        <p:txBody>
          <a:bodyPr/>
          <a:lstStyle/>
          <a:p>
            <a:fld id="{68909C63-C19A-4552-BFA2-C9FBE5874317}" type="slidenum">
              <a:rPr lang="en-US" smtClean="0"/>
              <a:t>19</a:t>
            </a:fld>
            <a:endParaRPr lang="en-US"/>
          </a:p>
        </p:txBody>
      </p:sp>
    </p:spTree>
    <p:extLst>
      <p:ext uri="{BB962C8B-B14F-4D97-AF65-F5344CB8AC3E}">
        <p14:creationId xmlns:p14="http://schemas.microsoft.com/office/powerpoint/2010/main" val="8384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AC2A-3A24-42E1-9168-27B48A36B9F5}"/>
              </a:ext>
            </a:extLst>
          </p:cNvPr>
          <p:cNvSpPr>
            <a:spLocks noGrp="1"/>
          </p:cNvSpPr>
          <p:nvPr>
            <p:ph type="title"/>
          </p:nvPr>
        </p:nvSpPr>
        <p:spPr/>
        <p:txBody>
          <a:bodyPr/>
          <a:lstStyle/>
          <a:p>
            <a:r>
              <a:rPr lang="en-US" b="1" i="0" dirty="0">
                <a:solidFill>
                  <a:srgbClr val="212529"/>
                </a:solidFill>
                <a:effectLst/>
                <a:latin typeface="futura-pt"/>
              </a:rPr>
              <a:t>DevOps</a:t>
            </a:r>
            <a:endParaRPr lang="en-US" dirty="0"/>
          </a:p>
        </p:txBody>
      </p:sp>
      <p:sp>
        <p:nvSpPr>
          <p:cNvPr id="3" name="Content Placeholder 2">
            <a:extLst>
              <a:ext uri="{FF2B5EF4-FFF2-40B4-BE49-F238E27FC236}">
                <a16:creationId xmlns:a16="http://schemas.microsoft.com/office/drawing/2014/main" id="{961D8F04-1EF8-4576-BB88-8870EF23FE9F}"/>
              </a:ext>
            </a:extLst>
          </p:cNvPr>
          <p:cNvSpPr>
            <a:spLocks noGrp="1"/>
          </p:cNvSpPr>
          <p:nvPr>
            <p:ph idx="1"/>
          </p:nvPr>
        </p:nvSpPr>
        <p:spPr/>
        <p:txBody>
          <a:bodyPr/>
          <a:lstStyle/>
          <a:p>
            <a:r>
              <a:rPr lang="en-US" dirty="0"/>
              <a:t>Software Development (dev) Operations (ops) are a set of practices and methodologies designed to combine the </a:t>
            </a:r>
            <a:r>
              <a:rPr lang="en-US" dirty="0">
                <a:highlight>
                  <a:srgbClr val="FFFF00"/>
                </a:highlight>
              </a:rPr>
              <a:t>development</a:t>
            </a:r>
            <a:r>
              <a:rPr lang="en-US" dirty="0"/>
              <a:t> (production/writing of code), </a:t>
            </a:r>
            <a:r>
              <a:rPr lang="en-US" dirty="0">
                <a:highlight>
                  <a:srgbClr val="FFFF00"/>
                </a:highlight>
              </a:rPr>
              <a:t>deployment</a:t>
            </a:r>
            <a:r>
              <a:rPr lang="en-US" dirty="0"/>
              <a:t> and </a:t>
            </a:r>
            <a:r>
              <a:rPr lang="en-US" dirty="0">
                <a:highlight>
                  <a:srgbClr val="FFFF00"/>
                </a:highlight>
              </a:rPr>
              <a:t>maintenance</a:t>
            </a:r>
            <a:r>
              <a:rPr lang="en-US" dirty="0"/>
              <a:t> of code into a streamlined process. </a:t>
            </a:r>
          </a:p>
          <a:p>
            <a:r>
              <a:rPr lang="en-US" dirty="0"/>
              <a:t>The primary goal of DevOps is to expedite the lifecycle of application development, particularly through the automation of tasks.</a:t>
            </a:r>
          </a:p>
        </p:txBody>
      </p:sp>
      <p:sp>
        <p:nvSpPr>
          <p:cNvPr id="4" name="Slide Number Placeholder 3">
            <a:extLst>
              <a:ext uri="{FF2B5EF4-FFF2-40B4-BE49-F238E27FC236}">
                <a16:creationId xmlns:a16="http://schemas.microsoft.com/office/drawing/2014/main" id="{259DE84F-F04B-4E25-885F-B9E5621A24CB}"/>
              </a:ext>
            </a:extLst>
          </p:cNvPr>
          <p:cNvSpPr>
            <a:spLocks noGrp="1"/>
          </p:cNvSpPr>
          <p:nvPr>
            <p:ph type="sldNum" sz="quarter" idx="12"/>
          </p:nvPr>
        </p:nvSpPr>
        <p:spPr/>
        <p:txBody>
          <a:bodyPr/>
          <a:lstStyle/>
          <a:p>
            <a:fld id="{68909C63-C19A-4552-BFA2-C9FBE5874317}" type="slidenum">
              <a:rPr lang="en-US" smtClean="0"/>
              <a:t>2</a:t>
            </a:fld>
            <a:endParaRPr lang="en-US"/>
          </a:p>
        </p:txBody>
      </p:sp>
    </p:spTree>
    <p:extLst>
      <p:ext uri="{BB962C8B-B14F-4D97-AF65-F5344CB8AC3E}">
        <p14:creationId xmlns:p14="http://schemas.microsoft.com/office/powerpoint/2010/main" val="295718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7F01-22AB-4880-BAC8-0E48E4E3513A}"/>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B40EF998-40EF-4D4F-9DA4-E5CFDED66DCF}"/>
              </a:ext>
            </a:extLst>
          </p:cNvPr>
          <p:cNvSpPr>
            <a:spLocks noGrp="1"/>
          </p:cNvSpPr>
          <p:nvPr>
            <p:ph idx="1"/>
          </p:nvPr>
        </p:nvSpPr>
        <p:spPr/>
        <p:txBody>
          <a:bodyPr/>
          <a:lstStyle/>
          <a:p>
            <a:r>
              <a:rPr lang="en-US" dirty="0"/>
              <a:t>Continuous Deployment is a process of releasing software in which changes are tested for stability and correctness automatically. </a:t>
            </a:r>
          </a:p>
          <a:p>
            <a:r>
              <a:rPr lang="en-US" dirty="0"/>
              <a:t>This results in immediate, autonomous deployment of code to production environments.</a:t>
            </a:r>
          </a:p>
        </p:txBody>
      </p:sp>
      <p:sp>
        <p:nvSpPr>
          <p:cNvPr id="4" name="Slide Number Placeholder 3">
            <a:extLst>
              <a:ext uri="{FF2B5EF4-FFF2-40B4-BE49-F238E27FC236}">
                <a16:creationId xmlns:a16="http://schemas.microsoft.com/office/drawing/2014/main" id="{9A45C15F-0611-468D-A70D-3BE7FA14A97D}"/>
              </a:ext>
            </a:extLst>
          </p:cNvPr>
          <p:cNvSpPr>
            <a:spLocks noGrp="1"/>
          </p:cNvSpPr>
          <p:nvPr>
            <p:ph type="sldNum" sz="quarter" idx="12"/>
          </p:nvPr>
        </p:nvSpPr>
        <p:spPr/>
        <p:txBody>
          <a:bodyPr/>
          <a:lstStyle/>
          <a:p>
            <a:fld id="{68909C63-C19A-4552-BFA2-C9FBE5874317}" type="slidenum">
              <a:rPr lang="en-US" smtClean="0"/>
              <a:t>20</a:t>
            </a:fld>
            <a:endParaRPr lang="en-US"/>
          </a:p>
        </p:txBody>
      </p:sp>
    </p:spTree>
    <p:extLst>
      <p:ext uri="{BB962C8B-B14F-4D97-AF65-F5344CB8AC3E}">
        <p14:creationId xmlns:p14="http://schemas.microsoft.com/office/powerpoint/2010/main" val="202662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28B9-27CB-4870-AF8C-C91CC53F2D44}"/>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BAA35D7A-DB4F-432F-A809-E7E23E5679AA}"/>
              </a:ext>
            </a:extLst>
          </p:cNvPr>
          <p:cNvSpPr>
            <a:spLocks noGrp="1"/>
          </p:cNvSpPr>
          <p:nvPr>
            <p:ph idx="1"/>
          </p:nvPr>
        </p:nvSpPr>
        <p:spPr/>
        <p:txBody>
          <a:bodyPr/>
          <a:lstStyle/>
          <a:p>
            <a:r>
              <a:rPr lang="en-US" sz="2400" dirty="0"/>
              <a:t>Continuous Deployment is often confused with Continuous Delivery due to nomenclature as both are referred to as 'CD'; however, Continuous Delivery is simply a precursor to Continuous Deployment. </a:t>
            </a:r>
          </a:p>
          <a:p>
            <a:r>
              <a:rPr lang="en-US" sz="2400" dirty="0"/>
              <a:t>In Continuous Delivery there is a final, manual approval process needed before code is deployed to production environments.</a:t>
            </a:r>
          </a:p>
          <a:p>
            <a:r>
              <a:rPr lang="en-US" sz="2400" dirty="0"/>
              <a:t>Continuous Deployment forgoes human intervention at every step of the deployment process and pushes new code into the working production environment immediately so long as it meets the test requirements. </a:t>
            </a:r>
          </a:p>
          <a:p>
            <a:r>
              <a:rPr lang="en-US" sz="2400" dirty="0"/>
              <a:t>When Continuous Deployment is achieved, every committed change to the code base creates and deploys a new build to the production environment.</a:t>
            </a:r>
          </a:p>
        </p:txBody>
      </p:sp>
      <p:sp>
        <p:nvSpPr>
          <p:cNvPr id="4" name="Slide Number Placeholder 3">
            <a:extLst>
              <a:ext uri="{FF2B5EF4-FFF2-40B4-BE49-F238E27FC236}">
                <a16:creationId xmlns:a16="http://schemas.microsoft.com/office/drawing/2014/main" id="{98A52088-8AD9-4EE6-93BF-D6E3E9DD5208}"/>
              </a:ext>
            </a:extLst>
          </p:cNvPr>
          <p:cNvSpPr>
            <a:spLocks noGrp="1"/>
          </p:cNvSpPr>
          <p:nvPr>
            <p:ph type="sldNum" sz="quarter" idx="12"/>
          </p:nvPr>
        </p:nvSpPr>
        <p:spPr/>
        <p:txBody>
          <a:bodyPr/>
          <a:lstStyle/>
          <a:p>
            <a:fld id="{68909C63-C19A-4552-BFA2-C9FBE5874317}" type="slidenum">
              <a:rPr lang="en-US" smtClean="0"/>
              <a:t>21</a:t>
            </a:fld>
            <a:endParaRPr lang="en-US"/>
          </a:p>
        </p:txBody>
      </p:sp>
    </p:spTree>
    <p:extLst>
      <p:ext uri="{BB962C8B-B14F-4D97-AF65-F5344CB8AC3E}">
        <p14:creationId xmlns:p14="http://schemas.microsoft.com/office/powerpoint/2010/main" val="336993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904-389A-43A2-8A31-1CC2E438BCD2}"/>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A2E70DC9-EF1A-48C1-BF47-2AA5D7BBC758}"/>
              </a:ext>
            </a:extLst>
          </p:cNvPr>
          <p:cNvSpPr>
            <a:spLocks noGrp="1"/>
          </p:cNvSpPr>
          <p:nvPr>
            <p:ph idx="1"/>
          </p:nvPr>
        </p:nvSpPr>
        <p:spPr/>
        <p:txBody>
          <a:bodyPr/>
          <a:lstStyle/>
          <a:p>
            <a:r>
              <a:rPr lang="en-US" dirty="0"/>
              <a:t>Continuous Deployment is the ultimate goal for establishing a true DevOps pipeline, as it ensures that all steps for the creation of product, including code creation, testing, building, and deployment are automated and work seamlessly together.</a:t>
            </a:r>
          </a:p>
          <a:p>
            <a:endParaRPr lang="en-US" dirty="0"/>
          </a:p>
        </p:txBody>
      </p:sp>
      <p:sp>
        <p:nvSpPr>
          <p:cNvPr id="4" name="Slide Number Placeholder 3">
            <a:extLst>
              <a:ext uri="{FF2B5EF4-FFF2-40B4-BE49-F238E27FC236}">
                <a16:creationId xmlns:a16="http://schemas.microsoft.com/office/drawing/2014/main" id="{C4C00266-6158-45D9-BFC1-803BA9750C58}"/>
              </a:ext>
            </a:extLst>
          </p:cNvPr>
          <p:cNvSpPr>
            <a:spLocks noGrp="1"/>
          </p:cNvSpPr>
          <p:nvPr>
            <p:ph type="sldNum" sz="quarter" idx="12"/>
          </p:nvPr>
        </p:nvSpPr>
        <p:spPr/>
        <p:txBody>
          <a:bodyPr/>
          <a:lstStyle/>
          <a:p>
            <a:fld id="{68909C63-C19A-4552-BFA2-C9FBE5874317}" type="slidenum">
              <a:rPr lang="en-US" smtClean="0"/>
              <a:t>22</a:t>
            </a:fld>
            <a:endParaRPr lang="en-US"/>
          </a:p>
        </p:txBody>
      </p:sp>
      <p:pic>
        <p:nvPicPr>
          <p:cNvPr id="5" name="Picture 4">
            <a:extLst>
              <a:ext uri="{FF2B5EF4-FFF2-40B4-BE49-F238E27FC236}">
                <a16:creationId xmlns:a16="http://schemas.microsoft.com/office/drawing/2014/main" id="{2CCE29AD-53DD-4CD3-B8CB-6115D1A003B3}"/>
              </a:ext>
            </a:extLst>
          </p:cNvPr>
          <p:cNvPicPr>
            <a:picLocks noChangeAspect="1"/>
          </p:cNvPicPr>
          <p:nvPr/>
        </p:nvPicPr>
        <p:blipFill>
          <a:blip r:embed="rId2"/>
          <a:stretch>
            <a:fillRect/>
          </a:stretch>
        </p:blipFill>
        <p:spPr>
          <a:xfrm>
            <a:off x="1081087" y="4201767"/>
            <a:ext cx="9115425" cy="2076450"/>
          </a:xfrm>
          <a:prstGeom prst="rect">
            <a:avLst/>
          </a:prstGeom>
        </p:spPr>
      </p:pic>
    </p:spTree>
    <p:extLst>
      <p:ext uri="{BB962C8B-B14F-4D97-AF65-F5344CB8AC3E}">
        <p14:creationId xmlns:p14="http://schemas.microsoft.com/office/powerpoint/2010/main" val="106770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540D-9579-465D-9E5C-4675F6128B7C}"/>
              </a:ext>
            </a:extLst>
          </p:cNvPr>
          <p:cNvSpPr>
            <a:spLocks noGrp="1"/>
          </p:cNvSpPr>
          <p:nvPr>
            <p:ph type="title"/>
          </p:nvPr>
        </p:nvSpPr>
        <p:spPr/>
        <p:txBody>
          <a:bodyPr/>
          <a:lstStyle/>
          <a:p>
            <a:r>
              <a:rPr lang="en-US" dirty="0"/>
              <a:t>Benefits of Continuous Deployment</a:t>
            </a:r>
          </a:p>
        </p:txBody>
      </p:sp>
      <p:sp>
        <p:nvSpPr>
          <p:cNvPr id="3" name="Content Placeholder 2">
            <a:extLst>
              <a:ext uri="{FF2B5EF4-FFF2-40B4-BE49-F238E27FC236}">
                <a16:creationId xmlns:a16="http://schemas.microsoft.com/office/drawing/2014/main" id="{C7B88C69-8A0D-4E97-ACA6-DF428D64745C}"/>
              </a:ext>
            </a:extLst>
          </p:cNvPr>
          <p:cNvSpPr>
            <a:spLocks noGrp="1"/>
          </p:cNvSpPr>
          <p:nvPr>
            <p:ph idx="1"/>
          </p:nvPr>
        </p:nvSpPr>
        <p:spPr/>
        <p:txBody>
          <a:bodyPr/>
          <a:lstStyle/>
          <a:p>
            <a:r>
              <a:rPr lang="en-US" dirty="0"/>
              <a:t>Even faster development process, without the need to pause for deployment.</a:t>
            </a:r>
          </a:p>
          <a:p>
            <a:r>
              <a:rPr lang="en-US" dirty="0"/>
              <a:t>New releases are less risky, as small changes can be easily recognized and fixed, allowing for better and quicker feedback.</a:t>
            </a:r>
          </a:p>
          <a:p>
            <a:r>
              <a:rPr lang="en-US" dirty="0"/>
              <a:t>Increased communication and regular streams of improvements are generally regarded highly by customers.</a:t>
            </a:r>
          </a:p>
        </p:txBody>
      </p:sp>
      <p:sp>
        <p:nvSpPr>
          <p:cNvPr id="4" name="Slide Number Placeholder 3">
            <a:extLst>
              <a:ext uri="{FF2B5EF4-FFF2-40B4-BE49-F238E27FC236}">
                <a16:creationId xmlns:a16="http://schemas.microsoft.com/office/drawing/2014/main" id="{D1FDF11E-CCFD-4E6D-BD30-8FE38B3BB6A2}"/>
              </a:ext>
            </a:extLst>
          </p:cNvPr>
          <p:cNvSpPr>
            <a:spLocks noGrp="1"/>
          </p:cNvSpPr>
          <p:nvPr>
            <p:ph type="sldNum" sz="quarter" idx="12"/>
          </p:nvPr>
        </p:nvSpPr>
        <p:spPr/>
        <p:txBody>
          <a:bodyPr/>
          <a:lstStyle/>
          <a:p>
            <a:fld id="{68909C63-C19A-4552-BFA2-C9FBE5874317}" type="slidenum">
              <a:rPr lang="en-US" smtClean="0"/>
              <a:t>23</a:t>
            </a:fld>
            <a:endParaRPr lang="en-US"/>
          </a:p>
        </p:txBody>
      </p:sp>
    </p:spTree>
    <p:extLst>
      <p:ext uri="{BB962C8B-B14F-4D97-AF65-F5344CB8AC3E}">
        <p14:creationId xmlns:p14="http://schemas.microsoft.com/office/powerpoint/2010/main" val="149160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FC89-8194-46F5-9683-039D17C6192E}"/>
              </a:ext>
            </a:extLst>
          </p:cNvPr>
          <p:cNvSpPr>
            <a:spLocks noGrp="1"/>
          </p:cNvSpPr>
          <p:nvPr>
            <p:ph type="title"/>
          </p:nvPr>
        </p:nvSpPr>
        <p:spPr/>
        <p:txBody>
          <a:bodyPr/>
          <a:lstStyle/>
          <a:p>
            <a:r>
              <a:rPr lang="en-US" dirty="0"/>
              <a:t>Costs/Risks of Continuous Deployment</a:t>
            </a:r>
          </a:p>
        </p:txBody>
      </p:sp>
      <p:sp>
        <p:nvSpPr>
          <p:cNvPr id="3" name="Content Placeholder 2">
            <a:extLst>
              <a:ext uri="{FF2B5EF4-FFF2-40B4-BE49-F238E27FC236}">
                <a16:creationId xmlns:a16="http://schemas.microsoft.com/office/drawing/2014/main" id="{812A99CC-93D8-446F-B2FD-262625485783}"/>
              </a:ext>
            </a:extLst>
          </p:cNvPr>
          <p:cNvSpPr>
            <a:spLocks noGrp="1"/>
          </p:cNvSpPr>
          <p:nvPr>
            <p:ph idx="1"/>
          </p:nvPr>
        </p:nvSpPr>
        <p:spPr/>
        <p:txBody>
          <a:bodyPr/>
          <a:lstStyle/>
          <a:p>
            <a:r>
              <a:rPr lang="en-US" sz="2800" dirty="0"/>
              <a:t>Establishing a Continuous Deployment pipeline requires a more substantial investment in the engineering, and the testing culture.</a:t>
            </a:r>
          </a:p>
          <a:p>
            <a:r>
              <a:rPr lang="en-US" sz="2800" dirty="0"/>
              <a:t>Documentation of processes is required to communicate to development, production and testing teams.</a:t>
            </a:r>
          </a:p>
          <a:p>
            <a:r>
              <a:rPr lang="en-US" sz="2800" dirty="0"/>
              <a:t>Ongoing maintenance of deployment pipeline is required to ensure work continues running smoothly, increasing production costs.</a:t>
            </a:r>
          </a:p>
          <a:p>
            <a:r>
              <a:rPr lang="en-US" sz="2800" dirty="0"/>
              <a:t>Feature flags (communication of completed features and progress) are required for coordination between departments.</a:t>
            </a:r>
          </a:p>
        </p:txBody>
      </p:sp>
      <p:sp>
        <p:nvSpPr>
          <p:cNvPr id="4" name="Slide Number Placeholder 3">
            <a:extLst>
              <a:ext uri="{FF2B5EF4-FFF2-40B4-BE49-F238E27FC236}">
                <a16:creationId xmlns:a16="http://schemas.microsoft.com/office/drawing/2014/main" id="{8AF82AB9-781D-479F-B2F1-541E8FC2F228}"/>
              </a:ext>
            </a:extLst>
          </p:cNvPr>
          <p:cNvSpPr>
            <a:spLocks noGrp="1"/>
          </p:cNvSpPr>
          <p:nvPr>
            <p:ph type="sldNum" sz="quarter" idx="12"/>
          </p:nvPr>
        </p:nvSpPr>
        <p:spPr/>
        <p:txBody>
          <a:bodyPr/>
          <a:lstStyle/>
          <a:p>
            <a:fld id="{68909C63-C19A-4552-BFA2-C9FBE5874317}" type="slidenum">
              <a:rPr lang="en-US" smtClean="0"/>
              <a:t>24</a:t>
            </a:fld>
            <a:endParaRPr lang="en-US"/>
          </a:p>
        </p:txBody>
      </p:sp>
    </p:spTree>
    <p:extLst>
      <p:ext uri="{BB962C8B-B14F-4D97-AF65-F5344CB8AC3E}">
        <p14:creationId xmlns:p14="http://schemas.microsoft.com/office/powerpoint/2010/main" val="121346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EEAD8-80A4-4D14-94B9-CAC0420C5F3E}"/>
              </a:ext>
            </a:extLst>
          </p:cNvPr>
          <p:cNvSpPr>
            <a:spLocks noGrp="1"/>
          </p:cNvSpPr>
          <p:nvPr>
            <p:ph type="ctrTitle"/>
          </p:nvPr>
        </p:nvSpPr>
        <p:spPr/>
        <p:txBody>
          <a:bodyPr/>
          <a:lstStyle/>
          <a:p>
            <a:r>
              <a:rPr lang="en-US" dirty="0"/>
              <a:t>DevOps and Agile</a:t>
            </a:r>
          </a:p>
        </p:txBody>
      </p:sp>
      <p:sp>
        <p:nvSpPr>
          <p:cNvPr id="6" name="Subtitle 5">
            <a:extLst>
              <a:ext uri="{FF2B5EF4-FFF2-40B4-BE49-F238E27FC236}">
                <a16:creationId xmlns:a16="http://schemas.microsoft.com/office/drawing/2014/main" id="{4E82DD43-FAAC-4F36-931F-019C5542E30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03818AB-FD5B-4F75-B3F3-B2C6C0F1F50B}"/>
              </a:ext>
            </a:extLst>
          </p:cNvPr>
          <p:cNvSpPr>
            <a:spLocks noGrp="1"/>
          </p:cNvSpPr>
          <p:nvPr>
            <p:ph type="sldNum" sz="quarter" idx="4"/>
          </p:nvPr>
        </p:nvSpPr>
        <p:spPr/>
        <p:txBody>
          <a:bodyPr/>
          <a:lstStyle/>
          <a:p>
            <a:fld id="{68909C63-C19A-4552-BFA2-C9FBE5874317}" type="slidenum">
              <a:rPr lang="en-US" smtClean="0"/>
              <a:t>25</a:t>
            </a:fld>
            <a:endParaRPr lang="en-US"/>
          </a:p>
        </p:txBody>
      </p:sp>
    </p:spTree>
    <p:extLst>
      <p:ext uri="{BB962C8B-B14F-4D97-AF65-F5344CB8AC3E}">
        <p14:creationId xmlns:p14="http://schemas.microsoft.com/office/powerpoint/2010/main" val="27406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F732-3AB2-4ACE-9E69-7AE036ACEDE3}"/>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B601BE2A-964C-4E3B-B2C0-E81A1CF961C7}"/>
              </a:ext>
            </a:extLst>
          </p:cNvPr>
          <p:cNvSpPr>
            <a:spLocks noGrp="1"/>
          </p:cNvSpPr>
          <p:nvPr>
            <p:ph idx="1"/>
          </p:nvPr>
        </p:nvSpPr>
        <p:spPr/>
        <p:txBody>
          <a:bodyPr/>
          <a:lstStyle/>
          <a:p>
            <a:r>
              <a:rPr lang="en-US" dirty="0"/>
              <a:t>As the development and deployment of applications became increasingly important, DevOps and Agile have increased in popularity as methods to optimize the process of software production. </a:t>
            </a:r>
          </a:p>
          <a:p>
            <a:r>
              <a:rPr lang="en-US" dirty="0"/>
              <a:t>DevOps originally sought to reduce the number of manual steps necessary to produce software, resulting in more streamlined and faster releases. </a:t>
            </a:r>
          </a:p>
          <a:p>
            <a:r>
              <a:rPr lang="en-US" dirty="0"/>
              <a:t>Agile practices encourage collaboration and re-evaluation of systems in favor of improvements.</a:t>
            </a:r>
          </a:p>
        </p:txBody>
      </p:sp>
      <p:sp>
        <p:nvSpPr>
          <p:cNvPr id="4" name="Slide Number Placeholder 3">
            <a:extLst>
              <a:ext uri="{FF2B5EF4-FFF2-40B4-BE49-F238E27FC236}">
                <a16:creationId xmlns:a16="http://schemas.microsoft.com/office/drawing/2014/main" id="{CBC2ED48-47BB-441A-8EDC-923F1FF8F414}"/>
              </a:ext>
            </a:extLst>
          </p:cNvPr>
          <p:cNvSpPr>
            <a:spLocks noGrp="1"/>
          </p:cNvSpPr>
          <p:nvPr>
            <p:ph type="sldNum" sz="quarter" idx="12"/>
          </p:nvPr>
        </p:nvSpPr>
        <p:spPr/>
        <p:txBody>
          <a:bodyPr/>
          <a:lstStyle/>
          <a:p>
            <a:fld id="{68909C63-C19A-4552-BFA2-C9FBE5874317}" type="slidenum">
              <a:rPr lang="en-US" smtClean="0"/>
              <a:t>26</a:t>
            </a:fld>
            <a:endParaRPr lang="en-US"/>
          </a:p>
        </p:txBody>
      </p:sp>
    </p:spTree>
    <p:extLst>
      <p:ext uri="{BB962C8B-B14F-4D97-AF65-F5344CB8AC3E}">
        <p14:creationId xmlns:p14="http://schemas.microsoft.com/office/powerpoint/2010/main" val="269020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6E9E-2B0F-4C6C-8567-35D0F6A62261}"/>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48EB037E-389F-405D-87F3-B8D0FCAAEAC1}"/>
              </a:ext>
            </a:extLst>
          </p:cNvPr>
          <p:cNvSpPr>
            <a:spLocks noGrp="1"/>
          </p:cNvSpPr>
          <p:nvPr>
            <p:ph idx="1"/>
          </p:nvPr>
        </p:nvSpPr>
        <p:spPr/>
        <p:txBody>
          <a:bodyPr/>
          <a:lstStyle/>
          <a:p>
            <a:r>
              <a:rPr lang="en-US" dirty="0"/>
              <a:t>Both methodologies underlyingly serve the same purpose: </a:t>
            </a:r>
          </a:p>
          <a:p>
            <a:r>
              <a:rPr lang="en-US" dirty="0"/>
              <a:t>To create working and valuable code as quickly and efficiently as possible. </a:t>
            </a:r>
          </a:p>
          <a:p>
            <a:r>
              <a:rPr lang="en-US" dirty="0"/>
              <a:t>DevOps inherently adopts many Agile methodologies, as it encourages the collaboration of development and operations when creating software products.</a:t>
            </a:r>
          </a:p>
        </p:txBody>
      </p:sp>
      <p:sp>
        <p:nvSpPr>
          <p:cNvPr id="4" name="Slide Number Placeholder 3">
            <a:extLst>
              <a:ext uri="{FF2B5EF4-FFF2-40B4-BE49-F238E27FC236}">
                <a16:creationId xmlns:a16="http://schemas.microsoft.com/office/drawing/2014/main" id="{07EB647D-8D03-4E8E-A0DE-142E3B0AEC8C}"/>
              </a:ext>
            </a:extLst>
          </p:cNvPr>
          <p:cNvSpPr>
            <a:spLocks noGrp="1"/>
          </p:cNvSpPr>
          <p:nvPr>
            <p:ph type="sldNum" sz="quarter" idx="12"/>
          </p:nvPr>
        </p:nvSpPr>
        <p:spPr/>
        <p:txBody>
          <a:bodyPr/>
          <a:lstStyle/>
          <a:p>
            <a:fld id="{68909C63-C19A-4552-BFA2-C9FBE5874317}" type="slidenum">
              <a:rPr lang="en-US" smtClean="0"/>
              <a:t>27</a:t>
            </a:fld>
            <a:endParaRPr lang="en-US"/>
          </a:p>
        </p:txBody>
      </p:sp>
    </p:spTree>
    <p:extLst>
      <p:ext uri="{BB962C8B-B14F-4D97-AF65-F5344CB8AC3E}">
        <p14:creationId xmlns:p14="http://schemas.microsoft.com/office/powerpoint/2010/main" val="37295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A85A-8516-4BD0-902E-228F2D664576}"/>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AC432D2B-B34B-46A7-BB6E-1DC0300687A1}"/>
              </a:ext>
            </a:extLst>
          </p:cNvPr>
          <p:cNvSpPr>
            <a:spLocks noGrp="1"/>
          </p:cNvSpPr>
          <p:nvPr>
            <p:ph idx="1"/>
          </p:nvPr>
        </p:nvSpPr>
        <p:spPr/>
        <p:txBody>
          <a:bodyPr/>
          <a:lstStyle/>
          <a:p>
            <a:pPr marL="0" indent="0">
              <a:buNone/>
            </a:pPr>
            <a:r>
              <a:rPr lang="en-US" sz="2400" dirty="0"/>
              <a:t>Generally, there are three ways of approaching DevOps culture.</a:t>
            </a:r>
          </a:p>
          <a:p>
            <a:r>
              <a:rPr lang="en-US" sz="2400" dirty="0"/>
              <a:t>System Thinking: Placing emphasis on the performance of an entire system.</a:t>
            </a:r>
          </a:p>
          <a:p>
            <a:r>
              <a:rPr lang="en-US" sz="2400" dirty="0"/>
              <a:t>Amplify Feedback Loops: Through the use of automation, the speed and efficiency of feedback loops can drastically improve.</a:t>
            </a:r>
          </a:p>
          <a:p>
            <a:r>
              <a:rPr lang="en-US" sz="2400" dirty="0"/>
              <a:t>Culture of Continual Experimentation and Learning: Fostering a work culture which values taking risks, learning from failure, and understanding that practice and repetition are the prerequisites to mastery, leads to increased collaboration and self-reflection. This promotes further improvement for an entire workplace community, and is even reflected through Agile retrospective meetings.</a:t>
            </a:r>
          </a:p>
        </p:txBody>
      </p:sp>
      <p:sp>
        <p:nvSpPr>
          <p:cNvPr id="4" name="Slide Number Placeholder 3">
            <a:extLst>
              <a:ext uri="{FF2B5EF4-FFF2-40B4-BE49-F238E27FC236}">
                <a16:creationId xmlns:a16="http://schemas.microsoft.com/office/drawing/2014/main" id="{3405E7A6-845E-4EC0-95AA-A1A5CA085A25}"/>
              </a:ext>
            </a:extLst>
          </p:cNvPr>
          <p:cNvSpPr>
            <a:spLocks noGrp="1"/>
          </p:cNvSpPr>
          <p:nvPr>
            <p:ph type="sldNum" sz="quarter" idx="12"/>
          </p:nvPr>
        </p:nvSpPr>
        <p:spPr/>
        <p:txBody>
          <a:bodyPr/>
          <a:lstStyle/>
          <a:p>
            <a:fld id="{68909C63-C19A-4552-BFA2-C9FBE5874317}" type="slidenum">
              <a:rPr lang="en-US" smtClean="0"/>
              <a:t>28</a:t>
            </a:fld>
            <a:endParaRPr lang="en-US"/>
          </a:p>
        </p:txBody>
      </p:sp>
    </p:spTree>
    <p:extLst>
      <p:ext uri="{BB962C8B-B14F-4D97-AF65-F5344CB8AC3E}">
        <p14:creationId xmlns:p14="http://schemas.microsoft.com/office/powerpoint/2010/main" val="2703197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64186C-4B0C-46FD-A5FA-16427525C298}"/>
              </a:ext>
            </a:extLst>
          </p:cNvPr>
          <p:cNvSpPr>
            <a:spLocks noGrp="1"/>
          </p:cNvSpPr>
          <p:nvPr>
            <p:ph type="ctrTitle"/>
          </p:nvPr>
        </p:nvSpPr>
        <p:spPr/>
        <p:txBody>
          <a:bodyPr/>
          <a:lstStyle/>
          <a:p>
            <a:r>
              <a:rPr lang="en-US" dirty="0"/>
              <a:t>DevOps Tools - Sonar</a:t>
            </a:r>
          </a:p>
        </p:txBody>
      </p:sp>
      <p:sp>
        <p:nvSpPr>
          <p:cNvPr id="6" name="Subtitle 5">
            <a:extLst>
              <a:ext uri="{FF2B5EF4-FFF2-40B4-BE49-F238E27FC236}">
                <a16:creationId xmlns:a16="http://schemas.microsoft.com/office/drawing/2014/main" id="{1F5EF79C-A2A7-4ACB-9CCF-B494EC92EE8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70840A6-B116-4909-91A5-50EEBAF838BE}"/>
              </a:ext>
            </a:extLst>
          </p:cNvPr>
          <p:cNvSpPr>
            <a:spLocks noGrp="1"/>
          </p:cNvSpPr>
          <p:nvPr>
            <p:ph type="sldNum" sz="quarter" idx="4"/>
          </p:nvPr>
        </p:nvSpPr>
        <p:spPr/>
        <p:txBody>
          <a:bodyPr/>
          <a:lstStyle/>
          <a:p>
            <a:fld id="{68909C63-C19A-4552-BFA2-C9FBE5874317}" type="slidenum">
              <a:rPr lang="en-US" smtClean="0"/>
              <a:t>29</a:t>
            </a:fld>
            <a:endParaRPr lang="en-US"/>
          </a:p>
        </p:txBody>
      </p:sp>
    </p:spTree>
    <p:extLst>
      <p:ext uri="{BB962C8B-B14F-4D97-AF65-F5344CB8AC3E}">
        <p14:creationId xmlns:p14="http://schemas.microsoft.com/office/powerpoint/2010/main" val="192860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F058-9ED8-4254-BC83-938F1E7C29FD}"/>
              </a:ext>
            </a:extLst>
          </p:cNvPr>
          <p:cNvSpPr>
            <a:spLocks noGrp="1"/>
          </p:cNvSpPr>
          <p:nvPr>
            <p:ph type="title"/>
          </p:nvPr>
        </p:nvSpPr>
        <p:spPr/>
        <p:txBody>
          <a:bodyPr/>
          <a:lstStyle/>
          <a:p>
            <a:r>
              <a:rPr lang="en-US" sz="3600" b="1" i="0" dirty="0">
                <a:solidFill>
                  <a:srgbClr val="212529"/>
                </a:solidFill>
                <a:effectLst/>
                <a:latin typeface="futura-pt"/>
              </a:rPr>
              <a:t>Steps in Dev Ops and Production of Code</a:t>
            </a:r>
            <a:endParaRPr lang="en-US" sz="3600" dirty="0"/>
          </a:p>
        </p:txBody>
      </p:sp>
      <p:sp>
        <p:nvSpPr>
          <p:cNvPr id="3" name="Content Placeholder 2">
            <a:extLst>
              <a:ext uri="{FF2B5EF4-FFF2-40B4-BE49-F238E27FC236}">
                <a16:creationId xmlns:a16="http://schemas.microsoft.com/office/drawing/2014/main" id="{D70785D9-4251-4F8A-AAF5-2ACE66AB5003}"/>
              </a:ext>
            </a:extLst>
          </p:cNvPr>
          <p:cNvSpPr>
            <a:spLocks noGrp="1"/>
          </p:cNvSpPr>
          <p:nvPr>
            <p:ph idx="1"/>
          </p:nvPr>
        </p:nvSpPr>
        <p:spPr/>
        <p:txBody>
          <a:bodyPr/>
          <a:lstStyle/>
          <a:p>
            <a:r>
              <a:rPr lang="en-US" dirty="0"/>
              <a:t>The steps or phases for Dev Ops refers to the creation, testing, and deployment of an application.</a:t>
            </a:r>
          </a:p>
          <a:p>
            <a:r>
              <a:rPr lang="en-US" sz="2400" dirty="0"/>
              <a:t>Source code Control: Producing (writing) code and pushing to a repository</a:t>
            </a:r>
          </a:p>
          <a:p>
            <a:r>
              <a:rPr lang="en-US" sz="2400" dirty="0"/>
              <a:t>Building and Testing Automation: Test basic functionality of code (Generally unit testing) and create a new, working build</a:t>
            </a:r>
          </a:p>
          <a:p>
            <a:r>
              <a:rPr lang="en-US" sz="2400" dirty="0"/>
              <a:t>Deploying to Staging: Deployment of working build to a temporary environment</a:t>
            </a:r>
          </a:p>
          <a:p>
            <a:r>
              <a:rPr lang="en-US" sz="2400" dirty="0"/>
              <a:t>Acceptance Testing: Undergo other more complex tests (systems, integration) within temporary environment</a:t>
            </a:r>
          </a:p>
          <a:p>
            <a:r>
              <a:rPr lang="en-US" sz="2400" dirty="0"/>
              <a:t>Deployment of Build: Migrate working build to Production environment accessible by end users</a:t>
            </a:r>
          </a:p>
        </p:txBody>
      </p:sp>
      <p:sp>
        <p:nvSpPr>
          <p:cNvPr id="4" name="Slide Number Placeholder 3">
            <a:extLst>
              <a:ext uri="{FF2B5EF4-FFF2-40B4-BE49-F238E27FC236}">
                <a16:creationId xmlns:a16="http://schemas.microsoft.com/office/drawing/2014/main" id="{22FE9C09-59C5-4459-84B2-7FB709CC9511}"/>
              </a:ext>
            </a:extLst>
          </p:cNvPr>
          <p:cNvSpPr>
            <a:spLocks noGrp="1"/>
          </p:cNvSpPr>
          <p:nvPr>
            <p:ph type="sldNum" sz="quarter" idx="12"/>
          </p:nvPr>
        </p:nvSpPr>
        <p:spPr/>
        <p:txBody>
          <a:bodyPr/>
          <a:lstStyle/>
          <a:p>
            <a:fld id="{68909C63-C19A-4552-BFA2-C9FBE5874317}" type="slidenum">
              <a:rPr lang="en-US" smtClean="0"/>
              <a:t>3</a:t>
            </a:fld>
            <a:endParaRPr lang="en-US"/>
          </a:p>
        </p:txBody>
      </p:sp>
    </p:spTree>
    <p:extLst>
      <p:ext uri="{BB962C8B-B14F-4D97-AF65-F5344CB8AC3E}">
        <p14:creationId xmlns:p14="http://schemas.microsoft.com/office/powerpoint/2010/main" val="262304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A7C6-56A0-4585-BC0C-905C8542A894}"/>
              </a:ext>
            </a:extLst>
          </p:cNvPr>
          <p:cNvSpPr>
            <a:spLocks noGrp="1"/>
          </p:cNvSpPr>
          <p:nvPr>
            <p:ph type="title"/>
          </p:nvPr>
        </p:nvSpPr>
        <p:spPr/>
        <p:txBody>
          <a:bodyPr/>
          <a:lstStyle/>
          <a:p>
            <a:r>
              <a:rPr lang="en-US" dirty="0"/>
              <a:t>Sonar</a:t>
            </a:r>
          </a:p>
        </p:txBody>
      </p:sp>
      <p:sp>
        <p:nvSpPr>
          <p:cNvPr id="3" name="Content Placeholder 2">
            <a:extLst>
              <a:ext uri="{FF2B5EF4-FFF2-40B4-BE49-F238E27FC236}">
                <a16:creationId xmlns:a16="http://schemas.microsoft.com/office/drawing/2014/main" id="{7A8AC0BE-0B28-43B7-AAF4-E49A1EEB587B}"/>
              </a:ext>
            </a:extLst>
          </p:cNvPr>
          <p:cNvSpPr>
            <a:spLocks noGrp="1"/>
          </p:cNvSpPr>
          <p:nvPr>
            <p:ph idx="1"/>
          </p:nvPr>
        </p:nvSpPr>
        <p:spPr/>
        <p:txBody>
          <a:bodyPr/>
          <a:lstStyle/>
          <a:p>
            <a:r>
              <a:rPr lang="en-US" dirty="0"/>
              <a:t>Sonar cloud, Sonar </a:t>
            </a:r>
            <a:r>
              <a:rPr lang="en-US" dirty="0" err="1"/>
              <a:t>Qube</a:t>
            </a:r>
            <a:r>
              <a:rPr lang="en-US" dirty="0"/>
              <a:t> and Sonar lint are code quality analysis tools which increase the readability, security and </a:t>
            </a:r>
            <a:r>
              <a:rPr lang="en-US" dirty="0" err="1"/>
              <a:t>matainability</a:t>
            </a:r>
            <a:r>
              <a:rPr lang="en-US" dirty="0"/>
              <a:t> of code. </a:t>
            </a:r>
          </a:p>
          <a:p>
            <a:r>
              <a:rPr lang="en-US" dirty="0"/>
              <a:t>Utilizing code quality analysis tools can help development teams produce higher quality code, and provide standardization between developers, which can play a vital role in the integration of code.</a:t>
            </a:r>
          </a:p>
        </p:txBody>
      </p:sp>
      <p:sp>
        <p:nvSpPr>
          <p:cNvPr id="4" name="Slide Number Placeholder 3">
            <a:extLst>
              <a:ext uri="{FF2B5EF4-FFF2-40B4-BE49-F238E27FC236}">
                <a16:creationId xmlns:a16="http://schemas.microsoft.com/office/drawing/2014/main" id="{67CE0320-769D-4BA6-8CD4-DB99F47470AB}"/>
              </a:ext>
            </a:extLst>
          </p:cNvPr>
          <p:cNvSpPr>
            <a:spLocks noGrp="1"/>
          </p:cNvSpPr>
          <p:nvPr>
            <p:ph type="sldNum" sz="quarter" idx="12"/>
          </p:nvPr>
        </p:nvSpPr>
        <p:spPr/>
        <p:txBody>
          <a:bodyPr/>
          <a:lstStyle/>
          <a:p>
            <a:fld id="{68909C63-C19A-4552-BFA2-C9FBE5874317}" type="slidenum">
              <a:rPr lang="en-US" smtClean="0"/>
              <a:t>30</a:t>
            </a:fld>
            <a:endParaRPr lang="en-US"/>
          </a:p>
        </p:txBody>
      </p:sp>
    </p:spTree>
    <p:extLst>
      <p:ext uri="{BB962C8B-B14F-4D97-AF65-F5344CB8AC3E}">
        <p14:creationId xmlns:p14="http://schemas.microsoft.com/office/powerpoint/2010/main" val="336476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CB0E-49E4-4171-9785-0C6C0AC55B13}"/>
              </a:ext>
            </a:extLst>
          </p:cNvPr>
          <p:cNvSpPr>
            <a:spLocks noGrp="1"/>
          </p:cNvSpPr>
          <p:nvPr>
            <p:ph type="title"/>
          </p:nvPr>
        </p:nvSpPr>
        <p:spPr/>
        <p:txBody>
          <a:bodyPr/>
          <a:lstStyle/>
          <a:p>
            <a:r>
              <a:rPr lang="en-US" dirty="0"/>
              <a:t>Code Quality Analysis and Code Smells</a:t>
            </a:r>
          </a:p>
        </p:txBody>
      </p:sp>
      <p:sp>
        <p:nvSpPr>
          <p:cNvPr id="3" name="Content Placeholder 2">
            <a:extLst>
              <a:ext uri="{FF2B5EF4-FFF2-40B4-BE49-F238E27FC236}">
                <a16:creationId xmlns:a16="http://schemas.microsoft.com/office/drawing/2014/main" id="{32285725-ACE0-4341-9B15-179BB6DFF5C5}"/>
              </a:ext>
            </a:extLst>
          </p:cNvPr>
          <p:cNvSpPr>
            <a:spLocks noGrp="1"/>
          </p:cNvSpPr>
          <p:nvPr>
            <p:ph idx="1"/>
          </p:nvPr>
        </p:nvSpPr>
        <p:spPr/>
        <p:txBody>
          <a:bodyPr/>
          <a:lstStyle/>
          <a:p>
            <a:pPr marL="0" indent="0">
              <a:buNone/>
            </a:pPr>
            <a:r>
              <a:rPr lang="en-US" sz="2200" dirty="0"/>
              <a:t>Code Quality Analysis tools are programs specifically designed to expose errors as well as 'code smells'.</a:t>
            </a:r>
          </a:p>
          <a:p>
            <a:r>
              <a:rPr lang="en-US" sz="2200" dirty="0"/>
              <a:t>Code Smells</a:t>
            </a:r>
          </a:p>
          <a:p>
            <a:r>
              <a:rPr lang="en-US" sz="2200" dirty="0"/>
              <a:t>Vulnerabilities</a:t>
            </a:r>
          </a:p>
          <a:p>
            <a:pPr lvl="1"/>
            <a:r>
              <a:rPr lang="en-US" sz="2200" dirty="0"/>
              <a:t>Data security issues</a:t>
            </a:r>
          </a:p>
          <a:p>
            <a:r>
              <a:rPr lang="en-US" sz="2200" dirty="0"/>
              <a:t>Bugs</a:t>
            </a:r>
          </a:p>
          <a:p>
            <a:pPr lvl="1"/>
            <a:r>
              <a:rPr lang="en-US" sz="2200" dirty="0"/>
              <a:t>Issues with functionality of code</a:t>
            </a:r>
          </a:p>
          <a:p>
            <a:pPr lvl="1"/>
            <a:r>
              <a:rPr lang="en-US" sz="2200" dirty="0"/>
              <a:t>Maintainability issues</a:t>
            </a:r>
          </a:p>
          <a:p>
            <a:pPr lvl="1"/>
            <a:r>
              <a:rPr lang="en-US" sz="2200" dirty="0"/>
              <a:t>Confusing or hard to maintain code</a:t>
            </a:r>
          </a:p>
          <a:p>
            <a:pPr lvl="1"/>
            <a:r>
              <a:rPr lang="en-US" sz="2200" dirty="0"/>
              <a:t>Repeated instances of code</a:t>
            </a:r>
          </a:p>
          <a:p>
            <a:pPr lvl="1"/>
            <a:r>
              <a:rPr lang="en-US" sz="2200" dirty="0"/>
              <a:t>Unused imports</a:t>
            </a:r>
          </a:p>
          <a:p>
            <a:pPr lvl="1"/>
            <a:r>
              <a:rPr lang="en-US" sz="2200" dirty="0"/>
              <a:t>Empty code blocks</a:t>
            </a:r>
          </a:p>
          <a:p>
            <a:pPr lvl="1"/>
            <a:r>
              <a:rPr lang="en-US" sz="2200" dirty="0"/>
              <a:t>Unaddressed automated code comments</a:t>
            </a:r>
          </a:p>
        </p:txBody>
      </p:sp>
      <p:sp>
        <p:nvSpPr>
          <p:cNvPr id="4" name="Slide Number Placeholder 3">
            <a:extLst>
              <a:ext uri="{FF2B5EF4-FFF2-40B4-BE49-F238E27FC236}">
                <a16:creationId xmlns:a16="http://schemas.microsoft.com/office/drawing/2014/main" id="{9C3A1BE4-4AED-494E-B33D-75A89244DBAA}"/>
              </a:ext>
            </a:extLst>
          </p:cNvPr>
          <p:cNvSpPr>
            <a:spLocks noGrp="1"/>
          </p:cNvSpPr>
          <p:nvPr>
            <p:ph type="sldNum" sz="quarter" idx="12"/>
          </p:nvPr>
        </p:nvSpPr>
        <p:spPr/>
        <p:txBody>
          <a:bodyPr/>
          <a:lstStyle/>
          <a:p>
            <a:fld id="{68909C63-C19A-4552-BFA2-C9FBE5874317}" type="slidenum">
              <a:rPr lang="en-US" smtClean="0"/>
              <a:t>31</a:t>
            </a:fld>
            <a:endParaRPr lang="en-US"/>
          </a:p>
        </p:txBody>
      </p:sp>
    </p:spTree>
    <p:extLst>
      <p:ext uri="{BB962C8B-B14F-4D97-AF65-F5344CB8AC3E}">
        <p14:creationId xmlns:p14="http://schemas.microsoft.com/office/powerpoint/2010/main" val="212696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0E5F-1552-4818-B319-2F2D81E52896}"/>
              </a:ext>
            </a:extLst>
          </p:cNvPr>
          <p:cNvSpPr>
            <a:spLocks noGrp="1"/>
          </p:cNvSpPr>
          <p:nvPr>
            <p:ph type="title"/>
          </p:nvPr>
        </p:nvSpPr>
        <p:spPr/>
        <p:txBody>
          <a:bodyPr/>
          <a:lstStyle/>
          <a:p>
            <a:r>
              <a:rPr lang="en-US" dirty="0"/>
              <a:t>Sonar Cloud</a:t>
            </a:r>
          </a:p>
        </p:txBody>
      </p:sp>
      <p:sp>
        <p:nvSpPr>
          <p:cNvPr id="3" name="Content Placeholder 2">
            <a:extLst>
              <a:ext uri="{FF2B5EF4-FFF2-40B4-BE49-F238E27FC236}">
                <a16:creationId xmlns:a16="http://schemas.microsoft.com/office/drawing/2014/main" id="{3A8CBC63-393F-43A6-9729-C724CB29553B}"/>
              </a:ext>
            </a:extLst>
          </p:cNvPr>
          <p:cNvSpPr>
            <a:spLocks noGrp="1"/>
          </p:cNvSpPr>
          <p:nvPr>
            <p:ph idx="1"/>
          </p:nvPr>
        </p:nvSpPr>
        <p:spPr/>
        <p:txBody>
          <a:bodyPr/>
          <a:lstStyle/>
          <a:p>
            <a:r>
              <a:rPr lang="en-US" dirty="0"/>
              <a:t>A cloud based code review solution which can be configured to review code within a cloud </a:t>
            </a:r>
            <a:r>
              <a:rPr lang="en-US" dirty="0" err="1"/>
              <a:t>repositoy</a:t>
            </a:r>
            <a:r>
              <a:rPr lang="en-US" dirty="0"/>
              <a:t>, such as </a:t>
            </a:r>
            <a:r>
              <a:rPr lang="en-US" dirty="0" err="1"/>
              <a:t>Github</a:t>
            </a:r>
            <a:r>
              <a:rPr lang="en-US" dirty="0"/>
              <a:t>.</a:t>
            </a:r>
          </a:p>
        </p:txBody>
      </p:sp>
      <p:sp>
        <p:nvSpPr>
          <p:cNvPr id="4" name="Slide Number Placeholder 3">
            <a:extLst>
              <a:ext uri="{FF2B5EF4-FFF2-40B4-BE49-F238E27FC236}">
                <a16:creationId xmlns:a16="http://schemas.microsoft.com/office/drawing/2014/main" id="{F9E79124-2ABB-46A5-92E8-D423A2568201}"/>
              </a:ext>
            </a:extLst>
          </p:cNvPr>
          <p:cNvSpPr>
            <a:spLocks noGrp="1"/>
          </p:cNvSpPr>
          <p:nvPr>
            <p:ph type="sldNum" sz="quarter" idx="12"/>
          </p:nvPr>
        </p:nvSpPr>
        <p:spPr/>
        <p:txBody>
          <a:bodyPr/>
          <a:lstStyle/>
          <a:p>
            <a:fld id="{68909C63-C19A-4552-BFA2-C9FBE5874317}" type="slidenum">
              <a:rPr lang="en-US" smtClean="0"/>
              <a:t>32</a:t>
            </a:fld>
            <a:endParaRPr lang="en-US"/>
          </a:p>
        </p:txBody>
      </p:sp>
    </p:spTree>
    <p:extLst>
      <p:ext uri="{BB962C8B-B14F-4D97-AF65-F5344CB8AC3E}">
        <p14:creationId xmlns:p14="http://schemas.microsoft.com/office/powerpoint/2010/main" val="1132907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043B-FC4B-4319-8D1D-129C87A1F979}"/>
              </a:ext>
            </a:extLst>
          </p:cNvPr>
          <p:cNvSpPr>
            <a:spLocks noGrp="1"/>
          </p:cNvSpPr>
          <p:nvPr>
            <p:ph type="title"/>
          </p:nvPr>
        </p:nvSpPr>
        <p:spPr/>
        <p:txBody>
          <a:bodyPr/>
          <a:lstStyle/>
          <a:p>
            <a:r>
              <a:rPr lang="en-US" dirty="0"/>
              <a:t>Sonar </a:t>
            </a:r>
            <a:r>
              <a:rPr lang="en-US" dirty="0" err="1"/>
              <a:t>Qube</a:t>
            </a:r>
            <a:endParaRPr lang="en-US" dirty="0"/>
          </a:p>
        </p:txBody>
      </p:sp>
      <p:sp>
        <p:nvSpPr>
          <p:cNvPr id="3" name="Content Placeholder 2">
            <a:extLst>
              <a:ext uri="{FF2B5EF4-FFF2-40B4-BE49-F238E27FC236}">
                <a16:creationId xmlns:a16="http://schemas.microsoft.com/office/drawing/2014/main" id="{3830E2B4-40D0-4869-B2E8-1B9829E5FFF6}"/>
              </a:ext>
            </a:extLst>
          </p:cNvPr>
          <p:cNvSpPr>
            <a:spLocks noGrp="1"/>
          </p:cNvSpPr>
          <p:nvPr>
            <p:ph idx="1"/>
          </p:nvPr>
        </p:nvSpPr>
        <p:spPr/>
        <p:txBody>
          <a:bodyPr/>
          <a:lstStyle/>
          <a:p>
            <a:r>
              <a:rPr lang="en-US" dirty="0"/>
              <a:t>Code review tool built to work on a centralized server or integrated into a development pipeline. </a:t>
            </a:r>
          </a:p>
          <a:p>
            <a:r>
              <a:rPr lang="en-US" dirty="0"/>
              <a:t>Due to the increased flexibility and configuration options of Sonar </a:t>
            </a:r>
            <a:r>
              <a:rPr lang="en-US" dirty="0" err="1"/>
              <a:t>Qube</a:t>
            </a:r>
            <a:r>
              <a:rPr lang="en-US" dirty="0"/>
              <a:t>, it can be seen as a more powerful tool.</a:t>
            </a:r>
          </a:p>
        </p:txBody>
      </p:sp>
      <p:sp>
        <p:nvSpPr>
          <p:cNvPr id="4" name="Slide Number Placeholder 3">
            <a:extLst>
              <a:ext uri="{FF2B5EF4-FFF2-40B4-BE49-F238E27FC236}">
                <a16:creationId xmlns:a16="http://schemas.microsoft.com/office/drawing/2014/main" id="{072C14B2-811C-4C3D-9B76-F7E37041BB73}"/>
              </a:ext>
            </a:extLst>
          </p:cNvPr>
          <p:cNvSpPr>
            <a:spLocks noGrp="1"/>
          </p:cNvSpPr>
          <p:nvPr>
            <p:ph type="sldNum" sz="quarter" idx="12"/>
          </p:nvPr>
        </p:nvSpPr>
        <p:spPr/>
        <p:txBody>
          <a:bodyPr/>
          <a:lstStyle/>
          <a:p>
            <a:fld id="{68909C63-C19A-4552-BFA2-C9FBE5874317}" type="slidenum">
              <a:rPr lang="en-US" smtClean="0"/>
              <a:t>33</a:t>
            </a:fld>
            <a:endParaRPr lang="en-US"/>
          </a:p>
        </p:txBody>
      </p:sp>
    </p:spTree>
    <p:extLst>
      <p:ext uri="{BB962C8B-B14F-4D97-AF65-F5344CB8AC3E}">
        <p14:creationId xmlns:p14="http://schemas.microsoft.com/office/powerpoint/2010/main" val="3731627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6202-B410-41A3-9FFB-2EA14157048C}"/>
              </a:ext>
            </a:extLst>
          </p:cNvPr>
          <p:cNvSpPr>
            <a:spLocks noGrp="1"/>
          </p:cNvSpPr>
          <p:nvPr>
            <p:ph type="title"/>
          </p:nvPr>
        </p:nvSpPr>
        <p:spPr/>
        <p:txBody>
          <a:bodyPr/>
          <a:lstStyle/>
          <a:p>
            <a:r>
              <a:rPr lang="en-US" dirty="0"/>
              <a:t>Sonar Lint</a:t>
            </a:r>
          </a:p>
        </p:txBody>
      </p:sp>
      <p:sp>
        <p:nvSpPr>
          <p:cNvPr id="3" name="Content Placeholder 2">
            <a:extLst>
              <a:ext uri="{FF2B5EF4-FFF2-40B4-BE49-F238E27FC236}">
                <a16:creationId xmlns:a16="http://schemas.microsoft.com/office/drawing/2014/main" id="{ED399E13-43E2-4B41-A6F2-6EA299A0D74D}"/>
              </a:ext>
            </a:extLst>
          </p:cNvPr>
          <p:cNvSpPr>
            <a:spLocks noGrp="1"/>
          </p:cNvSpPr>
          <p:nvPr>
            <p:ph idx="1"/>
          </p:nvPr>
        </p:nvSpPr>
        <p:spPr/>
        <p:txBody>
          <a:bodyPr/>
          <a:lstStyle/>
          <a:p>
            <a:r>
              <a:rPr lang="en-US" dirty="0"/>
              <a:t>Sonar Lint is a free, open-source linting tool. </a:t>
            </a:r>
          </a:p>
          <a:p>
            <a:r>
              <a:rPr lang="en-US" dirty="0"/>
              <a:t>A linting tool/linter is a software tool which, when integrated with an IDE, can provide increased feedback to the developer. </a:t>
            </a:r>
          </a:p>
          <a:p>
            <a:r>
              <a:rPr lang="en-US" dirty="0"/>
              <a:t>Traditional IDE tools utilize built-in linters to identify code syntax errors, and exceptions. </a:t>
            </a:r>
          </a:p>
          <a:p>
            <a:r>
              <a:rPr lang="en-US" dirty="0"/>
              <a:t>Sonar Lint provides further suggestions by recognizing code smells.</a:t>
            </a:r>
          </a:p>
        </p:txBody>
      </p:sp>
      <p:sp>
        <p:nvSpPr>
          <p:cNvPr id="4" name="Slide Number Placeholder 3">
            <a:extLst>
              <a:ext uri="{FF2B5EF4-FFF2-40B4-BE49-F238E27FC236}">
                <a16:creationId xmlns:a16="http://schemas.microsoft.com/office/drawing/2014/main" id="{E9BFDA6C-6FD1-4844-BE0C-41AB0C0B3558}"/>
              </a:ext>
            </a:extLst>
          </p:cNvPr>
          <p:cNvSpPr>
            <a:spLocks noGrp="1"/>
          </p:cNvSpPr>
          <p:nvPr>
            <p:ph type="sldNum" sz="quarter" idx="12"/>
          </p:nvPr>
        </p:nvSpPr>
        <p:spPr/>
        <p:txBody>
          <a:bodyPr/>
          <a:lstStyle/>
          <a:p>
            <a:fld id="{68909C63-C19A-4552-BFA2-C9FBE5874317}" type="slidenum">
              <a:rPr lang="en-US" smtClean="0"/>
              <a:t>34</a:t>
            </a:fld>
            <a:endParaRPr lang="en-US"/>
          </a:p>
        </p:txBody>
      </p:sp>
    </p:spTree>
    <p:extLst>
      <p:ext uri="{BB962C8B-B14F-4D97-AF65-F5344CB8AC3E}">
        <p14:creationId xmlns:p14="http://schemas.microsoft.com/office/powerpoint/2010/main" val="146836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3624-9EE9-4D0B-A674-04B4EEAF458E}"/>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B296FE3E-4E05-40F0-B351-CD3987122B90}"/>
              </a:ext>
            </a:extLst>
          </p:cNvPr>
          <p:cNvSpPr>
            <a:spLocks noGrp="1"/>
          </p:cNvSpPr>
          <p:nvPr>
            <p:ph idx="1"/>
          </p:nvPr>
        </p:nvSpPr>
        <p:spPr/>
        <p:txBody>
          <a:bodyPr/>
          <a:lstStyle/>
          <a:p>
            <a:r>
              <a:rPr lang="en-US" dirty="0"/>
              <a:t>Agile is a mentality or philosophy utilized when approaching the creation of information systems and is a flexible approach of addressing the steps of the Software Development Life Cycle. </a:t>
            </a:r>
          </a:p>
          <a:p>
            <a:r>
              <a:rPr lang="en-US" dirty="0"/>
              <a:t>Development teams who practice an Agile methodology place a focus on producing code through iteration and collaboration rather than following a rigid plan.</a:t>
            </a:r>
          </a:p>
        </p:txBody>
      </p:sp>
      <p:sp>
        <p:nvSpPr>
          <p:cNvPr id="4" name="Slide Number Placeholder 3">
            <a:extLst>
              <a:ext uri="{FF2B5EF4-FFF2-40B4-BE49-F238E27FC236}">
                <a16:creationId xmlns:a16="http://schemas.microsoft.com/office/drawing/2014/main" id="{A68209F4-6342-42E9-9F84-C967A3642D59}"/>
              </a:ext>
            </a:extLst>
          </p:cNvPr>
          <p:cNvSpPr>
            <a:spLocks noGrp="1"/>
          </p:cNvSpPr>
          <p:nvPr>
            <p:ph type="sldNum" sz="quarter" idx="12"/>
          </p:nvPr>
        </p:nvSpPr>
        <p:spPr/>
        <p:txBody>
          <a:bodyPr/>
          <a:lstStyle/>
          <a:p>
            <a:fld id="{68909C63-C19A-4552-BFA2-C9FBE5874317}" type="slidenum">
              <a:rPr lang="en-US" smtClean="0"/>
              <a:t>4</a:t>
            </a:fld>
            <a:endParaRPr lang="en-US"/>
          </a:p>
        </p:txBody>
      </p:sp>
    </p:spTree>
    <p:extLst>
      <p:ext uri="{BB962C8B-B14F-4D97-AF65-F5344CB8AC3E}">
        <p14:creationId xmlns:p14="http://schemas.microsoft.com/office/powerpoint/2010/main" val="273520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1242-29EA-40F3-B190-384712B5C927}"/>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9F36DB8D-1ACD-4E4C-9019-6B6BF0D89C0E}"/>
              </a:ext>
            </a:extLst>
          </p:cNvPr>
          <p:cNvSpPr>
            <a:spLocks noGrp="1"/>
          </p:cNvSpPr>
          <p:nvPr>
            <p:ph idx="1"/>
          </p:nvPr>
        </p:nvSpPr>
        <p:spPr/>
        <p:txBody>
          <a:bodyPr/>
          <a:lstStyle/>
          <a:p>
            <a:r>
              <a:rPr lang="en-US" sz="2600" dirty="0"/>
              <a:t>Though DevOps, which involves the creation of a systematic approach to producing code, and Agile, which is a mentality that focuses on creating products by adapting to change quickly, seem contradictory, the goal of both methodologies is to produce working and valuable product more efficiently. </a:t>
            </a:r>
          </a:p>
          <a:p>
            <a:r>
              <a:rPr lang="en-US" sz="2600" dirty="0"/>
              <a:t>DevOps pertains to the entire system working together to produce, test, deploy and maintain the code base, while Agile practices allow for each step of that process to change wherever and whenever needed.</a:t>
            </a:r>
          </a:p>
        </p:txBody>
      </p:sp>
      <p:sp>
        <p:nvSpPr>
          <p:cNvPr id="4" name="Slide Number Placeholder 3">
            <a:extLst>
              <a:ext uri="{FF2B5EF4-FFF2-40B4-BE49-F238E27FC236}">
                <a16:creationId xmlns:a16="http://schemas.microsoft.com/office/drawing/2014/main" id="{EA48DA8D-CE27-4A5A-9980-42DC00D03EF0}"/>
              </a:ext>
            </a:extLst>
          </p:cNvPr>
          <p:cNvSpPr>
            <a:spLocks noGrp="1"/>
          </p:cNvSpPr>
          <p:nvPr>
            <p:ph type="sldNum" sz="quarter" idx="12"/>
          </p:nvPr>
        </p:nvSpPr>
        <p:spPr/>
        <p:txBody>
          <a:bodyPr/>
          <a:lstStyle/>
          <a:p>
            <a:fld id="{68909C63-C19A-4552-BFA2-C9FBE5874317}" type="slidenum">
              <a:rPr lang="en-US" smtClean="0"/>
              <a:t>5</a:t>
            </a:fld>
            <a:endParaRPr lang="en-US"/>
          </a:p>
        </p:txBody>
      </p:sp>
    </p:spTree>
    <p:extLst>
      <p:ext uri="{BB962C8B-B14F-4D97-AF65-F5344CB8AC3E}">
        <p14:creationId xmlns:p14="http://schemas.microsoft.com/office/powerpoint/2010/main" val="9880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0F73-FE2F-44B7-820D-C6D99B75B23A}"/>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443FF183-99CD-4D5B-A7D0-6DBC70C1B726}"/>
              </a:ext>
            </a:extLst>
          </p:cNvPr>
          <p:cNvSpPr>
            <a:spLocks noGrp="1"/>
          </p:cNvSpPr>
          <p:nvPr>
            <p:ph idx="1"/>
          </p:nvPr>
        </p:nvSpPr>
        <p:spPr/>
        <p:txBody>
          <a:bodyPr/>
          <a:lstStyle/>
          <a:p>
            <a:pPr marL="0" indent="0">
              <a:buNone/>
            </a:pPr>
            <a:r>
              <a:rPr lang="en-US" dirty="0"/>
              <a:t>Agile Practices with DevOps:</a:t>
            </a:r>
          </a:p>
          <a:p>
            <a:r>
              <a:rPr lang="en-US" dirty="0"/>
              <a:t>Continuous Integration</a:t>
            </a:r>
          </a:p>
          <a:p>
            <a:r>
              <a:rPr lang="en-US" dirty="0"/>
              <a:t>Continuous Delivery</a:t>
            </a:r>
          </a:p>
          <a:p>
            <a:r>
              <a:rPr lang="en-US" dirty="0"/>
              <a:t>Continuous Deployment</a:t>
            </a:r>
          </a:p>
        </p:txBody>
      </p:sp>
      <p:sp>
        <p:nvSpPr>
          <p:cNvPr id="4" name="Slide Number Placeholder 3">
            <a:extLst>
              <a:ext uri="{FF2B5EF4-FFF2-40B4-BE49-F238E27FC236}">
                <a16:creationId xmlns:a16="http://schemas.microsoft.com/office/drawing/2014/main" id="{55BAB057-18B6-478D-8F49-29C27EA48999}"/>
              </a:ext>
            </a:extLst>
          </p:cNvPr>
          <p:cNvSpPr>
            <a:spLocks noGrp="1"/>
          </p:cNvSpPr>
          <p:nvPr>
            <p:ph type="sldNum" sz="quarter" idx="12"/>
          </p:nvPr>
        </p:nvSpPr>
        <p:spPr/>
        <p:txBody>
          <a:bodyPr/>
          <a:lstStyle/>
          <a:p>
            <a:fld id="{68909C63-C19A-4552-BFA2-C9FBE5874317}" type="slidenum">
              <a:rPr lang="en-US" smtClean="0"/>
              <a:t>6</a:t>
            </a:fld>
            <a:endParaRPr lang="en-US"/>
          </a:p>
        </p:txBody>
      </p:sp>
    </p:spTree>
    <p:extLst>
      <p:ext uri="{BB962C8B-B14F-4D97-AF65-F5344CB8AC3E}">
        <p14:creationId xmlns:p14="http://schemas.microsoft.com/office/powerpoint/2010/main" val="33921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3B47-C22A-403A-BF93-D8A5C3B1DCBE}"/>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4F4B4839-C19B-415D-BB1E-F1C301AD4507}"/>
              </a:ext>
            </a:extLst>
          </p:cNvPr>
          <p:cNvSpPr>
            <a:spLocks noGrp="1"/>
          </p:cNvSpPr>
          <p:nvPr>
            <p:ph idx="1"/>
          </p:nvPr>
        </p:nvSpPr>
        <p:spPr/>
        <p:txBody>
          <a:bodyPr/>
          <a:lstStyle/>
          <a:p>
            <a:r>
              <a:rPr lang="en-US" dirty="0"/>
              <a:t>Adoption of the Agile philosophies can provide a steppingstone for the establishment of a working DevOps pipeline, as Agile practices intrinsically produce more continuous feedback loops. </a:t>
            </a:r>
          </a:p>
          <a:p>
            <a:r>
              <a:rPr lang="en-US" dirty="0"/>
              <a:t>Continuous Integration, Continuous Delivery and Continuous Deployment seek to automate the phases of DevOps as much as possible.</a:t>
            </a:r>
          </a:p>
        </p:txBody>
      </p:sp>
      <p:sp>
        <p:nvSpPr>
          <p:cNvPr id="4" name="Slide Number Placeholder 3">
            <a:extLst>
              <a:ext uri="{FF2B5EF4-FFF2-40B4-BE49-F238E27FC236}">
                <a16:creationId xmlns:a16="http://schemas.microsoft.com/office/drawing/2014/main" id="{A3E9617A-5174-4A92-9EA9-27912511FC01}"/>
              </a:ext>
            </a:extLst>
          </p:cNvPr>
          <p:cNvSpPr>
            <a:spLocks noGrp="1"/>
          </p:cNvSpPr>
          <p:nvPr>
            <p:ph type="sldNum" sz="quarter" idx="12"/>
          </p:nvPr>
        </p:nvSpPr>
        <p:spPr/>
        <p:txBody>
          <a:bodyPr/>
          <a:lstStyle/>
          <a:p>
            <a:fld id="{68909C63-C19A-4552-BFA2-C9FBE5874317}" type="slidenum">
              <a:rPr lang="en-US" smtClean="0"/>
              <a:t>7</a:t>
            </a:fld>
            <a:endParaRPr lang="en-US"/>
          </a:p>
        </p:txBody>
      </p:sp>
    </p:spTree>
    <p:extLst>
      <p:ext uri="{BB962C8B-B14F-4D97-AF65-F5344CB8AC3E}">
        <p14:creationId xmlns:p14="http://schemas.microsoft.com/office/powerpoint/2010/main" val="95990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1FCE2F-D4C1-499E-BB4C-5B426DF51691}"/>
              </a:ext>
            </a:extLst>
          </p:cNvPr>
          <p:cNvSpPr>
            <a:spLocks noGrp="1"/>
          </p:cNvSpPr>
          <p:nvPr>
            <p:ph type="ctrTitle"/>
          </p:nvPr>
        </p:nvSpPr>
        <p:spPr/>
        <p:txBody>
          <a:bodyPr/>
          <a:lstStyle/>
          <a:p>
            <a:r>
              <a:rPr lang="en-US" b="1" i="0" dirty="0">
                <a:solidFill>
                  <a:srgbClr val="212529"/>
                </a:solidFill>
                <a:effectLst/>
                <a:latin typeface="futura-pt"/>
              </a:rPr>
              <a:t>DevOps - Continuous Integration</a:t>
            </a:r>
            <a:endParaRPr lang="en-US" dirty="0"/>
          </a:p>
        </p:txBody>
      </p:sp>
      <p:sp>
        <p:nvSpPr>
          <p:cNvPr id="6" name="Subtitle 5">
            <a:extLst>
              <a:ext uri="{FF2B5EF4-FFF2-40B4-BE49-F238E27FC236}">
                <a16:creationId xmlns:a16="http://schemas.microsoft.com/office/drawing/2014/main" id="{C97EC9A3-63DA-4EE0-8133-C50AC0256C5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121A92-3CA9-4025-86CB-B427FC27C3E6}"/>
              </a:ext>
            </a:extLst>
          </p:cNvPr>
          <p:cNvSpPr>
            <a:spLocks noGrp="1"/>
          </p:cNvSpPr>
          <p:nvPr>
            <p:ph type="sldNum" sz="quarter" idx="4"/>
          </p:nvPr>
        </p:nvSpPr>
        <p:spPr/>
        <p:txBody>
          <a:bodyPr/>
          <a:lstStyle/>
          <a:p>
            <a:fld id="{68909C63-C19A-4552-BFA2-C9FBE5874317}" type="slidenum">
              <a:rPr lang="en-US" smtClean="0"/>
              <a:t>8</a:t>
            </a:fld>
            <a:endParaRPr lang="en-US"/>
          </a:p>
        </p:txBody>
      </p:sp>
    </p:spTree>
    <p:extLst>
      <p:ext uri="{BB962C8B-B14F-4D97-AF65-F5344CB8AC3E}">
        <p14:creationId xmlns:p14="http://schemas.microsoft.com/office/powerpoint/2010/main" val="278757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A6D0-394F-4A38-A167-A420040C2BB9}"/>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EE65DD91-B67F-4EA5-BA56-D4B1E35C3A85}"/>
              </a:ext>
            </a:extLst>
          </p:cNvPr>
          <p:cNvSpPr>
            <a:spLocks noGrp="1"/>
          </p:cNvSpPr>
          <p:nvPr>
            <p:ph idx="1"/>
          </p:nvPr>
        </p:nvSpPr>
        <p:spPr/>
        <p:txBody>
          <a:bodyPr/>
          <a:lstStyle/>
          <a:p>
            <a:r>
              <a:rPr lang="en-US" dirty="0"/>
              <a:t>Continuous Integration (CI) is the first, and most fundamental step in creating an autonomous development pipeline.</a:t>
            </a:r>
          </a:p>
          <a:p>
            <a:r>
              <a:rPr lang="en-US" dirty="0"/>
              <a:t>Similarly, to Continuous Delivery and Continuous Deployment, Continuous Integration is a development team mentality, and is achieved when all members of the development team practice consistent merging of code into a central repository. </a:t>
            </a:r>
          </a:p>
          <a:p>
            <a:r>
              <a:rPr lang="en-US" dirty="0"/>
              <a:t>For CI to take place, these Central repositories should be in the form of version control software.</a:t>
            </a:r>
          </a:p>
        </p:txBody>
      </p:sp>
      <p:sp>
        <p:nvSpPr>
          <p:cNvPr id="4" name="Slide Number Placeholder 3">
            <a:extLst>
              <a:ext uri="{FF2B5EF4-FFF2-40B4-BE49-F238E27FC236}">
                <a16:creationId xmlns:a16="http://schemas.microsoft.com/office/drawing/2014/main" id="{6A052A41-5584-4161-A3DF-4D557F9C9582}"/>
              </a:ext>
            </a:extLst>
          </p:cNvPr>
          <p:cNvSpPr>
            <a:spLocks noGrp="1"/>
          </p:cNvSpPr>
          <p:nvPr>
            <p:ph type="sldNum" sz="quarter" idx="12"/>
          </p:nvPr>
        </p:nvSpPr>
        <p:spPr/>
        <p:txBody>
          <a:bodyPr/>
          <a:lstStyle/>
          <a:p>
            <a:fld id="{68909C63-C19A-4552-BFA2-C9FBE5874317}" type="slidenum">
              <a:rPr lang="en-US" smtClean="0"/>
              <a:t>9</a:t>
            </a:fld>
            <a:endParaRPr lang="en-US"/>
          </a:p>
        </p:txBody>
      </p:sp>
    </p:spTree>
    <p:extLst>
      <p:ext uri="{BB962C8B-B14F-4D97-AF65-F5344CB8AC3E}">
        <p14:creationId xmlns:p14="http://schemas.microsoft.com/office/powerpoint/2010/main" val="98288828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A2BFB9-64DC-4A64-BA7E-F149087411CE}"/>
</file>

<file path=customXml/itemProps2.xml><?xml version="1.0" encoding="utf-8"?>
<ds:datastoreItem xmlns:ds="http://schemas.openxmlformats.org/officeDocument/2006/customXml" ds:itemID="{9C800FFE-51F3-416D-A42C-E9F4E40B1069}"/>
</file>

<file path=customXml/itemProps3.xml><?xml version="1.0" encoding="utf-8"?>
<ds:datastoreItem xmlns:ds="http://schemas.openxmlformats.org/officeDocument/2006/customXml" ds:itemID="{A3E4AB7A-0110-4BEB-B6DD-5FF6A7D9850C}"/>
</file>

<file path=docProps/app.xml><?xml version="1.0" encoding="utf-8"?>
<Properties xmlns="http://schemas.openxmlformats.org/officeDocument/2006/extended-properties" xmlns:vt="http://schemas.openxmlformats.org/officeDocument/2006/docPropsVTypes">
  <Template>Learner Template</Template>
  <TotalTime>129</TotalTime>
  <Words>1960</Words>
  <Application>Microsoft Office PowerPoint</Application>
  <PresentationFormat>Widescreen</PresentationFormat>
  <Paragraphs>165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futura-pt</vt:lpstr>
      <vt:lpstr>Wingdings</vt:lpstr>
      <vt:lpstr>Learner Template</vt:lpstr>
      <vt:lpstr>Dev Ops</vt:lpstr>
      <vt:lpstr>DevOps</vt:lpstr>
      <vt:lpstr>Steps in Dev Ops and Production of Code</vt:lpstr>
      <vt:lpstr>DevOps and Agile</vt:lpstr>
      <vt:lpstr>DevOps and Agile</vt:lpstr>
      <vt:lpstr>DevOps and Agile</vt:lpstr>
      <vt:lpstr>DevOps and Agile</vt:lpstr>
      <vt:lpstr>DevOps - Continuous Integration</vt:lpstr>
      <vt:lpstr>Continuous Integration</vt:lpstr>
      <vt:lpstr>Continuous Integration</vt:lpstr>
      <vt:lpstr>Continuous Integration - Benefits</vt:lpstr>
      <vt:lpstr>DevOps - Continuous Delivery</vt:lpstr>
      <vt:lpstr>Continuous Delivery</vt:lpstr>
      <vt:lpstr>Continuous Delivery</vt:lpstr>
      <vt:lpstr>Continuous Delivery</vt:lpstr>
      <vt:lpstr>Continuous Delivery</vt:lpstr>
      <vt:lpstr>Continuous Delivery - Benefits </vt:lpstr>
      <vt:lpstr>Costs/Considerations of Continuous Delivery</vt:lpstr>
      <vt:lpstr>DevOps - Continuous Deployment</vt:lpstr>
      <vt:lpstr>Continuous Deployment</vt:lpstr>
      <vt:lpstr>Continuous Deployment</vt:lpstr>
      <vt:lpstr>Continuous Deployment</vt:lpstr>
      <vt:lpstr>Benefits of Continuous Deployment</vt:lpstr>
      <vt:lpstr>Costs/Risks of Continuous Deployment</vt:lpstr>
      <vt:lpstr>DevOps and Agile</vt:lpstr>
      <vt:lpstr>DevOps and Agile</vt:lpstr>
      <vt:lpstr>DevOps and Agile</vt:lpstr>
      <vt:lpstr>DevOps and Agile</vt:lpstr>
      <vt:lpstr>DevOps Tools - Sonar</vt:lpstr>
      <vt:lpstr>Sonar</vt:lpstr>
      <vt:lpstr>Code Quality Analysis and Code Smells</vt:lpstr>
      <vt:lpstr>Sonar Cloud</vt:lpstr>
      <vt:lpstr>Sonar Qube</vt:lpstr>
      <vt:lpstr>Sonar Lint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Ops</dc:title>
  <dc:creator>Jasdhir Singh</dc:creator>
  <cp:lastModifiedBy>Jasdhir Singh</cp:lastModifiedBy>
  <cp:revision>50</cp:revision>
  <dcterms:created xsi:type="dcterms:W3CDTF">2022-03-30T15:15:16Z</dcterms:created>
  <dcterms:modified xsi:type="dcterms:W3CDTF">2022-11-02T08:27:02Z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