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74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8D541-72A9-4833-9DAC-D5CEA8003B2C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B75F8-44A9-4F29-AA59-409603A6B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3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1D168788-2109-44F6-82CF-A687694C161E}" type="datetime1">
              <a:rPr lang="en-US" smtClean="0"/>
              <a:t>1/6/2022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1BC17FC-4AB9-4C0B-A721-2B3694B476D8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3FCFE1-FCE8-446C-A64C-F7560A2B8698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C17FC-4AB9-4C0B-A721-2B3694B476D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758A4-0B36-4EF4-8683-5CE02C1A413E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C17FC-4AB9-4C0B-A721-2B3694B476D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FC913C1-AF60-44C1-92D8-3D724CA4AAB9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1BC17FC-4AB9-4C0B-A721-2B3694B476D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CEE49A-8459-48F6-9233-63DD32757458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C17FC-4AB9-4C0B-A721-2B3694B476D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FCD9C1-4BE3-4192-8031-D51E859CE3F9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C17FC-4AB9-4C0B-A721-2B3694B476D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3EED9B-CF55-480B-B8B6-6B5AF0B35F68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C17FC-4AB9-4C0B-A721-2B3694B476D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ED372-8142-4879-AB3B-6229D3BDF4E6}" type="datetime1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C17FC-4AB9-4C0B-A721-2B3694B476D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D6FB8C-3E60-4939-AA6D-CCAFF8E55985}" type="datetime1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C17FC-4AB9-4C0B-A721-2B3694B476D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8EEC3C-1234-4B7F-99ED-BD3E69100790}" type="datetime1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C17FC-4AB9-4C0B-A721-2B3694B476D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C7C191-2394-43DF-AD88-BBE294F41D77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C17FC-4AB9-4C0B-A721-2B3694B476D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50C122-9538-487E-8E05-6EA83D16D852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C17FC-4AB9-4C0B-A721-2B3694B476D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B8F28BFB-B64E-4927-994F-91749439E82F}" type="datetime1">
              <a:rPr lang="en-US" smtClean="0"/>
              <a:t>1/6/2022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31BC17FC-4AB9-4C0B-A721-2B3694B476D8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JUnit</a:t>
            </a:r>
            <a:r>
              <a:rPr lang="en-US" b="1" dirty="0"/>
              <a:t>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BC17FC-4AB9-4C0B-A721-2B3694B476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58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Assertions help in validating the expected output with actual output of a </a:t>
            </a:r>
            <a:r>
              <a:rPr lang="en-US" sz="2600" dirty="0" err="1"/>
              <a:t>testcase</a:t>
            </a:r>
            <a:r>
              <a:rPr lang="en-US" sz="2600" dirty="0"/>
              <a:t>. </a:t>
            </a:r>
          </a:p>
          <a:p>
            <a:r>
              <a:rPr lang="en-US" sz="2600" dirty="0"/>
              <a:t>To keep things simple, all </a:t>
            </a:r>
            <a:r>
              <a:rPr lang="en-US" sz="2600" dirty="0" err="1"/>
              <a:t>JUnit</a:t>
            </a:r>
            <a:r>
              <a:rPr lang="en-US" sz="2600" dirty="0"/>
              <a:t> Jupiter assertions are static methods in  the org.junit.jupiter.Assertions class e.g. </a:t>
            </a:r>
            <a:r>
              <a:rPr lang="en-US" sz="2600" dirty="0" err="1"/>
              <a:t>assertEquals</a:t>
            </a:r>
            <a:r>
              <a:rPr lang="en-US" sz="2600" dirty="0"/>
              <a:t>(), </a:t>
            </a:r>
            <a:r>
              <a:rPr lang="en-US" sz="2600" dirty="0" err="1"/>
              <a:t>assertNotEquals</a:t>
            </a:r>
            <a:r>
              <a:rPr lang="en-US" sz="2600" dirty="0"/>
              <a:t>().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17FC-4AB9-4C0B-A721-2B3694B476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05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5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/>
              <a:t>Assertions.assertEquals</a:t>
            </a:r>
            <a:r>
              <a:rPr lang="en-US" sz="2200" dirty="0"/>
              <a:t>() and </a:t>
            </a:r>
            <a:r>
              <a:rPr lang="en-US" sz="2200" dirty="0" err="1"/>
              <a:t>Assertions.assertNotEquals</a:t>
            </a:r>
            <a:r>
              <a:rPr lang="en-US" sz="2200" dirty="0"/>
              <a:t>()</a:t>
            </a:r>
          </a:p>
          <a:p>
            <a:r>
              <a:rPr lang="en-US" sz="2200" dirty="0" err="1"/>
              <a:t>Assertions.assertArrayEquals</a:t>
            </a:r>
            <a:r>
              <a:rPr lang="en-US" sz="2200" dirty="0"/>
              <a:t>()</a:t>
            </a:r>
          </a:p>
          <a:p>
            <a:r>
              <a:rPr lang="en-US" sz="2200" dirty="0" err="1"/>
              <a:t>Assertions.assertIterableEquals</a:t>
            </a:r>
            <a:r>
              <a:rPr lang="en-US" sz="2200" dirty="0"/>
              <a:t>()</a:t>
            </a:r>
          </a:p>
          <a:p>
            <a:r>
              <a:rPr lang="en-US" sz="2200" dirty="0" err="1"/>
              <a:t>Assertions.assertLinesMatch</a:t>
            </a:r>
            <a:r>
              <a:rPr lang="en-US" sz="2200" dirty="0"/>
              <a:t>()</a:t>
            </a:r>
          </a:p>
          <a:p>
            <a:r>
              <a:rPr lang="en-US" sz="2200" dirty="0" err="1"/>
              <a:t>Assertions.assertNotNull</a:t>
            </a:r>
            <a:r>
              <a:rPr lang="en-US" sz="2200" dirty="0"/>
              <a:t>() and </a:t>
            </a:r>
            <a:r>
              <a:rPr lang="en-US" sz="2200" dirty="0" err="1"/>
              <a:t>Assertions.assertNull</a:t>
            </a:r>
            <a:r>
              <a:rPr lang="en-US" sz="2200" dirty="0"/>
              <a:t>()</a:t>
            </a:r>
          </a:p>
          <a:p>
            <a:r>
              <a:rPr lang="en-US" sz="2200" dirty="0" err="1"/>
              <a:t>Assertions.assertNotSame</a:t>
            </a:r>
            <a:r>
              <a:rPr lang="en-US" sz="2200" dirty="0"/>
              <a:t>() and </a:t>
            </a:r>
            <a:r>
              <a:rPr lang="en-US" sz="2200" dirty="0" err="1"/>
              <a:t>Assertions.assertSame</a:t>
            </a:r>
            <a:r>
              <a:rPr lang="en-US" sz="2200" dirty="0"/>
              <a:t>()</a:t>
            </a:r>
          </a:p>
          <a:p>
            <a:r>
              <a:rPr lang="en-US" sz="2200" dirty="0" err="1"/>
              <a:t>Assertions.assertTimeout</a:t>
            </a:r>
            <a:r>
              <a:rPr lang="en-US" sz="2200" dirty="0"/>
              <a:t>() and </a:t>
            </a:r>
            <a:r>
              <a:rPr lang="en-US" sz="2200" dirty="0" err="1"/>
              <a:t>Assertions.assertTimeoutPreemptively</a:t>
            </a:r>
            <a:r>
              <a:rPr lang="en-US" sz="2200" dirty="0"/>
              <a:t>()</a:t>
            </a:r>
          </a:p>
          <a:p>
            <a:r>
              <a:rPr lang="en-US" sz="2200" dirty="0" err="1"/>
              <a:t>Assertions.assertTrue</a:t>
            </a:r>
            <a:r>
              <a:rPr lang="en-US" sz="2200" dirty="0"/>
              <a:t>() and </a:t>
            </a:r>
            <a:r>
              <a:rPr lang="en-US" sz="2200" dirty="0" err="1"/>
              <a:t>Assertions.assertFalse</a:t>
            </a:r>
            <a:r>
              <a:rPr lang="en-US" sz="2200" dirty="0"/>
              <a:t>()</a:t>
            </a:r>
          </a:p>
          <a:p>
            <a:r>
              <a:rPr lang="en-US" sz="2200" dirty="0" err="1"/>
              <a:t>Assertions.assertThrows</a:t>
            </a:r>
            <a:r>
              <a:rPr lang="en-US" sz="2200" dirty="0"/>
              <a:t>()</a:t>
            </a:r>
          </a:p>
          <a:p>
            <a:r>
              <a:rPr lang="en-US" sz="2200" dirty="0" err="1"/>
              <a:t>Assertions.fail</a:t>
            </a:r>
            <a:r>
              <a:rPr lang="en-US" sz="2200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17FC-4AB9-4C0B-A721-2B3694B476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55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Assumptions class provides static methods to support conditional test execution based on assumptions. </a:t>
            </a:r>
          </a:p>
          <a:p>
            <a:r>
              <a:rPr lang="en-US" sz="2600" dirty="0"/>
              <a:t>A failed assumption results in a test being aborted. </a:t>
            </a:r>
          </a:p>
          <a:p>
            <a:r>
              <a:rPr lang="en-US" sz="2600" dirty="0"/>
              <a:t>Assumptions are typically used whenever it does not make sense to continue execution of a given test method. </a:t>
            </a:r>
          </a:p>
          <a:p>
            <a:r>
              <a:rPr lang="en-US" sz="2600" dirty="0"/>
              <a:t>In test report, these test will be marked as passed.</a:t>
            </a:r>
          </a:p>
          <a:p>
            <a:r>
              <a:rPr lang="en-US" sz="2600" dirty="0" err="1"/>
              <a:t>JUnit</a:t>
            </a:r>
            <a:r>
              <a:rPr lang="en-US" sz="2600" dirty="0"/>
              <a:t> </a:t>
            </a:r>
            <a:r>
              <a:rPr lang="en-US" sz="2600" dirty="0" err="1"/>
              <a:t>jupiter</a:t>
            </a:r>
            <a:r>
              <a:rPr lang="en-US" sz="2600" dirty="0"/>
              <a:t> Assumptions class has two such methods: </a:t>
            </a:r>
            <a:r>
              <a:rPr lang="en-US" sz="2600" dirty="0" err="1"/>
              <a:t>assumeFalse</a:t>
            </a:r>
            <a:r>
              <a:rPr lang="en-US" sz="2600" dirty="0"/>
              <a:t>(), </a:t>
            </a:r>
            <a:r>
              <a:rPr lang="en-US" sz="2600" dirty="0" err="1"/>
              <a:t>assumeTrue</a:t>
            </a:r>
            <a:r>
              <a:rPr lang="en-US" sz="2600" dirty="0"/>
              <a:t>().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17FC-4AB9-4C0B-A721-2B3694B476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86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5 Test </a:t>
            </a:r>
            <a:r>
              <a:rPr lang="en-US" dirty="0" err="1"/>
              <a:t>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In </a:t>
            </a:r>
            <a:r>
              <a:rPr lang="en-US" sz="2600" dirty="0" err="1"/>
              <a:t>JUnit</a:t>
            </a:r>
            <a:r>
              <a:rPr lang="en-US" sz="2600" dirty="0"/>
              <a:t> 5, test lifecycle is driven by 4 primary annotations i.e. </a:t>
            </a:r>
            <a:r>
              <a:rPr lang="en-US" sz="2600" b="1" dirty="0"/>
              <a:t>@BeforeAll, @BeforeEach, @AfterEach and @AfterAll</a:t>
            </a:r>
            <a:r>
              <a:rPr lang="en-US" sz="2600" dirty="0"/>
              <a:t>. </a:t>
            </a:r>
          </a:p>
          <a:p>
            <a:r>
              <a:rPr lang="en-US" sz="2600" dirty="0"/>
              <a:t>Along with it, each test method must be marked with @Test annotation. </a:t>
            </a:r>
          </a:p>
          <a:p>
            <a:r>
              <a:rPr lang="en-US" sz="2600" dirty="0"/>
              <a:t>@Test annotation is virtually unchanged, although it no longer takes optional arguments.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17FC-4AB9-4C0B-A721-2B3694B476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0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And After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411662"/>
          </a:xfrm>
        </p:spPr>
        <p:txBody>
          <a:bodyPr/>
          <a:lstStyle/>
          <a:p>
            <a:r>
              <a:rPr lang="en-US" sz="2400" dirty="0"/>
              <a:t>In </a:t>
            </a:r>
            <a:r>
              <a:rPr lang="en-US" sz="2400" b="1" dirty="0" err="1"/>
              <a:t>junit</a:t>
            </a:r>
            <a:r>
              <a:rPr lang="en-US" sz="2400" b="1" dirty="0"/>
              <a:t> test life cycle</a:t>
            </a:r>
            <a:r>
              <a:rPr lang="en-US" sz="2400" dirty="0"/>
              <a:t>, you will primarily need to have some methods to setup and tear down the environment or test data on which the tests run.</a:t>
            </a:r>
          </a:p>
          <a:p>
            <a:r>
              <a:rPr lang="en-US" sz="2400" dirty="0"/>
              <a:t>In </a:t>
            </a:r>
            <a:r>
              <a:rPr lang="en-US" sz="2400" dirty="0" err="1"/>
              <a:t>JUnit</a:t>
            </a:r>
            <a:r>
              <a:rPr lang="en-US" sz="2400" dirty="0"/>
              <a:t>, for each test – a new instance of test is created. </a:t>
            </a:r>
          </a:p>
          <a:p>
            <a:r>
              <a:rPr lang="en-US" sz="2400" dirty="0"/>
              <a:t>@BeforeAll and @AfterAll annotations – clear by their name – should be called only once in entire tests execution cycle. So they must be declared static.</a:t>
            </a:r>
          </a:p>
          <a:p>
            <a:r>
              <a:rPr lang="en-US" sz="2400" dirty="0"/>
              <a:t>If their are multiple methods annotated with same annotation (e.g. two methods with @BeforeAll) then their execution order is undetermined.</a:t>
            </a:r>
          </a:p>
          <a:p>
            <a:r>
              <a:rPr lang="en-US" sz="2400" dirty="0"/>
              <a:t>@BeforeEach and @AfterEach are invoked for each instance of test so they need not to be static.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17FC-4AB9-4C0B-A721-2B3694B476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51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Order in </a:t>
            </a:r>
            <a:r>
              <a:rPr lang="en-US" dirty="0" err="1"/>
              <a:t>JUnit</a:t>
            </a:r>
            <a:r>
              <a:rPr lang="en-US" dirty="0"/>
              <a:t>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By default, </a:t>
            </a:r>
            <a:r>
              <a:rPr lang="en-US" sz="2400" b="1" dirty="0" err="1"/>
              <a:t>JUnit</a:t>
            </a:r>
            <a:r>
              <a:rPr lang="en-US" sz="2400" b="1" dirty="0"/>
              <a:t> runs tests using a deterministic, but unpredictable order</a:t>
            </a:r>
            <a:r>
              <a:rPr lang="en-US" sz="2400" dirty="0"/>
              <a:t> (</a:t>
            </a:r>
            <a:r>
              <a:rPr lang="en-US" sz="2400" i="1" dirty="0" err="1"/>
              <a:t>MethodSorters.DEFAULT</a:t>
            </a:r>
            <a:r>
              <a:rPr lang="en-US" sz="2400" dirty="0"/>
              <a:t>).</a:t>
            </a:r>
          </a:p>
          <a:p>
            <a:r>
              <a:rPr lang="en-US" sz="2400" dirty="0"/>
              <a:t>In most cases, that behavior is perfectly fine and acceptable; but there're cases when we need to enforce a specific ordering.</a:t>
            </a:r>
          </a:p>
          <a:p>
            <a:r>
              <a:rPr lang="en-US" sz="2400" dirty="0"/>
              <a:t>In </a:t>
            </a:r>
            <a:r>
              <a:rPr lang="en-US" sz="2400" dirty="0" err="1"/>
              <a:t>JUnit</a:t>
            </a:r>
            <a:r>
              <a:rPr lang="en-US" sz="2400" dirty="0"/>
              <a:t> 5, we can use @</a:t>
            </a:r>
            <a:r>
              <a:rPr lang="en-US" sz="2400" dirty="0" err="1"/>
              <a:t>TestMethodOrder</a:t>
            </a:r>
            <a:r>
              <a:rPr lang="en-US" sz="2400" dirty="0"/>
              <a:t> and @Order annotations to run tests in order.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17FC-4AB9-4C0B-A721-2B3694B476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60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Order in </a:t>
            </a:r>
            <a:r>
              <a:rPr lang="en-US" dirty="0" err="1"/>
              <a:t>JUnit</a:t>
            </a:r>
            <a:r>
              <a:rPr lang="en-US" dirty="0"/>
              <a:t>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17FC-4AB9-4C0B-A721-2B3694B476D8}" type="slidenum">
              <a:rPr lang="en-US" smtClean="0"/>
              <a:t>16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60" y="1719263"/>
            <a:ext cx="3949079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967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5 is most widely used testing framework for java applications. </a:t>
            </a:r>
          </a:p>
          <a:p>
            <a:r>
              <a:rPr lang="en-US" dirty="0" err="1"/>
              <a:t>JUnit</a:t>
            </a:r>
            <a:r>
              <a:rPr lang="en-US" dirty="0"/>
              <a:t> 5 aims to adapt java 8 style of coding and several other features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17FC-4AB9-4C0B-A721-2B3694B476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0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5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 compared to </a:t>
            </a:r>
            <a:r>
              <a:rPr lang="en-US" dirty="0" err="1"/>
              <a:t>JUnit</a:t>
            </a:r>
            <a:r>
              <a:rPr lang="en-US" dirty="0"/>
              <a:t> 4, </a:t>
            </a:r>
            <a:r>
              <a:rPr lang="en-US" dirty="0" err="1"/>
              <a:t>JUnit</a:t>
            </a:r>
            <a:r>
              <a:rPr lang="en-US" dirty="0"/>
              <a:t> 5 is composed of several different modules from three different sub-projects:</a:t>
            </a:r>
          </a:p>
          <a:p>
            <a:pPr marL="0" indent="0">
              <a:buNone/>
            </a:pPr>
            <a:r>
              <a:rPr lang="en-US" sz="2400" b="1" dirty="0" err="1"/>
              <a:t>JUnit</a:t>
            </a:r>
            <a:r>
              <a:rPr lang="en-US" sz="2400" b="1" dirty="0"/>
              <a:t> 5 = </a:t>
            </a:r>
            <a:r>
              <a:rPr lang="en-US" sz="2400" b="1" dirty="0" err="1"/>
              <a:t>JUnit</a:t>
            </a:r>
            <a:r>
              <a:rPr lang="en-US" sz="2400" b="1" dirty="0"/>
              <a:t> Platform + </a:t>
            </a:r>
            <a:r>
              <a:rPr lang="en-US" sz="2400" b="1" dirty="0" err="1"/>
              <a:t>JUnit</a:t>
            </a:r>
            <a:r>
              <a:rPr lang="en-US" sz="2400" b="1" dirty="0"/>
              <a:t> Jupiter + </a:t>
            </a:r>
            <a:r>
              <a:rPr lang="en-US" sz="2400" b="1" dirty="0" err="1"/>
              <a:t>JUnit</a:t>
            </a:r>
            <a:r>
              <a:rPr lang="en-US" sz="2400" b="1" dirty="0"/>
              <a:t> Vintage</a:t>
            </a:r>
          </a:p>
          <a:p>
            <a:r>
              <a:rPr lang="en-US" sz="3200" b="1" dirty="0" err="1"/>
              <a:t>JUnit</a:t>
            </a:r>
            <a:r>
              <a:rPr lang="en-US" sz="3200" b="1" dirty="0"/>
              <a:t> Platform</a:t>
            </a:r>
          </a:p>
          <a:p>
            <a:r>
              <a:rPr lang="en-US" sz="3200" b="1" dirty="0" err="1"/>
              <a:t>JUnit</a:t>
            </a:r>
            <a:r>
              <a:rPr lang="en-US" sz="3200" b="1" dirty="0"/>
              <a:t> Jupiter</a:t>
            </a:r>
          </a:p>
          <a:p>
            <a:r>
              <a:rPr lang="en-US" sz="3200" b="1" dirty="0" err="1"/>
              <a:t>JUnit</a:t>
            </a:r>
            <a:r>
              <a:rPr lang="en-US" sz="3200" b="1" dirty="0"/>
              <a:t> Vintage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17FC-4AB9-4C0B-A721-2B3694B476D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3AFF5-9624-4296-894B-4F01E78FD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916234"/>
            <a:ext cx="3886200" cy="277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3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JUnit</a:t>
            </a:r>
            <a:r>
              <a:rPr lang="en-US" sz="4000" dirty="0"/>
              <a:t>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To be able to launch </a:t>
            </a:r>
            <a:r>
              <a:rPr lang="en-US" sz="2600" dirty="0" err="1"/>
              <a:t>junit</a:t>
            </a:r>
            <a:r>
              <a:rPr lang="en-US" sz="2600" dirty="0"/>
              <a:t> tests, IDEs, build tools or plugins need to include and extend platform APIs. </a:t>
            </a:r>
          </a:p>
          <a:p>
            <a:r>
              <a:rPr lang="en-US" sz="2600" dirty="0"/>
              <a:t>It defines the </a:t>
            </a:r>
            <a:r>
              <a:rPr lang="en-US" sz="2600" dirty="0" err="1"/>
              <a:t>TestEngine</a:t>
            </a:r>
            <a:r>
              <a:rPr lang="en-US" sz="2600" dirty="0"/>
              <a:t> API for developing new testing frameworks that runs on the platform.</a:t>
            </a:r>
          </a:p>
          <a:p>
            <a:r>
              <a:rPr lang="en-US" sz="2600" dirty="0"/>
              <a:t>It also provides a Console Launcher to launch the platform from the command line and build plugins for </a:t>
            </a:r>
            <a:r>
              <a:rPr lang="en-US" sz="2600" dirty="0" err="1"/>
              <a:t>Gradle</a:t>
            </a:r>
            <a:r>
              <a:rPr lang="en-US" sz="2600" dirty="0"/>
              <a:t> and Maven.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17FC-4AB9-4C0B-A721-2B3694B476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4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JUnit</a:t>
            </a:r>
            <a:r>
              <a:rPr lang="en-US" sz="4000" dirty="0"/>
              <a:t> Jupiter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includes new programming and extension models for writing tests. </a:t>
            </a:r>
          </a:p>
          <a:p>
            <a:r>
              <a:rPr lang="en-US" dirty="0"/>
              <a:t>It has all new </a:t>
            </a:r>
            <a:r>
              <a:rPr lang="en-US" dirty="0" err="1"/>
              <a:t>junit</a:t>
            </a:r>
            <a:r>
              <a:rPr lang="en-US" dirty="0"/>
              <a:t> annotations and </a:t>
            </a:r>
            <a:r>
              <a:rPr lang="en-US" dirty="0" err="1"/>
              <a:t>TestEngine</a:t>
            </a:r>
            <a:r>
              <a:rPr lang="en-US" dirty="0"/>
              <a:t> implementation to run tests written with these annotations.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17FC-4AB9-4C0B-A721-2B3694B476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3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Vintage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primary purpose is to support running </a:t>
            </a:r>
            <a:r>
              <a:rPr lang="en-US" dirty="0" err="1"/>
              <a:t>JUnit</a:t>
            </a:r>
            <a:r>
              <a:rPr lang="en-US" dirty="0"/>
              <a:t> 3 and </a:t>
            </a:r>
            <a:r>
              <a:rPr lang="en-US" dirty="0" err="1"/>
              <a:t>JUnit</a:t>
            </a:r>
            <a:r>
              <a:rPr lang="en-US" dirty="0"/>
              <a:t> 4 written tests on the </a:t>
            </a:r>
            <a:r>
              <a:rPr lang="en-US" dirty="0" err="1"/>
              <a:t>JUnit</a:t>
            </a:r>
            <a:r>
              <a:rPr lang="en-US" dirty="0"/>
              <a:t> 5 platform. </a:t>
            </a:r>
          </a:p>
          <a:p>
            <a:r>
              <a:rPr lang="en-US" dirty="0"/>
              <a:t>It’s there for backward compatibility.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17FC-4AB9-4C0B-A721-2B3694B476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4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5 Annotations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275726"/>
              </p:ext>
            </p:extLst>
          </p:nvPr>
        </p:nvGraphicFramePr>
        <p:xfrm>
          <a:off x="457200" y="1719263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all" dirty="0">
                          <a:effectLst/>
                        </a:rPr>
                        <a:t>ANNOTATION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all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@BeforeEach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The annotated method will be run before each test method in the test class.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@AfterEach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The annotated method will be run after each test method in the test class.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@BeforeAll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The annotated method will be run before all test methods in the test class. This method must be static.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@AfterAll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The annotated method will be run after all test methods in the test class. This method must be static.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@Test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It is used to mark a method as </a:t>
                      </a:r>
                      <a:r>
                        <a:rPr lang="en-US" sz="2000" dirty="0" err="1">
                          <a:effectLst/>
                        </a:rPr>
                        <a:t>junit</a:t>
                      </a:r>
                      <a:r>
                        <a:rPr lang="en-US" sz="2000" dirty="0">
                          <a:effectLst/>
                        </a:rPr>
                        <a:t> test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17FC-4AB9-4C0B-A721-2B3694B476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9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JUnit</a:t>
            </a:r>
            <a:r>
              <a:rPr lang="en-US" dirty="0"/>
              <a:t> 5 Annotations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604500"/>
              </p:ext>
            </p:extLst>
          </p:nvPr>
        </p:nvGraphicFramePr>
        <p:xfrm>
          <a:off x="457200" y="1719263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all" dirty="0">
                          <a:effectLst/>
                        </a:rPr>
                        <a:t>ANNOTATION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all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@</a:t>
                      </a:r>
                      <a:r>
                        <a:rPr lang="en-US" sz="2000" dirty="0" err="1">
                          <a:effectLst/>
                        </a:rPr>
                        <a:t>DisplayName</a:t>
                      </a:r>
                      <a:endParaRPr lang="en-US" sz="20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Used to provide any custom display name for a test class or test method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@Disable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It is used to disable or ignore a test class or method from test suite.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@Nested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Used to create nested test classes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@Tag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Mark test methods or test classes with tags for test discovering and filtering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@TestFactory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Mark a method is a test factory for dynamic tests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17FC-4AB9-4C0B-A721-2B3694B476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8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Using </a:t>
            </a:r>
            <a:r>
              <a:rPr lang="en-US" sz="2200" b="1" dirty="0" err="1"/>
              <a:t>JUnit</a:t>
            </a:r>
            <a:r>
              <a:rPr lang="en-US" sz="2200" b="1" dirty="0"/>
              <a:t> 5 test suites</a:t>
            </a:r>
            <a:r>
              <a:rPr lang="en-US" sz="2200" dirty="0"/>
              <a:t>, you can run tests spread into multiple test classes and different packages. </a:t>
            </a:r>
            <a:r>
              <a:rPr lang="en-US" sz="2200" dirty="0" err="1"/>
              <a:t>JUnit</a:t>
            </a:r>
            <a:r>
              <a:rPr lang="en-US" sz="2200" dirty="0"/>
              <a:t> 5 provides two  annotations:  @SelectPackages and @SelectClasses to create test suites.</a:t>
            </a:r>
          </a:p>
          <a:p>
            <a:r>
              <a:rPr lang="en-US" sz="2200" dirty="0"/>
              <a:t>To execute the suite, you will use @</a:t>
            </a:r>
            <a:r>
              <a:rPr lang="en-US" sz="2200" dirty="0" err="1"/>
              <a:t>RunWith</a:t>
            </a:r>
            <a:r>
              <a:rPr lang="en-US" sz="2200" dirty="0"/>
              <a:t>(</a:t>
            </a:r>
            <a:r>
              <a:rPr lang="en-US" sz="2200" dirty="0" err="1"/>
              <a:t>JUnitPlatform.class</a:t>
            </a:r>
            <a:r>
              <a:rPr lang="en-US" sz="2200" dirty="0"/>
              <a:t>).</a:t>
            </a:r>
          </a:p>
          <a:p>
            <a:r>
              <a:rPr lang="en-US" sz="2200" dirty="0"/>
              <a:t>Additionally, you can use following annotations for filtering test packages, classes or even test methods.</a:t>
            </a:r>
          </a:p>
          <a:p>
            <a:r>
              <a:rPr lang="en-US" sz="2200" dirty="0"/>
              <a:t>@</a:t>
            </a:r>
            <a:r>
              <a:rPr lang="en-US" sz="2200" dirty="0" err="1"/>
              <a:t>IncludePackages</a:t>
            </a:r>
            <a:r>
              <a:rPr lang="en-US" sz="2200" dirty="0"/>
              <a:t> and @</a:t>
            </a:r>
            <a:r>
              <a:rPr lang="en-US" sz="2200" dirty="0" err="1"/>
              <a:t>ExcludePackages</a:t>
            </a:r>
            <a:r>
              <a:rPr lang="en-US" sz="2200" dirty="0"/>
              <a:t> to filter packages</a:t>
            </a:r>
          </a:p>
          <a:p>
            <a:r>
              <a:rPr lang="en-US" sz="2200" dirty="0"/>
              <a:t>@</a:t>
            </a:r>
            <a:r>
              <a:rPr lang="en-US" sz="2200" dirty="0" err="1"/>
              <a:t>IncludeClassNamePatterns</a:t>
            </a:r>
            <a:r>
              <a:rPr lang="en-US" sz="2200" dirty="0"/>
              <a:t> and @</a:t>
            </a:r>
            <a:r>
              <a:rPr lang="en-US" sz="2200" dirty="0" err="1"/>
              <a:t>ExcludeClassNamePatterns</a:t>
            </a:r>
            <a:r>
              <a:rPr lang="en-US" sz="2200" dirty="0"/>
              <a:t> to filter test classes</a:t>
            </a:r>
          </a:p>
          <a:p>
            <a:r>
              <a:rPr lang="en-US" sz="2200" dirty="0"/>
              <a:t>@</a:t>
            </a:r>
            <a:r>
              <a:rPr lang="en-US" sz="2200" dirty="0" err="1"/>
              <a:t>IncludeTags</a:t>
            </a:r>
            <a:r>
              <a:rPr lang="en-US" sz="2200" dirty="0"/>
              <a:t> and @</a:t>
            </a:r>
            <a:r>
              <a:rPr lang="en-US" sz="2200" dirty="0" err="1"/>
              <a:t>ExcludeTags</a:t>
            </a:r>
            <a:r>
              <a:rPr lang="en-US" sz="2200" dirty="0"/>
              <a:t> to filter test methods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C17FC-4AB9-4C0B-A721-2B3694B476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96961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7DA671A7FC3941A493B402545F6134" ma:contentTypeVersion="2" ma:contentTypeDescription="Create a new document." ma:contentTypeScope="" ma:versionID="9c932584b2924d46baf9095c8d4bcd05">
  <xsd:schema xmlns:xsd="http://www.w3.org/2001/XMLSchema" xmlns:xs="http://www.w3.org/2001/XMLSchema" xmlns:p="http://schemas.microsoft.com/office/2006/metadata/properties" xmlns:ns2="fdc5a217-18a6-45af-ac92-1890d3d4f5a2" targetNamespace="http://schemas.microsoft.com/office/2006/metadata/properties" ma:root="true" ma:fieldsID="13458af2b47873f682a1bb5d95f9946e" ns2:_="">
    <xsd:import namespace="fdc5a217-18a6-45af-ac92-1890d3d4f5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5a217-18a6-45af-ac92-1890d3d4f5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5BDF85-71C6-445A-962E-527862B97891}"/>
</file>

<file path=customXml/itemProps2.xml><?xml version="1.0" encoding="utf-8"?>
<ds:datastoreItem xmlns:ds="http://schemas.openxmlformats.org/officeDocument/2006/customXml" ds:itemID="{7D4E887B-60C5-4DF1-8844-7A2AE1DC2E7D}"/>
</file>

<file path=customXml/itemProps3.xml><?xml version="1.0" encoding="utf-8"?>
<ds:datastoreItem xmlns:ds="http://schemas.openxmlformats.org/officeDocument/2006/customXml" ds:itemID="{C0D6EEC1-DC01-4252-AAA7-6806EF6D5B3F}"/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28</TotalTime>
  <Words>914</Words>
  <Application>Microsoft Office PowerPoint</Application>
  <PresentationFormat>On-screen Show (4:3)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Learner Template</vt:lpstr>
      <vt:lpstr>JUnit 5</vt:lpstr>
      <vt:lpstr>JUnit 5</vt:lpstr>
      <vt:lpstr>JUnit 5 Architecture</vt:lpstr>
      <vt:lpstr>JUnit Platform</vt:lpstr>
      <vt:lpstr>JUnit Jupiter</vt:lpstr>
      <vt:lpstr>JUnit Vintage</vt:lpstr>
      <vt:lpstr>JUnit 5 Annotations</vt:lpstr>
      <vt:lpstr>JUnit 5 Annotations</vt:lpstr>
      <vt:lpstr>Test Suites</vt:lpstr>
      <vt:lpstr>Assertions</vt:lpstr>
      <vt:lpstr>JUnit 5 Assertions</vt:lpstr>
      <vt:lpstr>Assumptions</vt:lpstr>
      <vt:lpstr>JUnit 5 Test LifeCycle</vt:lpstr>
      <vt:lpstr>Before And After</vt:lpstr>
      <vt:lpstr>Test Order in JUnit 5</vt:lpstr>
      <vt:lpstr>Test Order in JUnit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 5</dc:title>
  <dc:creator>Windows User</dc:creator>
  <cp:lastModifiedBy>Jasdhir Singh</cp:lastModifiedBy>
  <cp:revision>32</cp:revision>
  <dcterms:created xsi:type="dcterms:W3CDTF">2021-04-26T18:57:00Z</dcterms:created>
  <dcterms:modified xsi:type="dcterms:W3CDTF">2022-01-06T17:46:16Z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0x010100757DA671A7FC3941A493B402545F6134</vt:lpwstr>
  </property>
</Properties>
</file>