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71" r:id="rId3"/>
    <p:sldId id="273" r:id="rId4"/>
    <p:sldId id="274" r:id="rId5"/>
    <p:sldId id="276" r:id="rId6"/>
    <p:sldId id="277" r:id="rId7"/>
    <p:sldId id="278" r:id="rId8"/>
    <p:sldId id="281" r:id="rId9"/>
    <p:sldId id="279" r:id="rId10"/>
    <p:sldId id="280" r:id="rId11"/>
    <p:sldId id="284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  <a:r>
              <a:rPr lang="en-US" baseline="0" dirty="0"/>
              <a:t> overriding is a type of “</a:t>
            </a:r>
            <a:r>
              <a:rPr lang="en-US" baseline="0"/>
              <a:t>run-time polymorphism”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0%CE%BF%CE%BB%CF%8D%CF%82#Ancient_Gree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en.wiktionary.org/wiki/%CE%BC%CE%BF%CF%81%CF%86%CE%AE#Ancient_Gre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46" y="4620726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226" y="1916999"/>
            <a:ext cx="3779519" cy="93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5" y="1845734"/>
            <a:ext cx="3139440" cy="1154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240" y="1845734"/>
            <a:ext cx="3916681" cy="1075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15" y="3180110"/>
            <a:ext cx="5268370" cy="245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864" y="4556760"/>
            <a:ext cx="1585816" cy="216027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7635240" y="4754880"/>
            <a:ext cx="1524000" cy="853440"/>
          </a:xfrm>
          <a:prstGeom prst="wedgeEllipseCallout">
            <a:avLst>
              <a:gd name="adj1" fmla="val 79167"/>
              <a:gd name="adj2" fmla="val 785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Tiny, yappy bark!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" y="4699635"/>
            <a:ext cx="3026092" cy="2017395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838200" y="3712276"/>
            <a:ext cx="2014015" cy="853440"/>
          </a:xfrm>
          <a:prstGeom prst="wedgeEllipseCallout">
            <a:avLst>
              <a:gd name="adj1" fmla="val 8167"/>
              <a:gd name="adj2" fmla="val 857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Deep, intimidating bark!</a:t>
            </a:r>
          </a:p>
        </p:txBody>
      </p:sp>
    </p:spTree>
    <p:extLst>
      <p:ext uri="{BB962C8B-B14F-4D97-AF65-F5344CB8AC3E}">
        <p14:creationId xmlns:p14="http://schemas.microsoft.com/office/powerpoint/2010/main" val="37460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Interfaces are blank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define class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Enforce behavior from subclasses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Hide implementation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 as a contract for others to use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</a:t>
            </a:r>
            <a:r>
              <a:rPr lang="en-US" b="1" dirty="0">
                <a:solidFill>
                  <a:srgbClr val="7030A0"/>
                </a:solidFill>
              </a:rPr>
              <a:t>implements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4653262"/>
            <a:ext cx="4030317" cy="220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54" y="1845734"/>
            <a:ext cx="5017726" cy="44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Anyone can use your code without understanding the complexity!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Why? Polymorphism!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Interfaces are used widely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Hibernate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EjB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WebServices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many more frameworks!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25" y="2895601"/>
            <a:ext cx="5842655" cy="29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the Animal </a:t>
            </a:r>
          </a:p>
          <a:p>
            <a:pPr marL="0" indent="0">
              <a:buNone/>
            </a:pPr>
            <a:r>
              <a:rPr lang="en-US" u="sng" dirty="0"/>
              <a:t>interface</a:t>
            </a:r>
            <a:r>
              <a:rPr lang="en-US" dirty="0"/>
              <a:t>, Feline and Canine</a:t>
            </a:r>
          </a:p>
          <a:p>
            <a:pPr marL="0" indent="0">
              <a:buNone/>
            </a:pPr>
            <a:r>
              <a:rPr lang="en-US" u="sng" dirty="0"/>
              <a:t>abstract</a:t>
            </a:r>
            <a:r>
              <a:rPr lang="en-US" dirty="0"/>
              <a:t> classes, and the </a:t>
            </a:r>
          </a:p>
          <a:p>
            <a:pPr marL="0" indent="0">
              <a:buNone/>
            </a:pPr>
            <a:r>
              <a:rPr lang="en-US" u="sng" dirty="0"/>
              <a:t>concrete</a:t>
            </a:r>
            <a:r>
              <a:rPr lang="en-US" dirty="0"/>
              <a:t> animal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should have a </a:t>
            </a:r>
            <a:r>
              <a:rPr lang="en-US" u="sng" dirty="0"/>
              <a:t>variable</a:t>
            </a:r>
          </a:p>
          <a:p>
            <a:pPr marL="0" indent="0">
              <a:buNone/>
            </a:pPr>
            <a:r>
              <a:rPr lang="en-US" dirty="0"/>
              <a:t>and a </a:t>
            </a:r>
            <a:r>
              <a:rPr lang="en-US" u="sng" dirty="0"/>
              <a:t>method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object of each, </a:t>
            </a:r>
          </a:p>
          <a:p>
            <a:pPr marL="0" indent="0">
              <a:buNone/>
            </a:pPr>
            <a:r>
              <a:rPr lang="en-US" dirty="0"/>
              <a:t>call all of the methods</a:t>
            </a:r>
          </a:p>
          <a:p>
            <a:pPr marL="0" indent="0">
              <a:buNone/>
            </a:pPr>
            <a:r>
              <a:rPr lang="en-US" dirty="0"/>
              <a:t> for each object, and </a:t>
            </a:r>
          </a:p>
          <a:p>
            <a:pPr marL="0" indent="0">
              <a:buNone/>
            </a:pPr>
            <a:r>
              <a:rPr lang="en-US" dirty="0"/>
              <a:t>observe the effects.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0" y="1845734"/>
            <a:ext cx="7147560" cy="44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Abstraction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Polymorphism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dirty="0"/>
              <a:t>Method Overloading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dirty="0"/>
              <a:t>Method Overriding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Constructor execution sequence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864229"/>
            <a:ext cx="7635240" cy="4427379"/>
          </a:xfrm>
        </p:spPr>
      </p:pic>
    </p:spTree>
    <p:extLst>
      <p:ext uri="{BB962C8B-B14F-4D97-AF65-F5344CB8AC3E}">
        <p14:creationId xmlns:p14="http://schemas.microsoft.com/office/powerpoint/2010/main" val="265525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Centralize common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coding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Eliminate duplicate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Generalize behavior into conceptual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 template for other classes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97" y="2316480"/>
            <a:ext cx="5277284" cy="35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classes and methods use the </a:t>
            </a:r>
            <a:r>
              <a:rPr lang="en-US" b="1" dirty="0">
                <a:solidFill>
                  <a:srgbClr val="7030A0"/>
                </a:solidFill>
              </a:rPr>
              <a:t>abstract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modifier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classes cannot be instantiated!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abstract method does not have a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braces or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Terminated with semicolon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 can have both: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Abstract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Concrete methods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943" y="1845734"/>
            <a:ext cx="3977737" cy="25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Restriction of access to class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 members packaged into one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declared </a:t>
            </a:r>
            <a:r>
              <a:rPr lang="en-US" b="1" dirty="0">
                <a:solidFill>
                  <a:srgbClr val="7030A0"/>
                </a:solidFill>
              </a:rPr>
              <a:t>private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hide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classes retrieve data through </a:t>
            </a:r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Maintains boundaries between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Separation of concerns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1" y="1845733"/>
            <a:ext cx="3596640" cy="43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inherit members from another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extend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another class’s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class that </a:t>
            </a:r>
            <a:r>
              <a:rPr lang="en-US" b="1" dirty="0">
                <a:solidFill>
                  <a:srgbClr val="7030A0"/>
                </a:solidFill>
              </a:rPr>
              <a:t>extends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another is called a sub-class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child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class that is extended is the super-class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parent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3" y="4337474"/>
            <a:ext cx="2760488" cy="181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34" y="1845734"/>
            <a:ext cx="4356446" cy="2711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362886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</a:t>
            </a:r>
            <a:r>
              <a:rPr lang="en-US" b="1" dirty="0"/>
              <a:t>IS A </a:t>
            </a:r>
            <a:r>
              <a:rPr lang="en-US" dirty="0"/>
              <a:t>Vehicle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501" y="5331137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</a:t>
            </a:r>
            <a:r>
              <a:rPr lang="en-US" b="1" dirty="0"/>
              <a:t>IS A </a:t>
            </a:r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2163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an object is constructed, the JVM calls:</a:t>
            </a:r>
          </a:p>
          <a:p>
            <a:pPr marL="0" indent="0">
              <a:buNone/>
            </a:pPr>
            <a:r>
              <a:rPr lang="en-US" dirty="0"/>
              <a:t>	super( 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Calls the no-</a:t>
            </a:r>
            <a:r>
              <a:rPr lang="en-US" dirty="0" err="1"/>
              <a:t>arg</a:t>
            </a:r>
            <a:r>
              <a:rPr lang="en-US" dirty="0"/>
              <a:t> constructor of its parent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continues to chain up the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Object constructor is called…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930" y="1845734"/>
            <a:ext cx="4491750" cy="4473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4083586"/>
            <a:ext cx="2197417" cy="20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Polymorphism/Method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Greek: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 tooltip="wikt:πολύς"/>
              </a:rPr>
              <a:t>π</a:t>
            </a:r>
            <a:r>
              <a:rPr lang="en-US" dirty="0" err="1">
                <a:hlinkClick r:id="rId3" tooltip="wikt:πολύς"/>
              </a:rPr>
              <a:t>ολύς</a:t>
            </a:r>
            <a:r>
              <a:rPr lang="en-US" dirty="0"/>
              <a:t>, polys, "many, much"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</a:t>
            </a:r>
            <a:r>
              <a:rPr lang="en-US" dirty="0" err="1">
                <a:hlinkClick r:id="rId4" tooltip="wikt:μορφή"/>
              </a:rPr>
              <a:t>μορφή</a:t>
            </a:r>
            <a:r>
              <a:rPr lang="en-US" dirty="0"/>
              <a:t>, </a:t>
            </a:r>
            <a:r>
              <a:rPr lang="en-US" dirty="0" err="1"/>
              <a:t>morphē</a:t>
            </a:r>
            <a:r>
              <a:rPr lang="en-US" dirty="0"/>
              <a:t>, "form, shape”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take many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Polymorphism is achieved through: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Subclasses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Method overriding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 a subclass override a parent: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the method signature is identical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the method has the same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309" y="1845734"/>
            <a:ext cx="4387372" cy="1613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395" y="3567854"/>
            <a:ext cx="4434285" cy="12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044F6A-B355-458B-BBC3-7F6CD69117D1}"/>
</file>

<file path=customXml/itemProps2.xml><?xml version="1.0" encoding="utf-8"?>
<ds:datastoreItem xmlns:ds="http://schemas.openxmlformats.org/officeDocument/2006/customXml" ds:itemID="{8C08EA50-3211-40CF-8D98-74EF76E16D2D}"/>
</file>

<file path=customXml/itemProps3.xml><?xml version="1.0" encoding="utf-8"?>
<ds:datastoreItem xmlns:ds="http://schemas.openxmlformats.org/officeDocument/2006/customXml" ds:itemID="{81D90A52-1FAB-4272-A04F-4BE71157DD63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375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Object Oriented Programming Concepts</vt:lpstr>
      <vt:lpstr>Topics</vt:lpstr>
      <vt:lpstr>Four Pillars of OOP</vt:lpstr>
      <vt:lpstr>Abstraction</vt:lpstr>
      <vt:lpstr>Abstract Keyword</vt:lpstr>
      <vt:lpstr>Encapsulation</vt:lpstr>
      <vt:lpstr>Inheritance</vt:lpstr>
      <vt:lpstr>Constructor Execution</vt:lpstr>
      <vt:lpstr>Polymorphism/Method Overriding</vt:lpstr>
      <vt:lpstr>Polymorphism in Practice</vt:lpstr>
      <vt:lpstr>Interfaces</vt:lpstr>
      <vt:lpstr>Interfaces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60</cp:revision>
  <dcterms:created xsi:type="dcterms:W3CDTF">2015-08-15T21:36:19Z</dcterms:created>
  <dcterms:modified xsi:type="dcterms:W3CDTF">2019-02-11T20:42:24Z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