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96" r:id="rId16"/>
    <p:sldId id="297" r:id="rId17"/>
    <p:sldId id="298" r:id="rId18"/>
    <p:sldId id="294" r:id="rId19"/>
    <p:sldId id="269" r:id="rId20"/>
    <p:sldId id="270" r:id="rId21"/>
    <p:sldId id="271" r:id="rId22"/>
    <p:sldId id="288" r:id="rId23"/>
    <p:sldId id="289" r:id="rId24"/>
    <p:sldId id="290" r:id="rId25"/>
    <p:sldId id="272" r:id="rId26"/>
    <p:sldId id="273" r:id="rId27"/>
    <p:sldId id="285" r:id="rId28"/>
    <p:sldId id="286" r:id="rId29"/>
    <p:sldId id="274" r:id="rId30"/>
    <p:sldId id="287" r:id="rId31"/>
    <p:sldId id="275" r:id="rId32"/>
    <p:sldId id="276" r:id="rId33"/>
    <p:sldId id="278" r:id="rId34"/>
    <p:sldId id="279" r:id="rId35"/>
    <p:sldId id="291" r:id="rId36"/>
    <p:sldId id="292" r:id="rId37"/>
    <p:sldId id="293" r:id="rId38"/>
    <p:sldId id="281" r:id="rId39"/>
    <p:sldId id="283" r:id="rId40"/>
    <p:sldId id="284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55" d="100"/>
          <a:sy n="55" d="100"/>
        </p:scale>
        <p:origin x="158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6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unction" TargetMode="External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76D6-60C4-4A47-A332-4C34F204139D}"/>
              </a:ext>
            </a:extLst>
          </p:cNvPr>
          <p:cNvSpPr txBox="1"/>
          <p:nvPr/>
        </p:nvSpPr>
        <p:spPr>
          <a:xfrm>
            <a:off x="277496" y="1441342"/>
            <a:ext cx="8198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JavaScript, a variable without a value, has the value</a:t>
            </a:r>
            <a:r>
              <a:rPr lang="en-IN" b="1" dirty="0"/>
              <a:t> undefined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typeof</a:t>
            </a:r>
            <a:r>
              <a:rPr lang="en-IN" dirty="0"/>
              <a:t> is also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car;                // Value is undefined, type is undefined</a:t>
            </a:r>
          </a:p>
          <a:p>
            <a:r>
              <a:rPr lang="en-IN" dirty="0"/>
              <a:t>Any variable can be emptied, by setting the value to </a:t>
            </a:r>
            <a:r>
              <a:rPr lang="en-IN" b="1" dirty="0"/>
              <a:t>undefined</a:t>
            </a:r>
            <a:r>
              <a:rPr lang="en-IN" dirty="0"/>
              <a:t>. The type will also be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r>
              <a:rPr lang="en-IN" dirty="0"/>
              <a:t>car = undefined;        // Value is undefined, type is undefined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IN" b="1" dirty="0"/>
              <a:t>Empty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value has nothing to do with undefined.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string has both a legal value and a type.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 = "";              // The value is "", the </a:t>
            </a:r>
            <a:r>
              <a:rPr lang="en-IN" dirty="0" err="1"/>
              <a:t>typeof</a:t>
            </a:r>
            <a:r>
              <a:rPr lang="en-IN" dirty="0"/>
              <a:t> is "string"</a:t>
            </a:r>
          </a:p>
        </p:txBody>
      </p:sp>
    </p:spTree>
    <p:extLst>
      <p:ext uri="{BB962C8B-B14F-4D97-AF65-F5344CB8AC3E}">
        <p14:creationId xmlns:p14="http://schemas.microsoft.com/office/powerpoint/2010/main" val="214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1552575"/>
            <a:ext cx="770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00517-56E5-4927-AE30-0B96C6A5683A}"/>
              </a:ext>
            </a:extLst>
          </p:cNvPr>
          <p:cNvSpPr txBox="1"/>
          <p:nvPr/>
        </p:nvSpPr>
        <p:spPr>
          <a:xfrm>
            <a:off x="380010" y="1552575"/>
            <a:ext cx="7973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 null is "nothing".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supposed to be something that doesn't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Unfortunately, in JavaScript, the data type of null is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empty an object by setting it to null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br>
              <a:rPr lang="en-IN" dirty="0"/>
            </a:br>
            <a:r>
              <a:rPr lang="en-IN" dirty="0"/>
              <a:t>person = null;     </a:t>
            </a:r>
          </a:p>
          <a:p>
            <a:r>
              <a:rPr lang="en-IN" dirty="0"/>
              <a:t> // Now value is null, but type is still an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47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70D39-70EE-40BE-B2D0-FDBCF41A1362}"/>
              </a:ext>
            </a:extLst>
          </p:cNvPr>
          <p:cNvSpPr txBox="1"/>
          <p:nvPr/>
        </p:nvSpPr>
        <p:spPr>
          <a:xfrm>
            <a:off x="203122" y="1363851"/>
            <a:ext cx="8781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Variable scope defines the lifetime and visibility of a variable.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variable associated with a scope.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variable can be accessed only within its scope.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37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AD8-2545-41EF-9B15-2F266822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Global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AECF-FB12-423F-872B-5FA4FCA0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2662291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Variables defined outside any function, block, or module have global scope. 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The global scope variables are accessed everywhere in the application. 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The global variable's lifetime is throughout the application.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B05F-1005-4F17-B329-2DA1F47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3EAA4-6E3E-4DF6-9686-6BC8E5772CD2}"/>
              </a:ext>
            </a:extLst>
          </p:cNvPr>
          <p:cNvSpPr txBox="1"/>
          <p:nvPr/>
        </p:nvSpPr>
        <p:spPr>
          <a:xfrm>
            <a:off x="560696" y="4382834"/>
            <a:ext cx="6041985" cy="1493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var a = 'Hello World!'; // This is a global variable</a:t>
            </a:r>
          </a:p>
          <a:p>
            <a:r>
              <a:rPr lang="en-US"/>
              <a:t>function greeting() {</a:t>
            </a:r>
          </a:p>
          <a:p>
            <a:r>
              <a:rPr lang="en-US"/>
              <a:t>    console.log(a);</a:t>
            </a:r>
          </a:p>
          <a:p>
            <a:r>
              <a:rPr lang="en-US"/>
              <a:t>}</a:t>
            </a:r>
          </a:p>
          <a:p>
            <a:r>
              <a:rPr lang="en-US"/>
              <a:t>greeting(); // Outputs 'Hello World!'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FDEB-016A-4A4B-B5DB-CAD76428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42D9-C19C-40AB-8848-7270F073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Scope used to refer to Function-local scope, but following the introduction of block scope, this term is considered ambiguous and should not be used. </a:t>
            </a:r>
          </a:p>
          <a:p>
            <a:r>
              <a:rPr lang="en-US" dirty="0"/>
              <a:t>The local scope has divided into the function scope, the block scope and the lexical scope. </a:t>
            </a:r>
          </a:p>
          <a:p>
            <a:r>
              <a:rPr lang="en-US" dirty="0"/>
              <a:t>The block scope concept is introduced in ECMA Script 6 (ES6) together with the new ways to declare variables - const and let.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10DA-E678-4423-9125-BA784EEF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0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8FD2-1687-4590-AFF7-5787BC9C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Function 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3FA7-5E2B-491B-BC3B-5810C49E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2164579"/>
          </a:xfrm>
        </p:spPr>
        <p:txBody>
          <a:bodyPr/>
          <a:lstStyle/>
          <a:p>
            <a:r>
              <a:rPr lang="en-US" dirty="0"/>
              <a:t>The variable declared in a function is only visible inside that function. </a:t>
            </a:r>
          </a:p>
          <a:p>
            <a:r>
              <a:rPr lang="en-US" dirty="0"/>
              <a:t>var is the keyword to define variable for a function-scope accessibility.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947D4-CD76-4250-9E33-9424FCEC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C8DE9-C4CF-44C5-AC6D-38C0FAA2E4E7}"/>
              </a:ext>
            </a:extLst>
          </p:cNvPr>
          <p:cNvSpPr txBox="1"/>
          <p:nvPr/>
        </p:nvSpPr>
        <p:spPr>
          <a:xfrm>
            <a:off x="636608" y="4062714"/>
            <a:ext cx="7743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func</a:t>
            </a:r>
            <a:r>
              <a:rPr lang="en-US" sz="2400" dirty="0"/>
              <a:t>(){</a:t>
            </a:r>
          </a:p>
          <a:p>
            <a:r>
              <a:rPr lang="en-US" sz="2400" dirty="0"/>
              <a:t>    var animal ='Lion'; //exist in function scope</a:t>
            </a:r>
          </a:p>
          <a:p>
            <a:r>
              <a:rPr lang="en-US" sz="2400" dirty="0"/>
              <a:t>    console.log('inside function: ',animal);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func</a:t>
            </a:r>
            <a:r>
              <a:rPr lang="en-US" sz="2400" dirty="0"/>
              <a:t>();                    //Output: "inside function: Lion"</a:t>
            </a:r>
          </a:p>
          <a:p>
            <a:r>
              <a:rPr lang="en-US" sz="2400" dirty="0"/>
              <a:t>console.log(animal);       //error: animal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26788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1517-68ED-4D06-8C36-1CD25800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0280-E624-4959-964C-B811ADBB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1947553"/>
          </a:xfrm>
        </p:spPr>
        <p:txBody>
          <a:bodyPr>
            <a:noAutofit/>
          </a:bodyPr>
          <a:lstStyle/>
          <a:p>
            <a:r>
              <a:rPr lang="en-US" sz="2400" dirty="0"/>
              <a:t>Block scope is the scope of the variables declared inside the {} (curly brackets). </a:t>
            </a:r>
          </a:p>
          <a:p>
            <a:r>
              <a:rPr lang="en-US" sz="2400" dirty="0"/>
              <a:t>In ES6, const and let keywords allow developers to declare variables in the block scope, which means those variables exist only within the corresponding block.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F0FA8-67ED-49CF-B97C-BB742D2B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9FED-78C2-4C67-BF90-A121B40BD963}"/>
              </a:ext>
            </a:extLst>
          </p:cNvPr>
          <p:cNvSpPr txBox="1"/>
          <p:nvPr/>
        </p:nvSpPr>
        <p:spPr>
          <a:xfrm>
            <a:off x="380010" y="3529893"/>
            <a:ext cx="82662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console.log("Hello, World!");function </a:t>
            </a:r>
            <a:r>
              <a:rPr lang="en-US" sz="1600" dirty="0" err="1"/>
              <a:t>func</a:t>
            </a:r>
            <a:r>
              <a:rPr lang="en-US" sz="1600" dirty="0"/>
              <a:t>(){</a:t>
            </a:r>
          </a:p>
          <a:p>
            <a:r>
              <a:rPr lang="en-US" sz="1600" dirty="0"/>
              <a:t>    if(true){</a:t>
            </a:r>
          </a:p>
          <a:p>
            <a:r>
              <a:rPr lang="en-US" sz="1600" dirty="0"/>
              <a:t>        var fruit1 = 'apple';        //exist in function scope</a:t>
            </a:r>
          </a:p>
          <a:p>
            <a:r>
              <a:rPr lang="en-US" sz="1600" dirty="0"/>
              <a:t>        const fruit2 = 'banana';     //exist in block scope</a:t>
            </a:r>
          </a:p>
          <a:p>
            <a:r>
              <a:rPr lang="en-US" sz="1600" dirty="0"/>
              <a:t>        let fruit3 = 'strawberry';   //exist in block scope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console.log(fruit1);</a:t>
            </a:r>
          </a:p>
          <a:p>
            <a:r>
              <a:rPr lang="en-US" sz="1600" dirty="0"/>
              <a:t>    console.log(fruit2);    // results error - due to it exist in block scope</a:t>
            </a:r>
          </a:p>
          <a:p>
            <a:r>
              <a:rPr lang="en-US" sz="1600" dirty="0"/>
              <a:t>    console.log(fruit3);    // results error - due to it exist in block scope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func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8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BB8C-8789-429C-8CEE-A7FC68C3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Lexical 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4F9C-70F1-440C-9A13-9DD187F3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1551120"/>
          </a:xfrm>
        </p:spPr>
        <p:txBody>
          <a:bodyPr>
            <a:normAutofit/>
          </a:bodyPr>
          <a:lstStyle/>
          <a:p>
            <a:r>
              <a:rPr lang="en-US" sz="2000" dirty="0"/>
              <a:t>Lexical scope is that a variable defined outside a function can access the inside another function defined after the variable declaration. </a:t>
            </a:r>
          </a:p>
          <a:p>
            <a:r>
              <a:rPr lang="en-US" sz="2000" dirty="0"/>
              <a:t>The inner functions are lexically bound to the execution context of their outer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8290-4E05-4EA7-87E0-7CAD088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E0DCB-29AE-4938-B22F-5E3A9717A80D}"/>
              </a:ext>
            </a:extLst>
          </p:cNvPr>
          <p:cNvSpPr txBox="1"/>
          <p:nvPr/>
        </p:nvSpPr>
        <p:spPr>
          <a:xfrm>
            <a:off x="619245" y="3005794"/>
            <a:ext cx="7905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func1(){</a:t>
            </a:r>
          </a:p>
          <a:p>
            <a:r>
              <a:rPr lang="en-US" sz="1600" dirty="0"/>
              <a:t>    var animal1 = "Lion";   //exist in Lexical scope</a:t>
            </a:r>
          </a:p>
          <a:p>
            <a:endParaRPr lang="en-US" sz="1600" dirty="0"/>
          </a:p>
          <a:p>
            <a:r>
              <a:rPr lang="en-US" sz="1600" dirty="0"/>
              <a:t>    function func2(){    //Inner Function</a:t>
            </a:r>
          </a:p>
          <a:p>
            <a:endParaRPr lang="en-US" sz="1600" dirty="0"/>
          </a:p>
          <a:p>
            <a:r>
              <a:rPr lang="en-US" sz="1600" dirty="0"/>
              <a:t>        var animal2 = "Tiger"; //exist in function scope</a:t>
            </a:r>
          </a:p>
          <a:p>
            <a:r>
              <a:rPr lang="en-US" sz="1600" dirty="0"/>
              <a:t>        console.log(animal1);</a:t>
            </a:r>
          </a:p>
          <a:p>
            <a:r>
              <a:rPr lang="en-US" sz="1600" dirty="0"/>
              <a:t>        console.log(animal2);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func2();</a:t>
            </a:r>
          </a:p>
          <a:p>
            <a:r>
              <a:rPr lang="en-US" sz="1600" dirty="0"/>
              <a:t>    console.log(animal2); // results error - due to it exist in function scope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func1();</a:t>
            </a:r>
          </a:p>
        </p:txBody>
      </p:sp>
    </p:spTree>
    <p:extLst>
      <p:ext uri="{BB962C8B-B14F-4D97-AF65-F5344CB8AC3E}">
        <p14:creationId xmlns:p14="http://schemas.microsoft.com/office/powerpoint/2010/main" val="70696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51E-D0FF-4308-AC6D-A4067F1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Hoisting of Functions and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26FC-39A6-4DF1-93DC-A3945D0F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Hoisting is a JavaScript mechanism where variables and function declarations are moved to the top of their scope before code execution.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JavaScript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j-lt"/>
              </a:rPr>
              <a:t>Hositing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 only moves the variable declaration to the top, not the variables that are declared and initialized in a single line.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JavaScript compiler moves the function definition to the top in the same way as a variable declaration.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JavaScript compiler moves only the Function declaration to the top, not the function expression.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9E7CF-3C70-4015-BC2E-82ABCC46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3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Type coercion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 is the process of converting value from one type to another (such as string to number, object to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and so on). 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Types :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1.Implicit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2.Explicit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10" y="-4950"/>
            <a:ext cx="6222671" cy="1224150"/>
          </a:xfrm>
        </p:spPr>
        <p:txBody>
          <a:bodyPr/>
          <a:lstStyle/>
          <a:p>
            <a:r>
              <a:rPr lang="en-US" dirty="0"/>
              <a:t>INTRODUCTION TO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227610" y="1425844"/>
            <a:ext cx="8621922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is the programming language of HTML and the Web.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program the behaviour of web pages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JavaScript code must be inserted between &lt;script&gt; and &lt;/script&gt; tags.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place any number of scripts in an HTML document. 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can be placed in the &lt;body&gt;, or in the &lt;head&gt; section of an HTML page, or in both.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Implicit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values can also be converted between different types automatically, and it is called 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implicit type coercion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Explicit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onverting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between types by writing a appropriate code like Number(value).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String(123) // explicit </a:t>
            </a:r>
          </a:p>
          <a:p>
            <a:pPr marL="0" indent="0">
              <a:buNone/>
            </a:pPr>
            <a:r>
              <a:rPr lang="en-US" dirty="0"/>
              <a:t>123 + '' // implicit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A4B6-3517-40AF-B055-FDE8CA2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CB0-34BF-4195-86EA-61D215DE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== : strict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both datatype and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 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==='77’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   // false</a:t>
            </a: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 : loose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only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 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// true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0890-21E1-49FA-9971-8F8C93B1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A9E1-FA28-4285-B5DF-1F0C00C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Truthy and </a:t>
            </a:r>
            <a:r>
              <a:rPr lang="en-US" b="1" i="0" dirty="0" err="1">
                <a:effectLst/>
                <a:latin typeface="futura-pt"/>
              </a:rPr>
              <a:t>Fasly</a:t>
            </a:r>
            <a:r>
              <a:rPr lang="en-US" b="1" i="0" dirty="0">
                <a:effectLst/>
                <a:latin typeface="futura-pt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6F4A-375D-4DCE-9145-590B5941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F340-823B-44B2-AA21-FC182473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6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732-2BCD-4D17-B2E8-9A67F767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futura-pt"/>
              </a:rPr>
              <a:t>Falsy</a:t>
            </a:r>
            <a:r>
              <a:rPr lang="en-US" b="1" i="0" dirty="0">
                <a:effectLst/>
                <a:latin typeface="futura-pt"/>
              </a:rPr>
              <a:t>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E0D8-4C33-451E-82F7-145F9E58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JavaScript, any expressions or value that results in </a:t>
            </a:r>
            <a:r>
              <a:rPr lang="en-US" dirty="0" err="1"/>
              <a:t>boolean</a:t>
            </a:r>
            <a:r>
              <a:rPr lang="en-US" dirty="0"/>
              <a:t> false value, are considered as </a:t>
            </a:r>
            <a:r>
              <a:rPr lang="en-US" dirty="0" err="1"/>
              <a:t>Falsy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falsy</a:t>
            </a:r>
            <a:r>
              <a:rPr lang="en-US" dirty="0"/>
              <a:t> values/expressions in </a:t>
            </a:r>
            <a:r>
              <a:rPr lang="en-US" dirty="0" err="1"/>
              <a:t>javascript</a:t>
            </a:r>
            <a:r>
              <a:rPr lang="en-US" dirty="0"/>
              <a:t> are:</a:t>
            </a:r>
          </a:p>
          <a:p>
            <a:endParaRPr lang="en-US" dirty="0"/>
          </a:p>
          <a:p>
            <a:pPr lvl="1"/>
            <a:r>
              <a:rPr lang="en-US" dirty="0"/>
              <a:t>Obviously </a:t>
            </a:r>
            <a:r>
              <a:rPr lang="en-US" dirty="0" err="1"/>
              <a:t>boolean</a:t>
            </a:r>
            <a:r>
              <a:rPr lang="en-US" dirty="0"/>
              <a:t> false is false.</a:t>
            </a:r>
          </a:p>
          <a:p>
            <a:pPr lvl="1"/>
            <a:r>
              <a:rPr lang="en-US" dirty="0"/>
              <a:t>Any empty string will be evaluated to false.</a:t>
            </a:r>
          </a:p>
          <a:p>
            <a:pPr lvl="1"/>
            <a:r>
              <a:rPr lang="en-US" dirty="0"/>
              <a:t>Any undefined variable will be equal to false.</a:t>
            </a:r>
          </a:p>
          <a:p>
            <a:pPr lvl="1"/>
            <a:r>
              <a:rPr lang="en-US" dirty="0"/>
              <a:t>Any null variable will be equal to false.</a:t>
            </a:r>
          </a:p>
          <a:p>
            <a:pPr lvl="1"/>
            <a:r>
              <a:rPr lang="en-US" dirty="0"/>
              <a:t>Any numerical expression with result in </a:t>
            </a:r>
            <a:r>
              <a:rPr lang="en-US" dirty="0" err="1"/>
              <a:t>NaN</a:t>
            </a:r>
            <a:r>
              <a:rPr lang="en-US" dirty="0"/>
              <a:t> (not a number) will be equal to false.</a:t>
            </a:r>
          </a:p>
          <a:p>
            <a:pPr lvl="1"/>
            <a:r>
              <a:rPr lang="en-US" dirty="0"/>
              <a:t>Any numerical expression with result in zero will be equal to false.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A5FDD-2F9F-410A-B6A5-0A52B52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4FC0-DF3A-4874-B6D0-75F15D65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Truthy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3C10-75B1-472C-806E-EEB95598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604418" cy="4525963"/>
          </a:xfrm>
        </p:spPr>
        <p:txBody>
          <a:bodyPr/>
          <a:lstStyle/>
          <a:p>
            <a:r>
              <a:rPr lang="en-US" dirty="0"/>
              <a:t>In JavaScript, any expressions or value that results in Boolean true value, are considered as Truthy. </a:t>
            </a:r>
          </a:p>
          <a:p>
            <a:r>
              <a:rPr lang="en-US" dirty="0"/>
              <a:t>Any expression or value other than above listed </a:t>
            </a:r>
            <a:r>
              <a:rPr lang="en-US" dirty="0" err="1"/>
              <a:t>falsy</a:t>
            </a:r>
            <a:r>
              <a:rPr lang="en-US" dirty="0"/>
              <a:t> values – is considered truthy.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5F57-440E-4932-A62B-3934DD2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166A4-0370-42EF-879C-A4FDBA99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44427"/>
            <a:ext cx="7720796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0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97B2-F4B8-4B24-97F4-43EEEA57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1C3B-47A8-4238-B727-F8860F19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a block of code designed to perform a particular task.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executed when "something" invokes it (calls it).</a:t>
            </a:r>
          </a:p>
          <a:p>
            <a:r>
              <a:rPr lang="en-IN" sz="2400" dirty="0">
                <a:solidFill>
                  <a:schemeClr val="tx1"/>
                </a:solidFill>
                <a:latin typeface="+mn-lt"/>
              </a:rPr>
              <a:t>Syntax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parameter1, parameter2, parameter3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   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code to be executed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}</a:t>
            </a:r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5D1C-FD81-41A4-9FE7-6ADA9A2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799-C7AD-4CDC-B49E-35D7BFA8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3C7-8222-43E9-ADDB-999E00F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(p1, p2)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{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    return p1 * p2;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Note : The function returns the product of p1 and p2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25BC-E2AE-4076-8C0E-32AD79E3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6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us to assign a function to a variable and then use that variable as a function. It is called function expression.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function sum(val1, val2) { </a:t>
            </a:r>
          </a:p>
          <a:p>
            <a:pPr marL="0" indent="0">
              <a:buNone/>
            </a:pPr>
            <a:r>
              <a:rPr lang="en-US" dirty="0"/>
              <a:t>return val1 + val2;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result1 = add(10,20);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result2 = sum(10,20); // not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0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us to define a function without any name. This unnamed function is called anonymous function. Anonymous function must be assigned to a </a:t>
            </a:r>
            <a:r>
              <a:rPr lang="en-US"/>
              <a:t>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showMessage</a:t>
            </a:r>
            <a:r>
              <a:rPr lang="en-US" sz="2000" dirty="0"/>
              <a:t> = function (){ alert("Hello World!"); }; </a:t>
            </a:r>
          </a:p>
          <a:p>
            <a:pPr marL="0" indent="0">
              <a:buNone/>
            </a:pPr>
            <a:r>
              <a:rPr lang="en-US" sz="2000" dirty="0" err="1"/>
              <a:t>showMessage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sayHello</a:t>
            </a:r>
            <a:r>
              <a:rPr lang="en-US" sz="2000" dirty="0"/>
              <a:t> = function (</a:t>
            </a:r>
            <a:r>
              <a:rPr lang="en-US" sz="2000" dirty="0" err="1"/>
              <a:t>firstName</a:t>
            </a:r>
            <a:r>
              <a:rPr lang="en-US" sz="2000" dirty="0"/>
              <a:t>) { alert("Hello " + </a:t>
            </a:r>
            <a:r>
              <a:rPr lang="en-US" sz="2000" dirty="0" err="1"/>
              <a:t>firstName</a:t>
            </a:r>
            <a:r>
              <a:rPr lang="en-US" sz="2000" dirty="0"/>
              <a:t>); }; </a:t>
            </a:r>
            <a:r>
              <a:rPr lang="en-US" sz="2000" dirty="0" err="1"/>
              <a:t>showMessage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sayHello</a:t>
            </a:r>
            <a:r>
              <a:rPr lang="en-US" sz="2000" dirty="0"/>
              <a:t>("Bill");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3C76-FBE3-41B0-B85A-DAD2AE3B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D354-AFD4-478A-BE92-0214460E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 callback is a function that is to be executed after another function has finished executing 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In JavaScript, functions are objects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can take functions as arguments.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that do this are called higher-order functions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 that is passed as an argument is called a callback function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9F990-7C95-44B2-B3EE-FD693C5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snippet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59882-7855-41DA-8317-8F0C70315BD1}"/>
              </a:ext>
            </a:extLst>
          </p:cNvPr>
          <p:cNvSpPr/>
          <p:nvPr/>
        </p:nvSpPr>
        <p:spPr>
          <a:xfrm>
            <a:off x="511443" y="1293704"/>
            <a:ext cx="77801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 Demo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 Demo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"alert('Hello From JS')"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Click Me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49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9A7-1E43-4D8C-A762-2A880237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F966-A064-4224-8133-706EACAF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callback function is a function that gets executed after another function completes the execution. </a:t>
            </a:r>
          </a:p>
          <a:p>
            <a:r>
              <a:rPr lang="en-US" sz="2400" dirty="0"/>
              <a:t>It helps us develop asynchronous JavaScript code and keeps us safe from problems and errors. </a:t>
            </a:r>
          </a:p>
          <a:p>
            <a:r>
              <a:rPr lang="en-US" sz="2400" dirty="0"/>
              <a:t>JavaScript runs the code in sequential order (from top to down). </a:t>
            </a:r>
          </a:p>
          <a:p>
            <a:r>
              <a:rPr lang="en-US" sz="2400" dirty="0"/>
              <a:t>If there is a case that code runs after some other execution, which is not happening in a sequence is called asynchronous programming.</a:t>
            </a:r>
          </a:p>
          <a:p>
            <a:r>
              <a:rPr lang="en-US" sz="2400" dirty="0"/>
              <a:t>All functions in JavaScript are objects and a JavaScript function can be passed another function as an argument.</a:t>
            </a:r>
          </a:p>
          <a:p>
            <a:r>
              <a:rPr lang="en-US" sz="2400" dirty="0"/>
              <a:t>A callback function can be created by using the callback keyword as the last parameter.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4903D-C07F-4597-8F42-A628E042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5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711-8B13-492B-9DAF-C430723F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068D6-A22D-492A-BB86-8830F3C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3C33F-AE07-410D-AE46-4B8EFE213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010" y="1342311"/>
            <a:ext cx="663803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(subject, callback)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Menlo"/>
              </a:rPr>
              <a:t>// use ` ` (ticks) </a:t>
            </a:r>
            <a:r>
              <a:rPr lang="en-US" dirty="0"/>
              <a:t>Template literals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alert(`Starting my ${subject} homework.`);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callback();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alert('Finished my homework');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('math',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589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A451-5FCA-475A-B1E2-F999F01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F779-004C-4E42-BD93-9F7CD9FF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82009"/>
            <a:ext cx="8383980" cy="4525963"/>
          </a:xfrm>
        </p:spPr>
        <p:txBody>
          <a:bodyPr/>
          <a:lstStyle/>
          <a:p>
            <a:r>
              <a:rPr lang="en-US" b="1" dirty="0"/>
              <a:t>IIFE -</a:t>
            </a:r>
            <a:r>
              <a:rPr lang="en-US" dirty="0"/>
              <a:t> Immediately </a:t>
            </a:r>
            <a:r>
              <a:rPr lang="en-US" b="1" dirty="0"/>
              <a:t>Invoked</a:t>
            </a:r>
            <a:r>
              <a:rPr lang="en-US" dirty="0"/>
              <a:t> Function Expression.</a:t>
            </a:r>
          </a:p>
          <a:p>
            <a:r>
              <a:rPr lang="en-US" dirty="0"/>
              <a:t>It is s a </a:t>
            </a:r>
            <a:r>
              <a:rPr lang="en-US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en-US" dirty="0"/>
              <a:t> </a:t>
            </a:r>
            <a:r>
              <a:rPr lang="en-US" dirty="0">
                <a:hlinkClick r:id="rId3" tooltip="function: A function is a code snippet that can be called by other code or by itself, or a variable that refers to the function. When a function is called, arguments are passed to the function as input, and the function can optionally return an output. A function in JavaScript is also an object."/>
              </a:rPr>
              <a:t>function</a:t>
            </a:r>
            <a:r>
              <a:rPr lang="en-US" dirty="0"/>
              <a:t> that runs as soon as it is defined.</a:t>
            </a:r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(function () {</a:t>
            </a:r>
          </a:p>
          <a:p>
            <a:pPr marL="0" indent="0">
              <a:buNone/>
            </a:pPr>
            <a:r>
              <a:rPr lang="en-US" dirty="0"/>
              <a:t>    statements</a:t>
            </a:r>
          </a:p>
          <a:p>
            <a:pPr marL="0" indent="0">
              <a:buNone/>
            </a:pPr>
            <a:r>
              <a:rPr lang="en-US" dirty="0"/>
              <a:t>})();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8D2C-0824-45C0-9D23-D0DA8AA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257C-9238-418A-9F0B-344D1C6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B9CB-7AFA-48D6-B659-23BD2508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A closure is a function that remembers and accesses the variables and arguments of its outer function even after the function return.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closure able to access the variables defined between its curly brackets, the outer function’s variables and the global variables.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997F-6F95-48D8-9343-89946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8C37-EF93-426D-9D3B-AB5996A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403B2-1102-4321-B645-77CEED51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345" y="1543844"/>
            <a:ext cx="4204084" cy="4400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5E26-3416-4752-8362-96C3ECE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DF0E8-9FDD-4227-8AA2-5A64638F3711}"/>
              </a:ext>
            </a:extLst>
          </p:cNvPr>
          <p:cNvSpPr txBox="1"/>
          <p:nvPr/>
        </p:nvSpPr>
        <p:spPr>
          <a:xfrm>
            <a:off x="159572" y="1543844"/>
            <a:ext cx="46207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Normally, when the greeting() function has completed executing, the message variable is no longer accessible.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case, we execute the hi() function that references the </a:t>
            </a:r>
            <a:r>
              <a:rPr lang="en-US" sz="2400" dirty="0" err="1"/>
              <a:t>sayHi</a:t>
            </a:r>
            <a:r>
              <a:rPr lang="en-US" sz="2400" dirty="0"/>
              <a:t>() function, the message variable still exists.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Hence, the </a:t>
            </a:r>
            <a:r>
              <a:rPr lang="en-US" sz="2400" dirty="0" err="1"/>
              <a:t>sayHi</a:t>
            </a:r>
            <a:r>
              <a:rPr lang="en-US" sz="2400" dirty="0"/>
              <a:t>() function is a closure.</a:t>
            </a:r>
          </a:p>
        </p:txBody>
      </p:sp>
    </p:spTree>
    <p:extLst>
      <p:ext uri="{BB962C8B-B14F-4D97-AF65-F5344CB8AC3E}">
        <p14:creationId xmlns:p14="http://schemas.microsoft.com/office/powerpoint/2010/main" val="4116621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EB8-3314-4236-9E9D-00F7A79F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Arrow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52A0-3517-487E-B2AE-5998FF96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Arrow functions, introduced in ES6, provides a concise way to write functions in JavaScript.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They save developers time and simplify function scope.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354F-91F4-4977-AB2A-F7FD7B3D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BF0-B553-40DE-B5C7-F438614B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utura-pt"/>
              </a:rPr>
              <a:t>One-line arrow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4610-FEB3-4977-AF6D-60049D30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One-line arrow functions have implicit return and defined without curly braces.</a:t>
            </a:r>
          </a:p>
          <a:p>
            <a:r>
              <a:rPr lang="en-US" dirty="0"/>
              <a:t>let </a:t>
            </a:r>
            <a:r>
              <a:rPr lang="en-US" dirty="0" err="1"/>
              <a:t>func</a:t>
            </a:r>
            <a:r>
              <a:rPr lang="en-US" dirty="0"/>
              <a:t> = (arg1, arg2, ...</a:t>
            </a:r>
            <a:r>
              <a:rPr lang="en-US" dirty="0" err="1"/>
              <a:t>argN</a:t>
            </a:r>
            <a:r>
              <a:rPr lang="en-US" dirty="0"/>
              <a:t>) =&gt; expression;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0445-3D67-4C93-B219-4D2E7CF8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E3194-EF1E-452E-BFBA-F30F3708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" y="3263820"/>
            <a:ext cx="7842270" cy="14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F678-3CED-4D91-9714-6E70A500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j-lt"/>
              </a:rPr>
              <a:t>Multiline arrow functions</a:t>
            </a:r>
            <a:r>
              <a:rPr lang="en-US" b="0" i="0" dirty="0">
                <a:effectLst/>
                <a:latin typeface="+mj-l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5F51-1BF8-4870-98A7-FD6F15AD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+mj-lt"/>
              </a:rPr>
              <a:t>Multiline arrow functions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 have multiple statements inside the function, enclosed with curly braces and need an explicit return to return something.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43BF-C0A6-4BCF-BCAE-9B81FD5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33A52-0548-42B3-B881-3EA57C83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70" y="3307364"/>
            <a:ext cx="6142660" cy="30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5EDD-D085-4B11-A196-C8DA0BD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"strict"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F3E0-6920-4F76-BD35-5CEFA13B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use strict mode in all your programs. It helps you to write cleaner code, like preventing you from using undeclared variables.</a:t>
            </a:r>
          </a:p>
          <a:p>
            <a:r>
              <a:rPr lang="en-US" dirty="0">
                <a:solidFill>
                  <a:schemeClr val="tx1"/>
                </a:solidFill>
              </a:rPr>
              <a:t>"use strict"; Defines that JavaScript code should be executed in "strict mode".</a:t>
            </a:r>
          </a:p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    "use strict";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           x = 3.14;   </a:t>
            </a:r>
          </a:p>
          <a:p>
            <a:r>
              <a:rPr lang="en-IN" dirty="0">
                <a:solidFill>
                  <a:schemeClr val="tx1"/>
                </a:solidFill>
              </a:rPr>
              <a:t>Throws an error as the variable is not declared.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27A7-345F-4282-A636-CA4A8F2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4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DA1-2326-497F-B1F9-98DB0C5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9B8-B562-4D76-B2D5-858DCAB2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The JavaScript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keyword refers to the object it belongs to.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This has different values depending on where it is used.</a:t>
            </a:r>
          </a:p>
          <a:p>
            <a:r>
              <a:rPr lang="en-US" sz="2600">
                <a:solidFill>
                  <a:schemeClr val="tx1"/>
                </a:solidFill>
              </a:rPr>
              <a:t>Alone</a:t>
            </a:r>
            <a:r>
              <a:rPr lang="en-US" sz="2600" dirty="0">
                <a:solidFill>
                  <a:schemeClr val="tx1"/>
                </a:solidFill>
              </a:rPr>
              <a:t>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 in strict mode,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is </a:t>
            </a:r>
            <a:r>
              <a:rPr lang="en-US" sz="2600" b="1" dirty="0">
                <a:solidFill>
                  <a:schemeClr val="tx1"/>
                </a:solidFill>
              </a:rPr>
              <a:t>undefined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an event,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element</a:t>
            </a:r>
            <a:r>
              <a:rPr lang="en-US" sz="2600" dirty="0">
                <a:solidFill>
                  <a:schemeClr val="tx1"/>
                </a:solidFill>
              </a:rPr>
              <a:t> that received the event.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F605-F142-450A-91EC-967263D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91F43-3AAA-4117-B29A-406E61F9FDD0}"/>
              </a:ext>
            </a:extLst>
          </p:cNvPr>
          <p:cNvSpPr txBox="1"/>
          <p:nvPr/>
        </p:nvSpPr>
        <p:spPr>
          <a:xfrm>
            <a:off x="380011" y="283959"/>
            <a:ext cx="62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JavaScript Functions and Events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62E2-6AA7-4C97-A761-85A8E2351067}"/>
              </a:ext>
            </a:extLst>
          </p:cNvPr>
          <p:cNvSpPr txBox="1"/>
          <p:nvPr/>
        </p:nvSpPr>
        <p:spPr>
          <a:xfrm>
            <a:off x="159572" y="1403865"/>
            <a:ext cx="8674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JavaScript </a:t>
            </a:r>
            <a:r>
              <a:rPr lang="en-IN" b="1" dirty="0"/>
              <a:t>function</a:t>
            </a:r>
            <a:r>
              <a:rPr lang="en-IN" dirty="0"/>
              <a:t> is a block of JavaScript code, that can be executed when "called" for.</a:t>
            </a:r>
          </a:p>
          <a:p>
            <a:r>
              <a:rPr lang="en-IN" dirty="0"/>
              <a:t>For example, a function can be called when an </a:t>
            </a:r>
            <a:r>
              <a:rPr lang="en-IN" b="1" dirty="0"/>
              <a:t>event</a:t>
            </a:r>
            <a:r>
              <a:rPr lang="en-IN" dirty="0"/>
              <a:t> occurs, like when the user clicks a button.</a:t>
            </a: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 Demo 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alert(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 Demo"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Second JavaScript Demo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nclick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217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3B4-6C33-46A9-BAE8-A0DEB30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B27-765E-4622-A6FB-523F7BB7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b="1" dirty="0">
                <a:solidFill>
                  <a:schemeClr val="tx1"/>
                </a:solidFill>
              </a:rPr>
              <a:t>person</a:t>
            </a:r>
            <a:r>
              <a:rPr lang="en-IN" dirty="0">
                <a:solidFill>
                  <a:schemeClr val="tx1"/>
                </a:solidFill>
              </a:rPr>
              <a:t> =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firstName</a:t>
            </a:r>
            <a:r>
              <a:rPr lang="en-IN" dirty="0">
                <a:solidFill>
                  <a:schemeClr val="tx1"/>
                </a:solidFill>
              </a:rPr>
              <a:t>: "John",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lastName</a:t>
            </a:r>
            <a:r>
              <a:rPr lang="en-IN" dirty="0">
                <a:solidFill>
                  <a:schemeClr val="tx1"/>
                </a:solidFill>
              </a:rPr>
              <a:t> : "Doe",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id       : 5566,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fullName</a:t>
            </a:r>
            <a:r>
              <a:rPr lang="en-IN" dirty="0">
                <a:solidFill>
                  <a:schemeClr val="tx1"/>
                </a:solidFill>
              </a:rPr>
              <a:t> : function()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    return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.firstName</a:t>
            </a:r>
            <a:r>
              <a:rPr lang="en-IN" dirty="0">
                <a:solidFill>
                  <a:schemeClr val="tx1"/>
                </a:solidFill>
              </a:rPr>
              <a:t> + " " +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.lastName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A64F-6BAB-4703-A34D-AF90F5FE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70C94-7908-4C2A-8AE7-72420CBDFD89}"/>
              </a:ext>
            </a:extLst>
          </p:cNvPr>
          <p:cNvSpPr txBox="1"/>
          <p:nvPr/>
        </p:nvSpPr>
        <p:spPr>
          <a:xfrm>
            <a:off x="380010" y="1467961"/>
            <a:ext cx="8604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Scripts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External scripts are practical when the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files have the file extension</a:t>
            </a:r>
            <a:r>
              <a:rPr lang="en-IN" b="1" dirty="0"/>
              <a:t> .</a:t>
            </a:r>
            <a:r>
              <a:rPr lang="en-IN" b="1" dirty="0" err="1"/>
              <a:t>js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use an external script, put the name of the script file in the </a:t>
            </a:r>
            <a:r>
              <a:rPr lang="en-IN" dirty="0" err="1"/>
              <a:t>src</a:t>
            </a:r>
            <a:r>
              <a:rPr lang="en-IN" dirty="0"/>
              <a:t> (source) attribute of a &lt;script&gt; tag:</a:t>
            </a: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Where myScript.js is an external file as</a:t>
            </a:r>
          </a:p>
          <a:p>
            <a:endParaRPr lang="en-US" dirty="0"/>
          </a:p>
          <a:p>
            <a:r>
              <a:rPr lang="en-IN" b="1" dirty="0"/>
              <a:t>External file: myScript.js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"Third Demo"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2F94-43BB-44A1-903B-42C820884EF5}"/>
              </a:ext>
            </a:extLst>
          </p:cNvPr>
          <p:cNvSpPr txBox="1"/>
          <p:nvPr/>
        </p:nvSpPr>
        <p:spPr>
          <a:xfrm>
            <a:off x="4490975" y="2939866"/>
            <a:ext cx="4572000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 Demo 3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"myscript.js"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Third JavaScript Demo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alertFunction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Data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30668-A6CA-4B45-8CD7-80C1163E657C}"/>
              </a:ext>
            </a:extLst>
          </p:cNvPr>
          <p:cNvSpPr/>
          <p:nvPr/>
        </p:nvSpPr>
        <p:spPr>
          <a:xfrm>
            <a:off x="124690" y="1422857"/>
            <a:ext cx="8859737" cy="382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can hold many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numbers, strings, objects and more:</a:t>
            </a:r>
            <a:endParaRPr lang="en-IN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length =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"Johnson"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= {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 </a:t>
            </a:r>
          </a:p>
          <a:p>
            <a:endParaRPr lang="en-IN" dirty="0"/>
          </a:p>
          <a:p>
            <a:r>
              <a:rPr lang="en-IN" dirty="0"/>
              <a:t>JavaScript evaluates expressions from </a:t>
            </a:r>
            <a:r>
              <a:rPr lang="en-IN" b="1" dirty="0"/>
              <a:t>left to right</a:t>
            </a:r>
            <a:r>
              <a:rPr lang="en-IN" dirty="0"/>
              <a:t>.</a:t>
            </a:r>
          </a:p>
          <a:p>
            <a:r>
              <a:rPr lang="en-IN" dirty="0"/>
              <a:t>var x = 16 + 4 + "Volvo";</a:t>
            </a:r>
          </a:p>
          <a:p>
            <a:r>
              <a:rPr lang="en-US" dirty="0"/>
              <a:t>Result : </a:t>
            </a:r>
            <a:r>
              <a:rPr lang="en-IN" dirty="0"/>
              <a:t>20Volvo</a:t>
            </a:r>
          </a:p>
          <a:p>
            <a:endParaRPr lang="en-IN" dirty="0"/>
          </a:p>
          <a:p>
            <a:r>
              <a:rPr lang="en-IN" dirty="0"/>
              <a:t>When adding a number and a string, JavaScript will treat the number as a string.</a:t>
            </a:r>
          </a:p>
          <a:p>
            <a:r>
              <a:rPr lang="en-IN" dirty="0"/>
              <a:t>var x = 16 + "Volvo"; Result : 16volvo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09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26209-78D8-4471-9F84-354F3CE97C67}"/>
              </a:ext>
            </a:extLst>
          </p:cNvPr>
          <p:cNvSpPr txBox="1"/>
          <p:nvPr/>
        </p:nvSpPr>
        <p:spPr>
          <a:xfrm>
            <a:off x="495946" y="1467961"/>
            <a:ext cx="7253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dynamic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means that the same variable can be used to hold different data types.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x;           // Now x is undefined</a:t>
            </a:r>
            <a:br>
              <a:rPr lang="en-IN" dirty="0"/>
            </a:br>
            <a:r>
              <a:rPr lang="en-IN" dirty="0"/>
              <a:t>x = 5;           // Now x is a Number</a:t>
            </a:r>
            <a:br>
              <a:rPr lang="en-IN" dirty="0"/>
            </a:br>
            <a:r>
              <a:rPr lang="en-IN" dirty="0"/>
              <a:t>x = "John";      // Now x is a String</a:t>
            </a:r>
          </a:p>
          <a:p>
            <a:endParaRPr lang="en-US" dirty="0"/>
          </a:p>
          <a:p>
            <a:r>
              <a:rPr lang="en-IN" b="1" dirty="0"/>
              <a:t>JavaScript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string (or a text string) is a series of characters like "John Doe".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Strings are written with quotes. You can use single or double quotes: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"Volvo XC60";   // Using double quotes</a:t>
            </a:r>
            <a:br>
              <a:rPr lang="en-IN" dirty="0"/>
            </a:br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'Volvo XC60';   // Using single quotes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47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50"/>
            <a:ext cx="6602681" cy="1224150"/>
          </a:xfrm>
        </p:spPr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18B3B-0E28-4BF5-959A-D86D45F21719}"/>
              </a:ext>
            </a:extLst>
          </p:cNvPr>
          <p:cNvSpPr txBox="1"/>
          <p:nvPr/>
        </p:nvSpPr>
        <p:spPr>
          <a:xfrm>
            <a:off x="170481" y="1472339"/>
            <a:ext cx="8586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only one type of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Numbers can be written with, or without decimals: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x1 = 34.00;     // Written with decimals</a:t>
            </a:r>
            <a:br>
              <a:rPr lang="en-IN" dirty="0"/>
            </a:br>
            <a:r>
              <a:rPr lang="en-IN" dirty="0"/>
              <a:t>var x2 = 34;        // Written without decimals</a:t>
            </a:r>
          </a:p>
          <a:p>
            <a:r>
              <a:rPr lang="en-IN" dirty="0"/>
              <a:t>Extra large or extra small numbers can be written with scientific (exponential) notation:</a:t>
            </a:r>
          </a:p>
          <a:p>
            <a:r>
              <a:rPr lang="en-IN" dirty="0"/>
              <a:t>var y = 123e5;      // 12300000</a:t>
            </a:r>
            <a:br>
              <a:rPr lang="en-IN" dirty="0"/>
            </a:br>
            <a:r>
              <a:rPr lang="en-IN" dirty="0"/>
              <a:t>var z = 123e-5;     // 0.00123</a:t>
            </a:r>
          </a:p>
          <a:p>
            <a:endParaRPr lang="en-US" dirty="0"/>
          </a:p>
          <a:p>
            <a:r>
              <a:rPr lang="en-IN" b="1" dirty="0"/>
              <a:t>JavaScript 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can only have two values: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are often used in conditional testing.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 = 5;</a:t>
            </a:r>
            <a:br>
              <a:rPr lang="en-IN" dirty="0"/>
            </a:br>
            <a:r>
              <a:rPr lang="en-IN" dirty="0"/>
              <a:t>var y = 5;    // (x==y) Returns True</a:t>
            </a:r>
            <a:br>
              <a:rPr lang="en-IN" dirty="0"/>
            </a:br>
            <a:r>
              <a:rPr lang="en-IN" dirty="0"/>
              <a:t>var z = 6;    //(x==z) Returns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3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F05B6-0D1C-42FF-9EE0-D7B41E39B6D2}"/>
              </a:ext>
            </a:extLst>
          </p:cNvPr>
          <p:cNvSpPr txBox="1"/>
          <p:nvPr/>
        </p:nvSpPr>
        <p:spPr>
          <a:xfrm>
            <a:off x="380010" y="1580827"/>
            <a:ext cx="8283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objects are written with curly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properties are written as </a:t>
            </a:r>
            <a:r>
              <a:rPr lang="en-IN" dirty="0" err="1"/>
              <a:t>name:value</a:t>
            </a:r>
            <a:r>
              <a:rPr lang="en-IN" dirty="0"/>
              <a:t> pairs, separated by commas.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 (person) in the </a:t>
            </a:r>
            <a:r>
              <a:rPr lang="en-IN"/>
              <a:t>example below has </a:t>
            </a:r>
            <a:r>
              <a:rPr lang="en-IN" dirty="0"/>
              <a:t>4 properties: 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, age, and </a:t>
            </a:r>
            <a:r>
              <a:rPr lang="en-IN" dirty="0" err="1"/>
              <a:t>eyeColor</a:t>
            </a:r>
            <a:r>
              <a:rPr lang="en-IN" dirty="0"/>
              <a:t>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The </a:t>
            </a:r>
            <a:r>
              <a:rPr lang="en-IN" b="1" dirty="0" err="1"/>
              <a:t>typeof</a:t>
            </a:r>
            <a:r>
              <a:rPr lang="en-IN" b="1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the JavaScript </a:t>
            </a:r>
            <a:r>
              <a:rPr lang="en-IN" b="1" dirty="0" err="1"/>
              <a:t>typeof</a:t>
            </a:r>
            <a:r>
              <a:rPr lang="en-IN" dirty="0"/>
              <a:t> operator to find the type of a JavaScript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 or an expression:</a:t>
            </a:r>
          </a:p>
          <a:p>
            <a:r>
              <a:rPr lang="en-IN" b="1" dirty="0"/>
              <a:t>Example</a:t>
            </a:r>
          </a:p>
          <a:p>
            <a:r>
              <a:rPr lang="en-IN" dirty="0" err="1"/>
              <a:t>typeof</a:t>
            </a:r>
            <a:r>
              <a:rPr lang="en-IN" dirty="0"/>
              <a:t> ""    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"John"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314 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3.14                // Returns "number"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07128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FB8E90-58CD-4110-854B-6C790F3A9AA2}"/>
</file>

<file path=customXml/itemProps2.xml><?xml version="1.0" encoding="utf-8"?>
<ds:datastoreItem xmlns:ds="http://schemas.openxmlformats.org/officeDocument/2006/customXml" ds:itemID="{D1611A9B-E5FA-4B13-B99D-0095DF95C73D}"/>
</file>

<file path=customXml/itemProps3.xml><?xml version="1.0" encoding="utf-8"?>
<ds:datastoreItem xmlns:ds="http://schemas.openxmlformats.org/officeDocument/2006/customXml" ds:itemID="{8239F4C6-66CE-4CA3-9640-B5BED772FCB7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1077</TotalTime>
  <Words>2862</Words>
  <Application>Microsoft Office PowerPoint</Application>
  <PresentationFormat>On-screen Show (4:3)</PresentationFormat>
  <Paragraphs>370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futura-pt</vt:lpstr>
      <vt:lpstr>Menlo</vt:lpstr>
      <vt:lpstr>Symbol</vt:lpstr>
      <vt:lpstr>Times New Roman</vt:lpstr>
      <vt:lpstr>Verdana</vt:lpstr>
      <vt:lpstr>2_Custom Design</vt:lpstr>
      <vt:lpstr>JAVASCRIPT</vt:lpstr>
      <vt:lpstr>INTRODUCTION TO JAVASCRIPT </vt:lpstr>
      <vt:lpstr>Simple snippet</vt:lpstr>
      <vt:lpstr> </vt:lpstr>
      <vt:lpstr>External JavaScript </vt:lpstr>
      <vt:lpstr>JavaScript Data Types </vt:lpstr>
      <vt:lpstr>JavaScript Types </vt:lpstr>
      <vt:lpstr>JavaScript Types </vt:lpstr>
      <vt:lpstr>JavaScript Types</vt:lpstr>
      <vt:lpstr>JavaScript Types</vt:lpstr>
      <vt:lpstr>JavaScript Types</vt:lpstr>
      <vt:lpstr>Variable Scope</vt:lpstr>
      <vt:lpstr>Variable Scope - Global Scope</vt:lpstr>
      <vt:lpstr>Variable Scope - Local Scope</vt:lpstr>
      <vt:lpstr>Variable Scope - Function  Scope</vt:lpstr>
      <vt:lpstr>Variable Scope - Block Scope</vt:lpstr>
      <vt:lpstr>Variable Scope - Lexical  Scope</vt:lpstr>
      <vt:lpstr>Hoisting of Functions and Variables</vt:lpstr>
      <vt:lpstr>Type coercion</vt:lpstr>
      <vt:lpstr>Type coercion </vt:lpstr>
      <vt:lpstr>== vs ===</vt:lpstr>
      <vt:lpstr>Truthy and Fasly in JavaScript</vt:lpstr>
      <vt:lpstr>Falsy value</vt:lpstr>
      <vt:lpstr>Truthy value</vt:lpstr>
      <vt:lpstr>Functions</vt:lpstr>
      <vt:lpstr>Functions</vt:lpstr>
      <vt:lpstr>Function Expression</vt:lpstr>
      <vt:lpstr>Anonymous Function</vt:lpstr>
      <vt:lpstr>Callback functions</vt:lpstr>
      <vt:lpstr>Callback functions</vt:lpstr>
      <vt:lpstr>Callback functions</vt:lpstr>
      <vt:lpstr>Self-invoking (IIFE)</vt:lpstr>
      <vt:lpstr>Closures</vt:lpstr>
      <vt:lpstr>Closures</vt:lpstr>
      <vt:lpstr>Arrow Functions</vt:lpstr>
      <vt:lpstr>One-line arrow functions</vt:lpstr>
      <vt:lpstr>Multiline arrow functions </vt:lpstr>
      <vt:lpstr>"strict" mode</vt:lpstr>
      <vt:lpstr>this keyword</vt:lpstr>
      <vt:lpstr>this keyword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Jasdhir Singh</cp:lastModifiedBy>
  <cp:revision>87</cp:revision>
  <cp:lastPrinted>2016-06-20T20:58:50Z</cp:lastPrinted>
  <dcterms:created xsi:type="dcterms:W3CDTF">2016-11-09T18:19:08Z</dcterms:created>
  <dcterms:modified xsi:type="dcterms:W3CDTF">2022-03-22T20:52:08Z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