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1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3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0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8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7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3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0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6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7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3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9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ADEE9B5E-3FA7-497E-A1B0-95C2BE91FB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60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Maven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Maven Build Goals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82" y="1676400"/>
            <a:ext cx="7844636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37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Maven </a:t>
            </a:r>
            <a:r>
              <a:rPr lang="en-US" dirty="0"/>
              <a:t>is essentially a project management and comprehension tool and as such provides a way to help with managing:</a:t>
            </a:r>
          </a:p>
          <a:p>
            <a:r>
              <a:rPr lang="en-US" dirty="0"/>
              <a:t>Builds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Reporting</a:t>
            </a:r>
          </a:p>
          <a:p>
            <a:r>
              <a:rPr lang="en-US" dirty="0"/>
              <a:t>Dependencies</a:t>
            </a:r>
          </a:p>
          <a:p>
            <a:r>
              <a:rPr lang="en-US" dirty="0"/>
              <a:t>SCMs</a:t>
            </a:r>
          </a:p>
          <a:p>
            <a:r>
              <a:rPr lang="en-US" dirty="0"/>
              <a:t>Releases</a:t>
            </a:r>
          </a:p>
          <a:p>
            <a:r>
              <a:rPr lang="en-US" dirty="0"/>
              <a:t>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2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Project Object Model (POM)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POM is the basic unit of work in Maven.</a:t>
            </a:r>
          </a:p>
          <a:p>
            <a:r>
              <a:rPr lang="en-US" dirty="0"/>
              <a:t>POM contains every important piece of information about your project and is essentially one-stop-shopping for finding anything related to your project</a:t>
            </a:r>
          </a:p>
        </p:txBody>
      </p:sp>
    </p:spTree>
    <p:extLst>
      <p:ext uri="{BB962C8B-B14F-4D97-AF65-F5344CB8AC3E}">
        <p14:creationId xmlns:p14="http://schemas.microsoft.com/office/powerpoint/2010/main" val="153195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5141-017D-4AAA-949A-BF5EDE66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chemeClr val="tx1"/>
                </a:solidFill>
                <a:effectLst/>
                <a:latin typeface="Helvetica Neue"/>
              </a:rPr>
              <a:t>Maven Coordinates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9681A-2C1E-48A3-B0C3-914709940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r>
              <a:rPr lang="en-US" sz="2200" dirty="0"/>
              <a:t>The POM defined above is the bare minimum that Maven allows. </a:t>
            </a:r>
            <a:r>
              <a:rPr lang="en-US" sz="2200" dirty="0" err="1"/>
              <a:t>groupId:artifactId:version</a:t>
            </a:r>
            <a:r>
              <a:rPr lang="en-US" sz="2200" dirty="0"/>
              <a:t> are all required fields </a:t>
            </a:r>
          </a:p>
          <a:p>
            <a:r>
              <a:rPr lang="en-US" sz="2200" dirty="0"/>
              <a:t>The three fields act much like an address and timestamp in one. </a:t>
            </a:r>
          </a:p>
          <a:p>
            <a:r>
              <a:rPr lang="en-US" sz="2200" dirty="0"/>
              <a:t>This marks a specific place in a repository, acting like a coordinate system for Maven projects</a:t>
            </a:r>
          </a:p>
          <a:p>
            <a:r>
              <a:rPr lang="en-US" sz="2200" b="1" dirty="0" err="1">
                <a:solidFill>
                  <a:srgbClr val="FF0000"/>
                </a:solidFill>
              </a:rPr>
              <a:t>groupId</a:t>
            </a:r>
            <a:r>
              <a:rPr lang="en-US" sz="2200" dirty="0"/>
              <a:t>: This is generally unique amongst an organization or a project.</a:t>
            </a:r>
          </a:p>
          <a:p>
            <a:r>
              <a:rPr lang="en-US" sz="2200" b="1" dirty="0" err="1">
                <a:solidFill>
                  <a:srgbClr val="FF0000"/>
                </a:solidFill>
              </a:rPr>
              <a:t>artifactId</a:t>
            </a:r>
            <a:r>
              <a:rPr lang="en-US" sz="2200" dirty="0"/>
              <a:t>: The </a:t>
            </a:r>
            <a:r>
              <a:rPr lang="en-US" sz="2200" dirty="0" err="1"/>
              <a:t>artifactId</a:t>
            </a:r>
            <a:r>
              <a:rPr lang="en-US" sz="2200" dirty="0"/>
              <a:t> is generally the name that the project is known by. 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version</a:t>
            </a:r>
            <a:r>
              <a:rPr lang="en-US" sz="2200" dirty="0"/>
              <a:t>: It is also used within an artifact's repository to separate versions from each other.</a:t>
            </a:r>
          </a:p>
          <a:p>
            <a:r>
              <a:rPr lang="en-US" sz="2200" dirty="0"/>
              <a:t>The three elements given above point to a specific version of a project, letting Maven know who we are dealing with, and when in its software lifecycle we want them.</a:t>
            </a:r>
          </a:p>
        </p:txBody>
      </p:sp>
    </p:spTree>
    <p:extLst>
      <p:ext uri="{BB962C8B-B14F-4D97-AF65-F5344CB8AC3E}">
        <p14:creationId xmlns:p14="http://schemas.microsoft.com/office/powerpoint/2010/main" val="415540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Project Object Model (POM)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Project</a:t>
            </a:r>
          </a:p>
          <a:p>
            <a:r>
              <a:rPr lang="en-US" b="1" dirty="0" err="1"/>
              <a:t>modelVersion</a:t>
            </a:r>
            <a:r>
              <a:rPr lang="en-US" dirty="0"/>
              <a:t> </a:t>
            </a:r>
          </a:p>
          <a:p>
            <a:r>
              <a:rPr lang="en-US" b="1" dirty="0" err="1"/>
              <a:t>groupId</a:t>
            </a:r>
            <a:r>
              <a:rPr lang="en-US" dirty="0"/>
              <a:t> </a:t>
            </a:r>
          </a:p>
          <a:p>
            <a:r>
              <a:rPr lang="en-US" b="1" dirty="0" err="1"/>
              <a:t>artifactId</a:t>
            </a:r>
            <a:r>
              <a:rPr lang="en-US" dirty="0"/>
              <a:t> </a:t>
            </a:r>
          </a:p>
          <a:p>
            <a:r>
              <a:rPr lang="en-US" b="1" dirty="0"/>
              <a:t>packaging</a:t>
            </a:r>
            <a:r>
              <a:rPr lang="en-US" dirty="0"/>
              <a:t> </a:t>
            </a:r>
          </a:p>
          <a:p>
            <a:r>
              <a:rPr lang="en-US" b="1" dirty="0"/>
              <a:t>version</a:t>
            </a:r>
          </a:p>
          <a:p>
            <a:r>
              <a:rPr lang="en-US" b="1" dirty="0"/>
              <a:t>name</a:t>
            </a:r>
            <a:r>
              <a:rPr lang="en-US" dirty="0"/>
              <a:t> </a:t>
            </a:r>
          </a:p>
          <a:p>
            <a:r>
              <a:rPr lang="en-US" b="1" dirty="0" err="1"/>
              <a:t>url</a:t>
            </a:r>
            <a:r>
              <a:rPr lang="en-US" dirty="0"/>
              <a:t> </a:t>
            </a:r>
          </a:p>
          <a:p>
            <a:r>
              <a:rPr lang="en-US" b="1" dirty="0"/>
              <a:t>description</a:t>
            </a:r>
            <a:r>
              <a:rPr lang="en-US" dirty="0"/>
              <a:t> 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0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mvn</a:t>
            </a:r>
            <a:r>
              <a:rPr lang="en-US" dirty="0"/>
              <a:t> compile</a:t>
            </a:r>
          </a:p>
          <a:p>
            <a:r>
              <a:rPr lang="en-US" dirty="0" err="1"/>
              <a:t>mvn</a:t>
            </a:r>
            <a:r>
              <a:rPr lang="en-US" dirty="0"/>
              <a:t> test</a:t>
            </a:r>
          </a:p>
          <a:p>
            <a:r>
              <a:rPr lang="en-US" dirty="0" err="1"/>
              <a:t>mvn</a:t>
            </a:r>
            <a:r>
              <a:rPr lang="en-US" dirty="0"/>
              <a:t> package</a:t>
            </a:r>
          </a:p>
          <a:p>
            <a:r>
              <a:rPr lang="en-US" dirty="0" err="1"/>
              <a:t>mvn</a:t>
            </a:r>
            <a:r>
              <a:rPr lang="en-US" dirty="0"/>
              <a:t> install (Local Repo)</a:t>
            </a:r>
          </a:p>
          <a:p>
            <a:r>
              <a:rPr lang="en-US" dirty="0" err="1"/>
              <a:t>mvn</a:t>
            </a:r>
            <a:r>
              <a:rPr lang="en-US" dirty="0"/>
              <a:t> clean</a:t>
            </a:r>
          </a:p>
        </p:txBody>
      </p:sp>
    </p:spTree>
    <p:extLst>
      <p:ext uri="{BB962C8B-B14F-4D97-AF65-F5344CB8AC3E}">
        <p14:creationId xmlns:p14="http://schemas.microsoft.com/office/powerpoint/2010/main" val="211219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Maven Build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is based around the central concept of a build lifecycle. </a:t>
            </a:r>
          </a:p>
          <a:p>
            <a:r>
              <a:rPr lang="en-US" dirty="0"/>
              <a:t>What this means is that the process for building and distributing a particular artifact (project) is clearly defined.</a:t>
            </a:r>
          </a:p>
          <a:p>
            <a:r>
              <a:rPr lang="en-US" b="1" dirty="0"/>
              <a:t>A Build Lifecycle is Made Up of Phases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3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Build Lifecycle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validate</a:t>
            </a:r>
            <a:r>
              <a:rPr lang="en-US" dirty="0"/>
              <a:t> - validate the project is correct and all necessary information is available</a:t>
            </a:r>
          </a:p>
          <a:p>
            <a:r>
              <a:rPr lang="en-US" sz="3100" b="1" dirty="0">
                <a:solidFill>
                  <a:srgbClr val="FF0000"/>
                </a:solidFill>
              </a:rPr>
              <a:t>compile</a:t>
            </a:r>
            <a:r>
              <a:rPr lang="en-US" dirty="0"/>
              <a:t> - compile the source code of the project</a:t>
            </a:r>
          </a:p>
          <a:p>
            <a:r>
              <a:rPr lang="en-US" sz="3100" b="1" dirty="0">
                <a:solidFill>
                  <a:srgbClr val="FF0000"/>
                </a:solidFill>
              </a:rPr>
              <a:t>test</a:t>
            </a:r>
            <a:r>
              <a:rPr lang="en-US" dirty="0"/>
              <a:t> - test the compiled source code using a suitable unit testing framework. These tests should not require the code be packaged or deployed</a:t>
            </a:r>
          </a:p>
          <a:p>
            <a:r>
              <a:rPr lang="en-US" sz="3100" b="1" dirty="0">
                <a:solidFill>
                  <a:srgbClr val="FF0000"/>
                </a:solidFill>
              </a:rPr>
              <a:t>package</a:t>
            </a:r>
            <a:r>
              <a:rPr lang="en-US" dirty="0"/>
              <a:t> - take the compiled code and package it in its distributable format, such as a JAR.</a:t>
            </a:r>
          </a:p>
          <a:p>
            <a:r>
              <a:rPr lang="en-US" sz="3100" b="1" dirty="0">
                <a:solidFill>
                  <a:srgbClr val="FF0000"/>
                </a:solidFill>
              </a:rPr>
              <a:t>verify</a:t>
            </a:r>
            <a:r>
              <a:rPr lang="en-US" dirty="0"/>
              <a:t> - run any checks on results of integration tests to ensure quality criteria are met</a:t>
            </a:r>
          </a:p>
          <a:p>
            <a:r>
              <a:rPr lang="en-US" sz="3100" b="1" dirty="0">
                <a:solidFill>
                  <a:srgbClr val="FF0000"/>
                </a:solidFill>
              </a:rPr>
              <a:t>install</a:t>
            </a:r>
            <a:r>
              <a:rPr lang="en-US" dirty="0"/>
              <a:t> - install the package into the local repository, for use as a dependency in other projects locally</a:t>
            </a:r>
          </a:p>
          <a:p>
            <a:r>
              <a:rPr lang="en-US" sz="3100" b="1" dirty="0">
                <a:solidFill>
                  <a:srgbClr val="FF0000"/>
                </a:solidFill>
              </a:rPr>
              <a:t>deploy</a:t>
            </a:r>
            <a:r>
              <a:rPr lang="en-US" dirty="0"/>
              <a:t> - done in the build environment, copies the final package to the remote repository for sharing with other developers and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0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Maven Build Goals</a:t>
            </a:r>
            <a:endParaRPr lang="en-US" sz="32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build phase is made up of a set of goals. </a:t>
            </a:r>
          </a:p>
          <a:p>
            <a:r>
              <a:rPr lang="en-US" dirty="0"/>
              <a:t>Maven goals represent a specific task that contributes to the building and managing of a project.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94961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1E262E-145A-4C11-A4DB-217EAD7EA53D}"/>
</file>

<file path=customXml/itemProps2.xml><?xml version="1.0" encoding="utf-8"?>
<ds:datastoreItem xmlns:ds="http://schemas.openxmlformats.org/officeDocument/2006/customXml" ds:itemID="{39245C4A-EE39-49D5-9E3B-8C2E1D3F2B5F}"/>
</file>

<file path=customXml/itemProps3.xml><?xml version="1.0" encoding="utf-8"?>
<ds:datastoreItem xmlns:ds="http://schemas.openxmlformats.org/officeDocument/2006/customXml" ds:itemID="{791CCA97-7594-4F46-A084-08A466CBF744}"/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67</TotalTime>
  <Words>440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Helvetica Neue</vt:lpstr>
      <vt:lpstr>Wingdings</vt:lpstr>
      <vt:lpstr>Learner Template</vt:lpstr>
      <vt:lpstr>Maven </vt:lpstr>
      <vt:lpstr>What is Maven</vt:lpstr>
      <vt:lpstr> Project Object Model (POM) </vt:lpstr>
      <vt:lpstr>Maven Coordinates</vt:lpstr>
      <vt:lpstr> Project Object Model (POM) </vt:lpstr>
      <vt:lpstr>Maven Commands</vt:lpstr>
      <vt:lpstr>Maven Build Lifecycle</vt:lpstr>
      <vt:lpstr>Build Lifecycle Phases</vt:lpstr>
      <vt:lpstr>Maven Build Goals</vt:lpstr>
      <vt:lpstr>Maven Build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 </dc:title>
  <dc:creator>Windows User</dc:creator>
  <cp:lastModifiedBy>Jasdhir Singh</cp:lastModifiedBy>
  <cp:revision>28</cp:revision>
  <dcterms:created xsi:type="dcterms:W3CDTF">2020-03-07T22:48:19Z</dcterms:created>
  <dcterms:modified xsi:type="dcterms:W3CDTF">2022-10-13T12:40:16Z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