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2" r:id="rId4"/>
    <p:sldId id="271" r:id="rId5"/>
    <p:sldId id="273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/" TargetMode="External"/><Relationship Id="rId2" Type="http://schemas.openxmlformats.org/officeDocument/2006/relationships/hyperlink" Target="https://www.tutorialspoint.com/restfu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roups.yahoo.com/neo/groups/rest-discuss/conversations/messages/99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FDF7-3369-4A33-B262-1EA4B397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Services: 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38153-E08A-4E80-B14F-DE9A9A370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Alagna Jr.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46AE0-A3AD-4C13-BEEC-00A58359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26" y="2941162"/>
            <a:ext cx="2933487" cy="1019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74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Service that follows the </a:t>
            </a:r>
            <a:r>
              <a:rPr lang="en-US" b="1" dirty="0"/>
              <a:t>Service</a:t>
            </a:r>
            <a:r>
              <a:rPr lang="en-US" dirty="0"/>
              <a:t> </a:t>
            </a:r>
            <a:r>
              <a:rPr lang="en-US" b="1" dirty="0"/>
              <a:t>Oriented</a:t>
            </a:r>
            <a:r>
              <a:rPr lang="en-US" dirty="0"/>
              <a:t> </a:t>
            </a:r>
            <a:r>
              <a:rPr lang="en-US" b="1" dirty="0"/>
              <a:t>Architecture</a:t>
            </a:r>
            <a:r>
              <a:rPr lang="en-US" dirty="0"/>
              <a:t> standard and uses </a:t>
            </a:r>
            <a:r>
              <a:rPr lang="en-US" b="1" dirty="0"/>
              <a:t>HTTP</a:t>
            </a:r>
            <a:r>
              <a:rPr lang="en-US" dirty="0"/>
              <a:t> as its main </a:t>
            </a:r>
            <a:r>
              <a:rPr lang="en-US" b="1" dirty="0"/>
              <a:t>protocol</a:t>
            </a:r>
            <a:r>
              <a:rPr lang="en-US" dirty="0"/>
              <a:t>.</a:t>
            </a:r>
          </a:p>
          <a:p>
            <a:r>
              <a:rPr lang="en-US" dirty="0"/>
              <a:t>Introduced by </a:t>
            </a:r>
            <a:r>
              <a:rPr lang="en-US" b="1" dirty="0"/>
              <a:t>Roy</a:t>
            </a:r>
            <a:r>
              <a:rPr lang="en-US" dirty="0"/>
              <a:t> </a:t>
            </a:r>
            <a:r>
              <a:rPr lang="en-US" b="1" dirty="0"/>
              <a:t>Fielding</a:t>
            </a:r>
            <a:r>
              <a:rPr lang="en-US" dirty="0"/>
              <a:t> in the </a:t>
            </a:r>
            <a:r>
              <a:rPr lang="en-US" b="1" dirty="0"/>
              <a:t>2000s</a:t>
            </a:r>
            <a:r>
              <a:rPr lang="en-US" dirty="0"/>
              <a:t>.</a:t>
            </a:r>
          </a:p>
          <a:p>
            <a:r>
              <a:rPr lang="en-US" dirty="0"/>
              <a:t>It supports </a:t>
            </a:r>
            <a:r>
              <a:rPr lang="en-US" b="1" dirty="0"/>
              <a:t>JSON</a:t>
            </a:r>
            <a:r>
              <a:rPr lang="en-US" dirty="0"/>
              <a:t> and </a:t>
            </a:r>
            <a:r>
              <a:rPr lang="en-US" b="1" dirty="0"/>
              <a:t>XML</a:t>
            </a:r>
            <a:r>
              <a:rPr lang="en-US" dirty="0"/>
              <a:t> for data transmission (</a:t>
            </a:r>
            <a:r>
              <a:rPr lang="en-US" b="1" u="sng" dirty="0"/>
              <a:t>representational</a:t>
            </a:r>
            <a:r>
              <a:rPr lang="en-US" dirty="0"/>
              <a:t>).</a:t>
            </a:r>
          </a:p>
          <a:p>
            <a:r>
              <a:rPr lang="en-US" dirty="0"/>
              <a:t>Everything is considered a resource (</a:t>
            </a:r>
            <a:r>
              <a:rPr lang="en-US" b="1" u="sng" dirty="0"/>
              <a:t>state</a:t>
            </a:r>
            <a:r>
              <a:rPr lang="en-US" dirty="0"/>
              <a:t>).</a:t>
            </a:r>
          </a:p>
          <a:p>
            <a:r>
              <a:rPr lang="en-US" dirty="0"/>
              <a:t>Objects are transmitted with the use of </a:t>
            </a:r>
            <a:r>
              <a:rPr lang="en-US" b="1" dirty="0"/>
              <a:t>HTTP</a:t>
            </a:r>
            <a:r>
              <a:rPr lang="en-US" dirty="0"/>
              <a:t> methods (</a:t>
            </a:r>
            <a:r>
              <a:rPr lang="en-US" b="1" u="sng" dirty="0"/>
              <a:t>transfer</a:t>
            </a:r>
            <a:r>
              <a:rPr lang="en-US" dirty="0"/>
              <a:t>).</a:t>
            </a:r>
          </a:p>
          <a:p>
            <a:r>
              <a:rPr lang="en-US" b="1" dirty="0"/>
              <a:t>Endpoints</a:t>
            </a:r>
            <a:r>
              <a:rPr lang="en-US" dirty="0"/>
              <a:t> are classified by </a:t>
            </a:r>
            <a:r>
              <a:rPr lang="en-US" b="1" dirty="0"/>
              <a:t>URIs</a:t>
            </a:r>
            <a:r>
              <a:rPr lang="en-US" dirty="0"/>
              <a:t>, which provide the 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EB261-37E0-4E65-B055-78692616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756" y="700175"/>
            <a:ext cx="1187044" cy="11870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B4548-9782-47C7-97D1-D2930070873D}"/>
              </a:ext>
            </a:extLst>
          </p:cNvPr>
          <p:cNvSpPr/>
          <p:nvPr/>
        </p:nvSpPr>
        <p:spPr>
          <a:xfrm>
            <a:off x="3099119" y="5696593"/>
            <a:ext cx="161889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/users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61F20-A616-4886-8CE8-781B0C17B7CD}"/>
              </a:ext>
            </a:extLst>
          </p:cNvPr>
          <p:cNvSpPr/>
          <p:nvPr/>
        </p:nvSpPr>
        <p:spPr>
          <a:xfrm>
            <a:off x="7118395" y="5696592"/>
            <a:ext cx="161889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List of Users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120D4-0AE7-4F45-9DCD-430ED6528650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718017" y="6149079"/>
            <a:ext cx="2400378" cy="1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0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POST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create</a:t>
            </a:r>
            <a:r>
              <a:rPr lang="en-US" dirty="0"/>
              <a:t> a new resource.</a:t>
            </a:r>
          </a:p>
          <a:p>
            <a:pPr lvl="1"/>
            <a:r>
              <a:rPr lang="en-US" dirty="0"/>
              <a:t>Most used.</a:t>
            </a:r>
          </a:p>
          <a:p>
            <a:r>
              <a:rPr lang="en-US" b="1" dirty="0"/>
              <a:t>GET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only operations on resources.</a:t>
            </a:r>
          </a:p>
          <a:p>
            <a:r>
              <a:rPr lang="en-US" b="1" dirty="0"/>
              <a:t>DELETE</a:t>
            </a:r>
          </a:p>
          <a:p>
            <a:pPr lvl="1"/>
            <a:r>
              <a:rPr lang="en-US" b="1" dirty="0"/>
              <a:t>Removal</a:t>
            </a:r>
            <a:r>
              <a:rPr lang="en-US" dirty="0"/>
              <a:t> of resources.</a:t>
            </a:r>
          </a:p>
          <a:p>
            <a:r>
              <a:rPr lang="en-US" b="1" dirty="0"/>
              <a:t>PUT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update</a:t>
            </a:r>
            <a:r>
              <a:rPr lang="en-US" dirty="0"/>
              <a:t> a resource.</a:t>
            </a:r>
          </a:p>
          <a:p>
            <a:r>
              <a:rPr lang="en-US" b="1" dirty="0"/>
              <a:t>OPTIONS</a:t>
            </a:r>
            <a:endParaRPr lang="en-US" dirty="0"/>
          </a:p>
          <a:p>
            <a:pPr lvl="1"/>
            <a:r>
              <a:rPr lang="en-US" dirty="0"/>
              <a:t>Used to get </a:t>
            </a:r>
            <a:r>
              <a:rPr lang="en-US" b="1" dirty="0"/>
              <a:t>supported</a:t>
            </a:r>
            <a:r>
              <a:rPr lang="en-US" dirty="0"/>
              <a:t> </a:t>
            </a:r>
            <a:r>
              <a:rPr lang="en-US" b="1" dirty="0"/>
              <a:t>operations</a:t>
            </a:r>
            <a:r>
              <a:rPr lang="en-US" dirty="0"/>
              <a:t> on a resource.</a:t>
            </a:r>
          </a:p>
          <a:p>
            <a:r>
              <a:rPr lang="en-US" b="1" dirty="0"/>
              <a:t>HEAD</a:t>
            </a:r>
          </a:p>
          <a:p>
            <a:pPr lvl="1"/>
            <a:r>
              <a:rPr lang="en-US" dirty="0"/>
              <a:t>Used to send and get only head messages.</a:t>
            </a:r>
          </a:p>
          <a:p>
            <a:r>
              <a:rPr lang="en-US" b="1" dirty="0"/>
              <a:t>PATCH</a:t>
            </a:r>
          </a:p>
          <a:p>
            <a:pPr lvl="1"/>
            <a:r>
              <a:rPr lang="en-US" dirty="0"/>
              <a:t>Used to partially update a resource to consume less bandwidth.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B43DE-A463-47A7-8255-5BF334EFC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117" y="693063"/>
            <a:ext cx="1206631" cy="1201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8FEC7C84-BC48-4B44-95FF-40A0178BFA6D}"/>
              </a:ext>
            </a:extLst>
          </p:cNvPr>
          <p:cNvSpPr/>
          <p:nvPr/>
        </p:nvSpPr>
        <p:spPr>
          <a:xfrm>
            <a:off x="7955648" y="3533775"/>
            <a:ext cx="2426602" cy="14639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Idempotent Methods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38C6D-DA52-4385-934C-6B56B84E0878}"/>
              </a:ext>
            </a:extLst>
          </p:cNvPr>
          <p:cNvCxnSpPr>
            <a:cxnSpLocks/>
          </p:cNvCxnSpPr>
          <p:nvPr/>
        </p:nvCxnSpPr>
        <p:spPr>
          <a:xfrm>
            <a:off x="3167406" y="3874416"/>
            <a:ext cx="4788242" cy="391311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DABC2C-6AFD-43F7-A2C3-32B7C5065BA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883843" y="4265727"/>
            <a:ext cx="4079332" cy="55677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7A7180-64F9-47EA-9172-F97E229361E8}"/>
              </a:ext>
            </a:extLst>
          </p:cNvPr>
          <p:cNvSpPr/>
          <p:nvPr/>
        </p:nvSpPr>
        <p:spPr>
          <a:xfrm>
            <a:off x="9562763" y="5117348"/>
            <a:ext cx="1924723" cy="132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 of a </a:t>
            </a:r>
            <a:r>
              <a:rPr lang="en-US" sz="1200" b="1" dirty="0"/>
              <a:t>successful</a:t>
            </a:r>
            <a:r>
              <a:rPr lang="en-US" sz="1200" dirty="0"/>
              <a:t> performed </a:t>
            </a:r>
            <a:r>
              <a:rPr lang="en-US" sz="1200" b="1" dirty="0"/>
              <a:t>request</a:t>
            </a:r>
            <a:r>
              <a:rPr lang="en-US" sz="1200" dirty="0"/>
              <a:t> is independent of the </a:t>
            </a:r>
            <a:r>
              <a:rPr lang="en-US" sz="1200" b="1" dirty="0"/>
              <a:t>numbers</a:t>
            </a:r>
            <a:r>
              <a:rPr lang="en-US" sz="1200" dirty="0"/>
              <a:t> of </a:t>
            </a:r>
            <a:r>
              <a:rPr lang="en-US" sz="1200" b="1" dirty="0"/>
              <a:t>times</a:t>
            </a:r>
            <a:r>
              <a:rPr lang="en-US" sz="1200" dirty="0"/>
              <a:t> it’s </a:t>
            </a:r>
            <a:r>
              <a:rPr lang="en-US" sz="1200" b="1" dirty="0"/>
              <a:t>executed</a:t>
            </a:r>
            <a:r>
              <a:rPr lang="en-US" sz="1200" dirty="0"/>
              <a:t>. Resources should </a:t>
            </a:r>
            <a:r>
              <a:rPr lang="en-US" sz="1200" b="1" u="sng" dirty="0"/>
              <a:t>NOT</a:t>
            </a:r>
            <a:r>
              <a:rPr lang="en-US" sz="1200" dirty="0"/>
              <a:t> change.</a:t>
            </a: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6CEE026C-D94A-4E96-9296-961ECE3B82A7}"/>
              </a:ext>
            </a:extLst>
          </p:cNvPr>
          <p:cNvSpPr/>
          <p:nvPr/>
        </p:nvSpPr>
        <p:spPr>
          <a:xfrm>
            <a:off x="7505700" y="5376652"/>
            <a:ext cx="1535798" cy="912515"/>
          </a:xfrm>
          <a:prstGeom prst="cloudCallout">
            <a:avLst>
              <a:gd name="adj1" fmla="val 81165"/>
              <a:gd name="adj2" fmla="val 32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 = 3</a:t>
            </a:r>
          </a:p>
          <a:p>
            <a:pPr algn="ctr"/>
            <a:r>
              <a:rPr lang="en-US" sz="1400" dirty="0"/>
              <a:t>n++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B5366A-BF1A-4B4B-8920-41B1BD498A7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099698" y="4265727"/>
            <a:ext cx="2863477" cy="527901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6E1B9C-5874-4336-AAA4-BBBAE4BE9BD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91233" y="3346515"/>
            <a:ext cx="3871942" cy="919212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C9E7F5D0-7EAF-44F7-BACC-218277BFA87D}"/>
              </a:ext>
            </a:extLst>
          </p:cNvPr>
          <p:cNvSpPr/>
          <p:nvPr/>
        </p:nvSpPr>
        <p:spPr>
          <a:xfrm>
            <a:off x="192689" y="5235817"/>
            <a:ext cx="487631" cy="281669"/>
          </a:xfrm>
          <a:prstGeom prst="cloudCallout">
            <a:avLst>
              <a:gd name="adj1" fmla="val 56788"/>
              <a:gd name="adj2" fmla="val 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6B2892EF-6504-4C47-8940-F629BA2FA476}"/>
              </a:ext>
            </a:extLst>
          </p:cNvPr>
          <p:cNvSpPr/>
          <p:nvPr/>
        </p:nvSpPr>
        <p:spPr>
          <a:xfrm>
            <a:off x="231986" y="2226964"/>
            <a:ext cx="487631" cy="281669"/>
          </a:xfrm>
          <a:prstGeom prst="cloudCallout">
            <a:avLst>
              <a:gd name="adj1" fmla="val 56788"/>
              <a:gd name="adj2" fmla="val 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3AA62-75DB-4867-B8EC-A6E4ED9CCA4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19134" y="4265727"/>
            <a:ext cx="3344041" cy="1005686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B783793-7E50-4B78-BF4D-C5465F35DEE0}"/>
              </a:ext>
            </a:extLst>
          </p:cNvPr>
          <p:cNvSpPr/>
          <p:nvPr/>
        </p:nvSpPr>
        <p:spPr>
          <a:xfrm>
            <a:off x="7954746" y="700484"/>
            <a:ext cx="2128152" cy="11315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0514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22" grpId="0" animBg="1"/>
      <p:bldP spid="26" grpId="0" animBg="1"/>
      <p:bldP spid="18" grpId="0" animBg="1"/>
      <p:bldP spid="1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5863355" cy="3599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HTTP Request</a:t>
            </a:r>
            <a:endParaRPr lang="en-US" u="sng" dirty="0"/>
          </a:p>
          <a:p>
            <a:r>
              <a:rPr lang="en-US" b="1" dirty="0"/>
              <a:t>Verb</a:t>
            </a:r>
          </a:p>
          <a:p>
            <a:pPr lvl="1"/>
            <a:r>
              <a:rPr lang="en-US" dirty="0"/>
              <a:t>Indicates the executing HTTP </a:t>
            </a:r>
            <a:r>
              <a:rPr lang="en-US" b="1" dirty="0"/>
              <a:t>method</a:t>
            </a:r>
            <a:r>
              <a:rPr lang="en-US" dirty="0"/>
              <a:t>.</a:t>
            </a:r>
          </a:p>
          <a:p>
            <a:r>
              <a:rPr lang="en-US" b="1" dirty="0"/>
              <a:t>URI</a:t>
            </a:r>
          </a:p>
          <a:p>
            <a:pPr lvl="1"/>
            <a:r>
              <a:rPr lang="en-US" dirty="0"/>
              <a:t>Specifies the endpoint where resource is located.</a:t>
            </a:r>
          </a:p>
          <a:p>
            <a:r>
              <a:rPr lang="en-US" b="1" dirty="0"/>
              <a:t>HTTP Version</a:t>
            </a:r>
            <a:r>
              <a:rPr lang="en-US" dirty="0"/>
              <a:t>.</a:t>
            </a:r>
          </a:p>
          <a:p>
            <a:r>
              <a:rPr lang="en-US" b="1" dirty="0"/>
              <a:t>Request Header</a:t>
            </a:r>
          </a:p>
          <a:p>
            <a:pPr lvl="1"/>
            <a:r>
              <a:rPr lang="en-US" b="1" dirty="0"/>
              <a:t>META-DATA</a:t>
            </a:r>
            <a:r>
              <a:rPr lang="en-US" dirty="0"/>
              <a:t> (information) of the Request as </a:t>
            </a:r>
            <a:r>
              <a:rPr lang="en-US" b="1" dirty="0"/>
              <a:t>key-value</a:t>
            </a:r>
            <a:r>
              <a:rPr lang="en-US" dirty="0"/>
              <a:t> pairs such as: </a:t>
            </a:r>
            <a:r>
              <a:rPr lang="en-US" b="1" dirty="0"/>
              <a:t>format</a:t>
            </a:r>
            <a:r>
              <a:rPr lang="en-US" dirty="0"/>
              <a:t> supported by client, </a:t>
            </a:r>
            <a:r>
              <a:rPr lang="en-US" b="1" dirty="0"/>
              <a:t>browser</a:t>
            </a:r>
            <a:r>
              <a:rPr lang="en-US" dirty="0"/>
              <a:t> </a:t>
            </a:r>
            <a:r>
              <a:rPr lang="en-US" b="1" dirty="0"/>
              <a:t>type</a:t>
            </a:r>
            <a:r>
              <a:rPr lang="en-US" dirty="0"/>
              <a:t>, etc.</a:t>
            </a:r>
          </a:p>
          <a:p>
            <a:r>
              <a:rPr lang="en-US" b="1" dirty="0"/>
              <a:t>Request Body</a:t>
            </a:r>
          </a:p>
          <a:p>
            <a:pPr lvl="1"/>
            <a:r>
              <a:rPr lang="en-US" dirty="0"/>
              <a:t>Message </a:t>
            </a:r>
            <a:r>
              <a:rPr lang="en-US" b="1" dirty="0"/>
              <a:t>content</a:t>
            </a:r>
            <a:r>
              <a:rPr lang="en-US" dirty="0"/>
              <a:t> or resource </a:t>
            </a:r>
            <a:r>
              <a:rPr lang="en-US" b="1" dirty="0"/>
              <a:t>representation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95FE7-6693-4A44-88E1-EE37955E7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8" t="15609" r="15188" b="15844"/>
          <a:stretch/>
        </p:blipFill>
        <p:spPr>
          <a:xfrm>
            <a:off x="10803119" y="715520"/>
            <a:ext cx="1171466" cy="1188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9501B5-D9C6-4A9D-ACA7-1AE29CE681BC}"/>
              </a:ext>
            </a:extLst>
          </p:cNvPr>
          <p:cNvSpPr/>
          <p:nvPr/>
        </p:nvSpPr>
        <p:spPr>
          <a:xfrm>
            <a:off x="7852094" y="2336873"/>
            <a:ext cx="996631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Verb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B6F56-6A19-4EF0-804B-080BF3D0EAF3}"/>
              </a:ext>
            </a:extLst>
          </p:cNvPr>
          <p:cNvSpPr/>
          <p:nvPr/>
        </p:nvSpPr>
        <p:spPr>
          <a:xfrm>
            <a:off x="8871269" y="2336872"/>
            <a:ext cx="946487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5F8847-DD6E-4164-92AC-6DB5F0A67C00}"/>
              </a:ext>
            </a:extLst>
          </p:cNvPr>
          <p:cNvSpPr/>
          <p:nvPr/>
        </p:nvSpPr>
        <p:spPr>
          <a:xfrm>
            <a:off x="9840300" y="2336872"/>
            <a:ext cx="1872931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Version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A5AF2E-1106-4454-8EBE-24CA39530D77}"/>
              </a:ext>
            </a:extLst>
          </p:cNvPr>
          <p:cNvSpPr/>
          <p:nvPr/>
        </p:nvSpPr>
        <p:spPr>
          <a:xfrm>
            <a:off x="7852094" y="3292064"/>
            <a:ext cx="3861137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Header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AD33A-3F57-4EDF-BD25-53AE671290AC}"/>
              </a:ext>
            </a:extLst>
          </p:cNvPr>
          <p:cNvSpPr/>
          <p:nvPr/>
        </p:nvSpPr>
        <p:spPr>
          <a:xfrm>
            <a:off x="7852093" y="4247256"/>
            <a:ext cx="3861137" cy="1315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Body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E3DBD3D6-907E-409C-B739-B2A12E8DD0E8}"/>
              </a:ext>
            </a:extLst>
          </p:cNvPr>
          <p:cNvSpPr/>
          <p:nvPr/>
        </p:nvSpPr>
        <p:spPr>
          <a:xfrm>
            <a:off x="6984093" y="4418706"/>
            <a:ext cx="645432" cy="390525"/>
          </a:xfrm>
          <a:prstGeom prst="cloudCallout">
            <a:avLst>
              <a:gd name="adj1" fmla="val 75091"/>
              <a:gd name="adj2" fmla="val 60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27EF0D-1CF4-463A-8B3D-D06D0ADDDBE7}"/>
              </a:ext>
            </a:extLst>
          </p:cNvPr>
          <p:cNvSpPr/>
          <p:nvPr/>
        </p:nvSpPr>
        <p:spPr>
          <a:xfrm>
            <a:off x="11076495" y="1300899"/>
            <a:ext cx="386499" cy="320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586335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HTTP Response</a:t>
            </a:r>
            <a:endParaRPr lang="en-US" u="sng" dirty="0"/>
          </a:p>
          <a:p>
            <a:r>
              <a:rPr lang="en-US" b="1" dirty="0"/>
              <a:t>Response Code</a:t>
            </a:r>
          </a:p>
          <a:p>
            <a:pPr lvl="1"/>
            <a:r>
              <a:rPr lang="en-US" dirty="0"/>
              <a:t>200 (</a:t>
            </a:r>
            <a:r>
              <a:rPr lang="en-US" b="1" dirty="0"/>
              <a:t>OK</a:t>
            </a:r>
            <a:r>
              <a:rPr lang="en-US" dirty="0"/>
              <a:t>), 403 (</a:t>
            </a:r>
            <a:r>
              <a:rPr lang="en-US" b="1" dirty="0"/>
              <a:t>Forbidden</a:t>
            </a:r>
            <a:r>
              <a:rPr lang="en-US" dirty="0"/>
              <a:t>), 404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Found</a:t>
            </a:r>
            <a:r>
              <a:rPr lang="en-US" dirty="0"/>
              <a:t>), 500 (</a:t>
            </a:r>
            <a:r>
              <a:rPr lang="en-US" b="1" dirty="0"/>
              <a:t>Internal</a:t>
            </a:r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), etc.</a:t>
            </a:r>
          </a:p>
          <a:p>
            <a:r>
              <a:rPr lang="en-US" b="1" dirty="0"/>
              <a:t>HTTP Version</a:t>
            </a:r>
            <a:r>
              <a:rPr lang="en-US" dirty="0"/>
              <a:t>.</a:t>
            </a:r>
          </a:p>
          <a:p>
            <a:r>
              <a:rPr lang="en-US" b="1" dirty="0"/>
              <a:t>Response Header</a:t>
            </a:r>
          </a:p>
          <a:p>
            <a:pPr lvl="1"/>
            <a:r>
              <a:rPr lang="en-US" b="1" dirty="0"/>
              <a:t>META-DATA</a:t>
            </a:r>
            <a:r>
              <a:rPr lang="en-US" dirty="0"/>
              <a:t> for the Response such as: content length, content type, date, etc.</a:t>
            </a:r>
          </a:p>
          <a:p>
            <a:r>
              <a:rPr lang="en-US" b="1" dirty="0"/>
              <a:t>Response Body</a:t>
            </a:r>
          </a:p>
          <a:p>
            <a:pPr lvl="1"/>
            <a:r>
              <a:rPr lang="en-US" dirty="0"/>
              <a:t>Resource </a:t>
            </a:r>
            <a:r>
              <a:rPr lang="en-US" b="1" dirty="0"/>
              <a:t>representation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95FE7-6693-4A44-88E1-EE37955E7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8" t="15609" r="15188" b="15844"/>
          <a:stretch/>
        </p:blipFill>
        <p:spPr>
          <a:xfrm>
            <a:off x="10803119" y="715520"/>
            <a:ext cx="1171466" cy="1188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9501B5-D9C6-4A9D-ACA7-1AE29CE681BC}"/>
              </a:ext>
            </a:extLst>
          </p:cNvPr>
          <p:cNvSpPr/>
          <p:nvPr/>
        </p:nvSpPr>
        <p:spPr>
          <a:xfrm>
            <a:off x="7852094" y="2336873"/>
            <a:ext cx="190150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A5AF2E-1106-4454-8EBE-24CA39530D77}"/>
              </a:ext>
            </a:extLst>
          </p:cNvPr>
          <p:cNvSpPr/>
          <p:nvPr/>
        </p:nvSpPr>
        <p:spPr>
          <a:xfrm>
            <a:off x="7852094" y="3292064"/>
            <a:ext cx="3861137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Header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AD33A-3F57-4EDF-BD25-53AE671290AC}"/>
              </a:ext>
            </a:extLst>
          </p:cNvPr>
          <p:cNvSpPr/>
          <p:nvPr/>
        </p:nvSpPr>
        <p:spPr>
          <a:xfrm>
            <a:off x="7852093" y="4247256"/>
            <a:ext cx="3861137" cy="1315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Body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F0BDF1-4FFF-46E1-B204-D8D37261A05E}"/>
              </a:ext>
            </a:extLst>
          </p:cNvPr>
          <p:cNvSpPr/>
          <p:nvPr/>
        </p:nvSpPr>
        <p:spPr>
          <a:xfrm>
            <a:off x="9822079" y="2336873"/>
            <a:ext cx="1891151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Version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78566D3-54BB-4ADB-B8C0-ACB99E27EB74}"/>
              </a:ext>
            </a:extLst>
          </p:cNvPr>
          <p:cNvSpPr/>
          <p:nvPr/>
        </p:nvSpPr>
        <p:spPr>
          <a:xfrm rot="10800000">
            <a:off x="11076495" y="1300899"/>
            <a:ext cx="386499" cy="320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Spring’s solution for </a:t>
            </a:r>
            <a:r>
              <a:rPr lang="en-US" b="1" dirty="0"/>
              <a:t>RESTful</a:t>
            </a:r>
            <a:r>
              <a:rPr lang="en-US" dirty="0"/>
              <a:t> web services.</a:t>
            </a:r>
          </a:p>
          <a:p>
            <a:r>
              <a:rPr lang="en-US" dirty="0"/>
              <a:t>Included as part of </a:t>
            </a:r>
            <a:r>
              <a:rPr lang="en-US" b="1" dirty="0"/>
              <a:t>MVC</a:t>
            </a:r>
            <a:r>
              <a:rPr lang="en-US" dirty="0"/>
              <a:t>.</a:t>
            </a:r>
          </a:p>
          <a:p>
            <a:r>
              <a:rPr lang="en-US" dirty="0"/>
              <a:t>Change </a:t>
            </a:r>
            <a:r>
              <a:rPr lang="en-US" b="1" dirty="0"/>
              <a:t>@Controller </a:t>
            </a:r>
            <a:r>
              <a:rPr lang="en-US" dirty="0"/>
              <a:t>for </a:t>
            </a:r>
            <a:r>
              <a:rPr lang="en-US" b="1" dirty="0"/>
              <a:t>@RestController</a:t>
            </a:r>
            <a:r>
              <a:rPr lang="en-US" dirty="0"/>
              <a:t>.</a:t>
            </a:r>
            <a:endParaRPr lang="en-US" b="1" dirty="0"/>
          </a:p>
          <a:p>
            <a:r>
              <a:rPr lang="en-US" u="sng" dirty="0"/>
              <a:t>Once you do so</a:t>
            </a:r>
            <a:r>
              <a:rPr lang="en-US" dirty="0"/>
              <a:t>: </a:t>
            </a:r>
            <a:r>
              <a:rPr lang="en-US" b="1" dirty="0"/>
              <a:t>@ResponseBody </a:t>
            </a:r>
            <a:r>
              <a:rPr lang="en-US" dirty="0"/>
              <a:t>is not needed anymore.</a:t>
            </a:r>
          </a:p>
          <a:p>
            <a:pPr lvl="1"/>
            <a:r>
              <a:rPr lang="en-US" dirty="0"/>
              <a:t>If your controller </a:t>
            </a:r>
            <a:r>
              <a:rPr lang="en-US" b="1" dirty="0"/>
              <a:t>method</a:t>
            </a:r>
            <a:r>
              <a:rPr lang="en-US" dirty="0"/>
              <a:t> returns an </a:t>
            </a:r>
            <a:r>
              <a:rPr lang="en-US" b="1" dirty="0"/>
              <a:t>object</a:t>
            </a:r>
            <a:r>
              <a:rPr lang="en-US" dirty="0"/>
              <a:t> is going to </a:t>
            </a:r>
            <a:r>
              <a:rPr lang="en-US" b="1" dirty="0"/>
              <a:t>implicitly</a:t>
            </a:r>
            <a:r>
              <a:rPr lang="en-US" dirty="0"/>
              <a:t> be </a:t>
            </a:r>
            <a:r>
              <a:rPr lang="en-US" b="1" dirty="0"/>
              <a:t>marshalled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Jackson</a:t>
            </a:r>
            <a:r>
              <a:rPr lang="en-US" dirty="0"/>
              <a:t> or </a:t>
            </a:r>
            <a:r>
              <a:rPr lang="en-US" b="1" dirty="0"/>
              <a:t>JAX-B</a:t>
            </a:r>
            <a:r>
              <a:rPr lang="en-US" dirty="0"/>
              <a:t> </a:t>
            </a:r>
            <a:r>
              <a:rPr lang="en-US" b="1" dirty="0"/>
              <a:t>marshalling</a:t>
            </a:r>
            <a:r>
              <a:rPr lang="en-US" dirty="0"/>
              <a:t> tool still needs to be provided as a </a:t>
            </a:r>
            <a:r>
              <a:rPr lang="en-US" b="1" dirty="0"/>
              <a:t>Maven</a:t>
            </a:r>
            <a:r>
              <a:rPr lang="en-US" dirty="0"/>
              <a:t> dependency.</a:t>
            </a:r>
          </a:p>
          <a:p>
            <a:r>
              <a:rPr lang="en-US" dirty="0"/>
              <a:t>You need to provide additional setup to provide multiple </a:t>
            </a:r>
            <a:r>
              <a:rPr lang="en-US" dirty="0" err="1"/>
              <a:t>mediatypes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@RequestMapping(</a:t>
            </a:r>
            <a:r>
              <a:rPr lang="en-US"/>
              <a:t>path=“/path”, </a:t>
            </a:r>
            <a:r>
              <a:rPr lang="en-US" dirty="0"/>
              <a:t>produces={JSON, XML}) on top of your controller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FF9A2D62-AD67-4C0E-8466-7F616182D6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89996" y="597700"/>
            <a:ext cx="1391993" cy="13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Exception Handling (Spring)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/>
          </a:bodyPr>
          <a:lstStyle/>
          <a:p>
            <a:r>
              <a:rPr lang="en-US" b="1" dirty="0"/>
              <a:t>Response Entity **</a:t>
            </a:r>
          </a:p>
          <a:p>
            <a:pPr lvl="1"/>
            <a:r>
              <a:rPr lang="en-US" dirty="0"/>
              <a:t>new ResponseEntity&lt;Customer&gt;(HttpStatus.</a:t>
            </a:r>
            <a:r>
              <a:rPr lang="en-US" b="1" dirty="0"/>
              <a:t>NOT_FOUND</a:t>
            </a:r>
            <a:r>
              <a:rPr lang="en-US" dirty="0"/>
              <a:t>).</a:t>
            </a:r>
          </a:p>
          <a:p>
            <a:r>
              <a:rPr lang="en-US" b="1" dirty="0"/>
              <a:t>@ResponseStatus</a:t>
            </a:r>
          </a:p>
          <a:p>
            <a:pPr lvl="1"/>
            <a:r>
              <a:rPr lang="en-US" dirty="0"/>
              <a:t>On top of a </a:t>
            </a:r>
            <a:r>
              <a:rPr lang="en-US" b="1" dirty="0"/>
              <a:t>custom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@ResponseStatus(value=HttpStatus.</a:t>
            </a:r>
            <a:r>
              <a:rPr lang="en-US" b="1" dirty="0"/>
              <a:t>NOT_FOUND</a:t>
            </a:r>
            <a:r>
              <a:rPr lang="en-US" dirty="0"/>
              <a:t>, reason=“Message”).</a:t>
            </a:r>
          </a:p>
          <a:p>
            <a:r>
              <a:rPr lang="en-US" b="1"/>
              <a:t>@ExceptionHandler **</a:t>
            </a:r>
            <a:endParaRPr lang="en-US" b="1" dirty="0"/>
          </a:p>
          <a:p>
            <a:pPr lvl="1"/>
            <a:r>
              <a:rPr lang="en-US" dirty="0"/>
              <a:t>On top of a </a:t>
            </a:r>
            <a:r>
              <a:rPr lang="en-US" b="1" dirty="0"/>
              <a:t>method</a:t>
            </a:r>
            <a:r>
              <a:rPr lang="en-US" dirty="0"/>
              <a:t> that is going to </a:t>
            </a:r>
            <a:r>
              <a:rPr lang="en-US" b="1" dirty="0"/>
              <a:t>handle</a:t>
            </a:r>
            <a:r>
              <a:rPr lang="en-US" dirty="0"/>
              <a:t> the exception.</a:t>
            </a:r>
          </a:p>
          <a:p>
            <a:pPr lvl="1"/>
            <a:r>
              <a:rPr lang="en-US" dirty="0"/>
              <a:t>@ExceptionHandler(CustomException.class).</a:t>
            </a:r>
          </a:p>
          <a:p>
            <a:pPr lvl="2"/>
            <a:r>
              <a:rPr lang="en-US" dirty="0"/>
              <a:t>It can also be done globally in a separate class which uses @</a:t>
            </a:r>
            <a:r>
              <a:rPr lang="en-US" dirty="0" err="1"/>
              <a:t>ControllerAdvice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BE9CF-4637-4ABE-8950-1EE91171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825" y="753228"/>
            <a:ext cx="1219200" cy="1058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827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REST: </a:t>
            </a:r>
            <a:r>
              <a:rPr lang="en-US" dirty="0">
                <a:hlinkClick r:id="rId2"/>
              </a:rPr>
              <a:t>https://www.tutorialspoint.com/restful/</a:t>
            </a:r>
            <a:endParaRPr lang="en-US" dirty="0"/>
          </a:p>
          <a:p>
            <a:r>
              <a:rPr lang="en-US" dirty="0"/>
              <a:t>Spring REST: </a:t>
            </a:r>
            <a:r>
              <a:rPr lang="en-US" dirty="0">
                <a:hlinkClick r:id="rId3"/>
              </a:rPr>
              <a:t>https://spring.io/guides/gs/rest-service/</a:t>
            </a:r>
            <a:endParaRPr lang="en-US" dirty="0"/>
          </a:p>
          <a:p>
            <a:r>
              <a:rPr lang="en-US" dirty="0"/>
              <a:t>GET has a body (Answer by the creator of REST): </a:t>
            </a:r>
            <a:r>
              <a:rPr lang="en-US" dirty="0">
                <a:hlinkClick r:id="rId4"/>
              </a:rPr>
              <a:t>https://groups.yahoo.com/neo/groups/rest-discuss/conversations/messages/9962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8118DC1-9B76-4617-A77B-B312249ED66A}"/>
              </a:ext>
            </a:extLst>
          </p:cNvPr>
          <p:cNvSpPr/>
          <p:nvPr/>
        </p:nvSpPr>
        <p:spPr>
          <a:xfrm>
            <a:off x="10760270" y="883630"/>
            <a:ext cx="1239985" cy="820134"/>
          </a:xfrm>
          <a:prstGeom prst="cloud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329C8-25E2-481F-A8B5-7D5FE190C65F}"/>
</file>

<file path=customXml/itemProps2.xml><?xml version="1.0" encoding="utf-8"?>
<ds:datastoreItem xmlns:ds="http://schemas.openxmlformats.org/officeDocument/2006/customXml" ds:itemID="{3267B3AF-2437-405E-937F-1D672E0410B4}"/>
</file>

<file path=customXml/itemProps3.xml><?xml version="1.0" encoding="utf-8"?>
<ds:datastoreItem xmlns:ds="http://schemas.openxmlformats.org/officeDocument/2006/customXml" ds:itemID="{C6D36B89-7BEA-403A-9185-BFDD7B35BFB5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997</TotalTime>
  <Words>544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Web Services: REST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account 14</dc:creator>
  <cp:lastModifiedBy>account 14</cp:lastModifiedBy>
  <cp:revision>75</cp:revision>
  <dcterms:created xsi:type="dcterms:W3CDTF">2017-08-13T20:39:32Z</dcterms:created>
  <dcterms:modified xsi:type="dcterms:W3CDTF">2018-04-09T19:54:00Z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