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4334E-BFA1-41C0-BC70-70E69984D65D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B9BC-A658-44F1-B431-B892F554D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EA9A4FC-7D2E-4256-ABDD-1DA841F3D995}" type="datetime1">
              <a:rPr lang="en-US" smtClean="0"/>
              <a:t>27-Apr-21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2E223-0ADC-43D1-930E-65A8F128121A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0B11B-F24F-41DB-8F3E-5572258156AF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818BECB-3247-46E5-91C1-0960F0436C02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A0803-1AC2-4968-862A-9C7044D604CE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DF9E0-B37A-4F1D-AF11-4D235DE198B7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574D4-D442-4641-B0EC-07261F7544B6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66336-B74F-4328-983B-AA548AA686F3}" type="datetime1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FE11E-B59A-493E-9FE2-721FBF4B478C}" type="datetime1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8C4D8-B753-4EAA-905E-249125F61C5A}" type="datetime1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5CDC3A-AD99-4E06-8BD6-085503B78927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4BF59-38A3-4C38-9402-429C431CF6C3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052D1F8-2EE0-40DB-9FD5-C4B1A6AD7A72}" type="datetime1">
              <a:rPr lang="en-US" smtClean="0"/>
              <a:t>27-Apr-21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y_Fiel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Architectural </a:t>
            </a:r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All the above constraints help you build a truly </a:t>
            </a:r>
            <a:r>
              <a:rPr lang="en-US" i="1" dirty="0" err="1"/>
              <a:t>RESTful</a:t>
            </a:r>
            <a:r>
              <a:rPr lang="en-US" i="1" dirty="0"/>
              <a:t> API, and you should follow them. Still, at times, you may find yourself violating one or two constraints. </a:t>
            </a:r>
            <a:endParaRPr lang="en-US" i="1" dirty="0" smtClean="0"/>
          </a:p>
          <a:p>
            <a:r>
              <a:rPr lang="en-US" i="1" dirty="0" smtClean="0"/>
              <a:t>Do </a:t>
            </a:r>
            <a:r>
              <a:rPr lang="en-US" i="1" dirty="0"/>
              <a:t>not worry; you are still making a </a:t>
            </a:r>
            <a:r>
              <a:rPr lang="en-US" i="1" dirty="0" err="1"/>
              <a:t>RESTful</a:t>
            </a:r>
            <a:r>
              <a:rPr lang="en-US" i="1" dirty="0"/>
              <a:t> API – but not “truly </a:t>
            </a:r>
            <a:r>
              <a:rPr lang="en-US" i="1" dirty="0" err="1"/>
              <a:t>RESTful</a:t>
            </a:r>
            <a:r>
              <a:rPr lang="en-US" i="1" dirty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 stands for </a:t>
            </a:r>
            <a:r>
              <a:rPr lang="en-US" sz="2400" b="1" dirty="0"/>
              <a:t>Re</a:t>
            </a:r>
            <a:r>
              <a:rPr lang="en-US" sz="2400" dirty="0"/>
              <a:t>presentational </a:t>
            </a:r>
            <a:r>
              <a:rPr lang="en-US" sz="2400" b="1" dirty="0"/>
              <a:t>S</a:t>
            </a:r>
            <a:r>
              <a:rPr lang="en-US" sz="2400" dirty="0"/>
              <a:t>tate </a:t>
            </a:r>
            <a:r>
              <a:rPr lang="en-US" sz="2400" b="1" dirty="0"/>
              <a:t>T</a:t>
            </a:r>
            <a:r>
              <a:rPr lang="en-US" sz="2400" dirty="0"/>
              <a:t>ransfer, a term coined by </a:t>
            </a:r>
            <a:r>
              <a:rPr lang="en-US" sz="2400" dirty="0">
                <a:hlinkClick r:id="rId2"/>
              </a:rPr>
              <a:t>Roy Fielding</a:t>
            </a:r>
            <a:r>
              <a:rPr lang="en-US" sz="2400" dirty="0"/>
              <a:t> in 2000.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 </a:t>
            </a:r>
            <a:r>
              <a:rPr lang="en-US" sz="2400" b="1" dirty="0"/>
              <a:t>architecture style</a:t>
            </a:r>
            <a:r>
              <a:rPr lang="en-US" sz="2400" dirty="0"/>
              <a:t> for designing loosely coupled applications over HTTP, that is often used in the development of web services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REST </a:t>
            </a:r>
            <a:r>
              <a:rPr lang="en-US" sz="2400" dirty="0"/>
              <a:t>does not enforce any rule regarding how it should be implemented at lower level, it just put high level design guidelines and leave you to think of your own implementation.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REST defines </a:t>
            </a:r>
            <a:r>
              <a:rPr lang="en-US" sz="2500" b="1" dirty="0"/>
              <a:t>6 architectural constraints</a:t>
            </a:r>
            <a:r>
              <a:rPr lang="en-US" sz="2500" dirty="0"/>
              <a:t> which make any web service – a true </a:t>
            </a:r>
            <a:r>
              <a:rPr lang="en-US" sz="2500" dirty="0" err="1"/>
              <a:t>RESTful</a:t>
            </a:r>
            <a:r>
              <a:rPr lang="en-US" sz="2500" dirty="0"/>
              <a:t> API.</a:t>
            </a:r>
          </a:p>
          <a:p>
            <a:r>
              <a:rPr lang="en-US" sz="2500" dirty="0"/>
              <a:t>Uniform interface</a:t>
            </a:r>
          </a:p>
          <a:p>
            <a:r>
              <a:rPr lang="en-US" sz="2500" dirty="0"/>
              <a:t>Client–server</a:t>
            </a:r>
          </a:p>
          <a:p>
            <a:r>
              <a:rPr lang="en-US" sz="2500" dirty="0"/>
              <a:t>Stateless</a:t>
            </a:r>
          </a:p>
          <a:p>
            <a:r>
              <a:rPr lang="en-US" sz="2500" dirty="0"/>
              <a:t>Cacheable</a:t>
            </a:r>
          </a:p>
          <a:p>
            <a:r>
              <a:rPr lang="en-US" sz="2500" dirty="0"/>
              <a:t>Layered system</a:t>
            </a:r>
          </a:p>
          <a:p>
            <a:r>
              <a:rPr lang="en-US" sz="2500" dirty="0"/>
              <a:t>Code on demand (optional)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 resource in the system should have only one logical URI, and that should provide a way to fetch related or additional data. </a:t>
            </a:r>
            <a:endParaRPr lang="en-US" sz="2500" dirty="0" smtClean="0"/>
          </a:p>
          <a:p>
            <a:r>
              <a:rPr lang="en-US" sz="2500" dirty="0" smtClean="0"/>
              <a:t>It’s </a:t>
            </a:r>
            <a:r>
              <a:rPr lang="en-US" sz="2500" dirty="0"/>
              <a:t>always better to </a:t>
            </a:r>
            <a:r>
              <a:rPr lang="en-US" sz="2500" b="1" dirty="0"/>
              <a:t>synonymize a resource with a web page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All resources should be accessible through a common approach such as HTTP GET and similarly modified using a consistent approach.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constraint essentially means that client application and server application MUST be able to evolve separately without any dependency on each other.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client should know only resource URIs, and that’s all. </a:t>
            </a:r>
            <a:endParaRPr lang="en-US" sz="2400" dirty="0" smtClean="0"/>
          </a:p>
          <a:p>
            <a:r>
              <a:rPr lang="en-US" sz="2400" dirty="0" smtClean="0"/>
              <a:t>Today</a:t>
            </a:r>
            <a:r>
              <a:rPr lang="en-US" sz="2400" dirty="0"/>
              <a:t>, this is standard practice in web development, so nothing fancy is required from your side. </a:t>
            </a:r>
            <a:endParaRPr lang="en-US" sz="2400" dirty="0" smtClean="0"/>
          </a:p>
          <a:p>
            <a:r>
              <a:rPr lang="en-US" sz="2400" dirty="0" smtClean="0"/>
              <a:t>Keep </a:t>
            </a:r>
            <a:r>
              <a:rPr lang="en-US" sz="2400" dirty="0"/>
              <a:t>it simple.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all client-server interactions stateless.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server will not store anything about the latest HTTP request the client made.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treat every request as new. No session, no history.</a:t>
            </a:r>
          </a:p>
          <a:p>
            <a:r>
              <a:rPr lang="en-US" sz="2400" dirty="0"/>
              <a:t>If the client application needs to be a </a:t>
            </a:r>
            <a:r>
              <a:rPr lang="en-US" sz="2400" dirty="0" err="1"/>
              <a:t>stateful</a:t>
            </a:r>
            <a:r>
              <a:rPr lang="en-US" sz="2400" dirty="0"/>
              <a:t> application for the end-user, where user logs in once and do other authorized operations after that, then each request from the client should contain all the information necessary to service the request – including authentication and authorization details.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Caching brings performance improvement for the client-side and better scope for scalability for a server because the load has reduced.</a:t>
            </a:r>
          </a:p>
          <a:p>
            <a:r>
              <a:rPr lang="en-US" sz="2400" dirty="0"/>
              <a:t>In REST, caching shall be applied to resources when applicable, and then these resources MUST declare themselves cacheable. </a:t>
            </a:r>
            <a:endParaRPr lang="en-US" sz="2400" dirty="0" smtClean="0"/>
          </a:p>
          <a:p>
            <a:r>
              <a:rPr lang="en-US" sz="2400" dirty="0" smtClean="0"/>
              <a:t>Caching </a:t>
            </a:r>
            <a:r>
              <a:rPr lang="en-US" sz="2400" dirty="0"/>
              <a:t>can be implemented on the server or client-side.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REST allows you to use a layered system architecture where you deploy the APIs on server A, and store data on server B and authenticate requests in Server C, </a:t>
            </a:r>
            <a:endParaRPr lang="en-US" sz="2500" dirty="0" smtClean="0"/>
          </a:p>
          <a:p>
            <a:r>
              <a:rPr lang="en-US" sz="2500" dirty="0" smtClean="0"/>
              <a:t>for </a:t>
            </a:r>
            <a:r>
              <a:rPr lang="en-US" sz="2500" dirty="0"/>
              <a:t>example. A client cannot ordinarily tell whether it is connected directly to the end server or an intermediary along the way.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on demand 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</a:t>
            </a:r>
            <a:r>
              <a:rPr lang="en-US" sz="2500" dirty="0" smtClean="0"/>
              <a:t>his </a:t>
            </a:r>
            <a:r>
              <a:rPr lang="en-US" sz="2500" dirty="0"/>
              <a:t>constraint is optional. </a:t>
            </a:r>
            <a:endParaRPr lang="en-US" sz="2500" dirty="0" smtClean="0"/>
          </a:p>
          <a:p>
            <a:r>
              <a:rPr lang="en-US" sz="2500" dirty="0" smtClean="0"/>
              <a:t>Most </a:t>
            </a:r>
            <a:r>
              <a:rPr lang="en-US" sz="2500" dirty="0"/>
              <a:t>of the time, you will be sending the static representations of resources in the form of XML or JSON. </a:t>
            </a:r>
            <a:endParaRPr lang="en-US" sz="2500" dirty="0" smtClean="0"/>
          </a:p>
          <a:p>
            <a:r>
              <a:rPr lang="en-US" sz="2500" dirty="0" smtClean="0"/>
              <a:t>But </a:t>
            </a:r>
            <a:r>
              <a:rPr lang="en-US" sz="2500" dirty="0"/>
              <a:t>when you need to, you are free to </a:t>
            </a:r>
            <a:r>
              <a:rPr lang="en-US" sz="2500" dirty="0"/>
              <a:t>return executable code</a:t>
            </a:r>
            <a:r>
              <a:rPr lang="en-US" sz="2500" dirty="0"/>
              <a:t> to support a part of your application, e.g., clients may call your API to get a UI widget rendering code. </a:t>
            </a:r>
            <a:endParaRPr lang="en-US" sz="2500" dirty="0" smtClean="0"/>
          </a:p>
          <a:p>
            <a:r>
              <a:rPr lang="en-US" sz="2500" dirty="0" smtClean="0"/>
              <a:t>It </a:t>
            </a:r>
            <a:r>
              <a:rPr lang="en-US" sz="2500" dirty="0"/>
              <a:t>is permitted.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EF2041-975A-4F76-A681-A3348ED510B4}"/>
</file>

<file path=customXml/itemProps2.xml><?xml version="1.0" encoding="utf-8"?>
<ds:datastoreItem xmlns:ds="http://schemas.openxmlformats.org/officeDocument/2006/customXml" ds:itemID="{8A94A669-BBD8-4261-917E-BFC2497CE1A2}"/>
</file>

<file path=customXml/itemProps3.xml><?xml version="1.0" encoding="utf-8"?>
<ds:datastoreItem xmlns:ds="http://schemas.openxmlformats.org/officeDocument/2006/customXml" ds:itemID="{FF165F30-7FBC-4824-A605-D69478BBC994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</TotalTime>
  <Words>403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Learner Template</vt:lpstr>
      <vt:lpstr>REST Architectural Constraints</vt:lpstr>
      <vt:lpstr>REST</vt:lpstr>
      <vt:lpstr>Architectural Constraints</vt:lpstr>
      <vt:lpstr>Uniform interface</vt:lpstr>
      <vt:lpstr>Client–server</vt:lpstr>
      <vt:lpstr>Stateless</vt:lpstr>
      <vt:lpstr>Cacheable</vt:lpstr>
      <vt:lpstr>Layered system</vt:lpstr>
      <vt:lpstr>Code on demand (optional)</vt:lpstr>
      <vt:lpstr>Architectural 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Architectural Constraints</dc:title>
  <dc:creator>Windows User</dc:creator>
  <cp:lastModifiedBy>Windows User</cp:lastModifiedBy>
  <cp:revision>19</cp:revision>
  <dcterms:created xsi:type="dcterms:W3CDTF">2021-04-26T20:55:41Z</dcterms:created>
  <dcterms:modified xsi:type="dcterms:W3CDTF">2021-04-26T21:05:29Z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