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3" r:id="rId18"/>
    <p:sldId id="274" r:id="rId19"/>
    <p:sldId id="275" r:id="rId20"/>
    <p:sldId id="277" r:id="rId21"/>
    <p:sldId id="278" r:id="rId22"/>
    <p:sldId id="279" r:id="rId23"/>
    <p:sldId id="280" r:id="rId24"/>
    <p:sldId id="281" r:id="rId25"/>
    <p:sldId id="293" r:id="rId26"/>
    <p:sldId id="282" r:id="rId27"/>
    <p:sldId id="283" r:id="rId28"/>
    <p:sldId id="284" r:id="rId29"/>
    <p:sldId id="29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D6AF24-C05F-4F40-8C3A-0448FFCFBE2D}" type="datetimeFigureOut">
              <a:rPr lang="en-US" smtClean="0"/>
              <a:t>10/22/2022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6EAAB1-755C-4B18-B71F-E7ED3A76065C}" type="slidenum">
              <a:rPr lang="en-US" smtClean="0"/>
              <a:t>‹#›</a:t>
            </a:fld>
            <a:endParaRPr lang="en-US"/>
          </a:p>
        </p:txBody>
      </p:sp>
    </p:spTree>
    <p:extLst>
      <p:ext uri="{BB962C8B-B14F-4D97-AF65-F5344CB8AC3E}">
        <p14:creationId xmlns:p14="http://schemas.microsoft.com/office/powerpoint/2010/main" val="119290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transitive dependency is a functional dependency in which X → Z (X determines Z) indirectly, by virtue of X → Y and Y → Z (where it is not the case that Y → X).</a:t>
            </a:r>
          </a:p>
        </p:txBody>
      </p:sp>
      <p:sp>
        <p:nvSpPr>
          <p:cNvPr id="4" name="Slide Number Placeholder 3"/>
          <p:cNvSpPr>
            <a:spLocks noGrp="1"/>
          </p:cNvSpPr>
          <p:nvPr>
            <p:ph type="sldNum" sz="quarter" idx="10"/>
          </p:nvPr>
        </p:nvSpPr>
        <p:spPr/>
        <p:txBody>
          <a:bodyPr/>
          <a:lstStyle/>
          <a:p>
            <a:fld id="{176EAAB1-755C-4B18-B71F-E7ED3A76065C}" type="slidenum">
              <a:rPr lang="en-US" smtClean="0"/>
              <a:t>26</a:t>
            </a:fld>
            <a:endParaRPr lang="en-US"/>
          </a:p>
        </p:txBody>
      </p:sp>
    </p:spTree>
    <p:extLst>
      <p:ext uri="{BB962C8B-B14F-4D97-AF65-F5344CB8AC3E}">
        <p14:creationId xmlns:p14="http://schemas.microsoft.com/office/powerpoint/2010/main" val="4280021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6EAAB1-755C-4B18-B71F-E7ED3A76065C}" type="slidenum">
              <a:rPr lang="en-US" smtClean="0"/>
              <a:t>27</a:t>
            </a:fld>
            <a:endParaRPr lang="en-US"/>
          </a:p>
        </p:txBody>
      </p:sp>
    </p:spTree>
    <p:extLst>
      <p:ext uri="{BB962C8B-B14F-4D97-AF65-F5344CB8AC3E}">
        <p14:creationId xmlns:p14="http://schemas.microsoft.com/office/powerpoint/2010/main" val="1994926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447A7DBF-C722-41EF-A064-D5370AE9C9B1}" type="datetime1">
              <a:rPr lang="en-US" smtClean="0"/>
              <a:t>10/22/2022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82CB4FF4-9BA4-43B6-B65D-09C166D4C302}"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3C8D0F9-E5FD-4104-9538-93F3365F6B21}" type="datetime1">
              <a:rPr lang="en-US" smtClean="0"/>
              <a:t>10/22/2022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DE4A713A-7B72-4C61-8511-F3097C0C15EF}" type="datetime1">
              <a:rPr lang="en-US" smtClean="0"/>
              <a:t>10/22/2022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ECBCFAD6-DFB0-4684-B562-77050059E6FF}" type="datetime1">
              <a:rPr lang="en-US" smtClean="0"/>
              <a:t>10/22/2022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82CB4FF4-9BA4-43B6-B65D-09C166D4C30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55A85176-5AE0-4CCC-93DD-19F410B42140}" type="datetime1">
              <a:rPr lang="en-US" smtClean="0"/>
              <a:t>10/22/2022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1952CF-5D9F-490D-A824-904CBD81C169}" type="datetime1">
              <a:rPr lang="en-US" smtClean="0"/>
              <a:t>10/22/2022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85432EC6-64AA-4A1E-9E4B-173188E715A1}" type="datetime1">
              <a:rPr lang="en-US" smtClean="0"/>
              <a:t>10/22/2022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FB117046-2AA2-4FB0-9FC9-9FEB1C01B8EF}" type="datetime1">
              <a:rPr lang="en-US" smtClean="0"/>
              <a:t>10/22/2022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7981F86A-3EA6-4408-AD0F-D88F26286444}" type="datetime1">
              <a:rPr lang="en-US" smtClean="0"/>
              <a:t>10/22/2022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668310B-BD3E-4D9F-AE9E-559F8727EA51}" type="datetime1">
              <a:rPr lang="en-US" smtClean="0"/>
              <a:t>10/22/2022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1F95204-AB6C-4799-B8E1-8FF576003CBF}" type="datetime1">
              <a:rPr lang="en-US" smtClean="0"/>
              <a:t>10/22/2022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CF4E62E-CE0D-475F-BD12-4CF021A20B1A}" type="datetime1">
              <a:rPr lang="en-US" smtClean="0"/>
              <a:t>10/22/2022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2CB4FF4-9BA4-43B6-B65D-09C166D4C30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69B44ECA-7715-4527-87F9-CBB5109338A2}" type="datetime1">
              <a:rPr lang="en-US" smtClean="0"/>
              <a:t>10/22/2022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82CB4FF4-9BA4-43B6-B65D-09C166D4C302}"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DBMS Concepts</a:t>
            </a:r>
          </a:p>
        </p:txBody>
      </p:sp>
      <p:sp>
        <p:nvSpPr>
          <p:cNvPr id="3" name="Subtitle 2"/>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F82C2F76-4E94-4C93-8944-FA665670FA8C}"/>
              </a:ext>
            </a:extLst>
          </p:cNvPr>
          <p:cNvSpPr>
            <a:spLocks noGrp="1"/>
          </p:cNvSpPr>
          <p:nvPr>
            <p:ph type="sldNum" sz="quarter" idx="4"/>
          </p:nvPr>
        </p:nvSpPr>
        <p:spPr/>
        <p:txBody>
          <a:bodyPr/>
          <a:lstStyle/>
          <a:p>
            <a:fld id="{82CB4FF4-9BA4-43B6-B65D-09C166D4C302}" type="slidenum">
              <a:rPr lang="en-US" smtClean="0"/>
              <a:t>1</a:t>
            </a:fld>
            <a:endParaRPr lang="en-US"/>
          </a:p>
        </p:txBody>
      </p:sp>
    </p:spTree>
    <p:extLst>
      <p:ext uri="{BB962C8B-B14F-4D97-AF65-F5344CB8AC3E}">
        <p14:creationId xmlns:p14="http://schemas.microsoft.com/office/powerpoint/2010/main" val="2995231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Alternate key</a:t>
            </a:r>
          </a:p>
        </p:txBody>
      </p:sp>
      <p:sp>
        <p:nvSpPr>
          <p:cNvPr id="3" name="Content Placeholder 2"/>
          <p:cNvSpPr>
            <a:spLocks noGrp="1"/>
          </p:cNvSpPr>
          <p:nvPr>
            <p:ph idx="1"/>
          </p:nvPr>
        </p:nvSpPr>
        <p:spPr/>
        <p:txBody>
          <a:bodyPr/>
          <a:lstStyle/>
          <a:p>
            <a:r>
              <a:rPr lang="en-US" sz="2400" b="1" dirty="0"/>
              <a:t>ALTERNATE KEYS</a:t>
            </a:r>
            <a:r>
              <a:rPr lang="en-US" sz="2400" dirty="0"/>
              <a:t> is a column or group of columns in a table that uniquely identify every row in that table. </a:t>
            </a:r>
          </a:p>
          <a:p>
            <a:r>
              <a:rPr lang="en-US" sz="2400" dirty="0"/>
              <a:t>A table can have multiple choices for a primary key but only one can be set as the primary key. </a:t>
            </a:r>
          </a:p>
          <a:p>
            <a:r>
              <a:rPr lang="en-US" sz="2400" dirty="0"/>
              <a:t>All the keys which are not primary key are called an Alternate Key.</a:t>
            </a:r>
          </a:p>
          <a:p>
            <a:r>
              <a:rPr lang="en-US" sz="1800" dirty="0" err="1"/>
              <a:t>StudID</a:t>
            </a:r>
            <a:r>
              <a:rPr lang="en-US" sz="1800" dirty="0"/>
              <a:t>, Roll No, Email are qualified to become a primary key. </a:t>
            </a:r>
          </a:p>
          <a:p>
            <a:r>
              <a:rPr lang="en-US" sz="1800" dirty="0"/>
              <a:t>Since </a:t>
            </a:r>
            <a:r>
              <a:rPr lang="en-US" sz="1800" dirty="0" err="1"/>
              <a:t>StudID</a:t>
            </a:r>
            <a:r>
              <a:rPr lang="en-US" sz="1800" dirty="0"/>
              <a:t> is the primary key, Roll No, Email becomes the alternative key.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953000"/>
            <a:ext cx="655320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CD0B755E-37AB-4894-BA84-5C692A4A58EF}"/>
              </a:ext>
            </a:extLst>
          </p:cNvPr>
          <p:cNvSpPr>
            <a:spLocks noGrp="1"/>
          </p:cNvSpPr>
          <p:nvPr>
            <p:ph type="sldNum" sz="quarter" idx="12"/>
          </p:nvPr>
        </p:nvSpPr>
        <p:spPr/>
        <p:txBody>
          <a:bodyPr/>
          <a:lstStyle/>
          <a:p>
            <a:fld id="{82CB4FF4-9BA4-43B6-B65D-09C166D4C302}" type="slidenum">
              <a:rPr lang="en-US" smtClean="0"/>
              <a:t>10</a:t>
            </a:fld>
            <a:endParaRPr lang="en-US"/>
          </a:p>
        </p:txBody>
      </p:sp>
    </p:spTree>
    <p:extLst>
      <p:ext uri="{BB962C8B-B14F-4D97-AF65-F5344CB8AC3E}">
        <p14:creationId xmlns:p14="http://schemas.microsoft.com/office/powerpoint/2010/main" val="55144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a:t>
            </a:r>
          </a:p>
        </p:txBody>
      </p:sp>
      <p:sp>
        <p:nvSpPr>
          <p:cNvPr id="3" name="Content Placeholder 2"/>
          <p:cNvSpPr>
            <a:spLocks noGrp="1"/>
          </p:cNvSpPr>
          <p:nvPr>
            <p:ph idx="1"/>
          </p:nvPr>
        </p:nvSpPr>
        <p:spPr/>
        <p:txBody>
          <a:bodyPr/>
          <a:lstStyle/>
          <a:p>
            <a:r>
              <a:rPr lang="en-US" sz="2400" b="1" dirty="0"/>
              <a:t>CANDIDATE KEY</a:t>
            </a:r>
            <a:r>
              <a:rPr lang="en-US" sz="2400" dirty="0"/>
              <a:t> is a set of attributes that uniquely identify tuples in a table. </a:t>
            </a:r>
          </a:p>
          <a:p>
            <a:r>
              <a:rPr lang="en-US" sz="2400" dirty="0"/>
              <a:t>Candidate Key is a super key with no repeated attributes. </a:t>
            </a:r>
          </a:p>
          <a:p>
            <a:r>
              <a:rPr lang="en-US" sz="2400" dirty="0"/>
              <a:t>The Primary key should be selected from the candidate keys. </a:t>
            </a:r>
          </a:p>
          <a:p>
            <a:r>
              <a:rPr lang="en-US" sz="2400" dirty="0"/>
              <a:t>Every table must have at least a single candidate key. </a:t>
            </a:r>
          </a:p>
          <a:p>
            <a:r>
              <a:rPr lang="en-US" sz="2400" dirty="0"/>
              <a:t>A table can have multiple candidate keys but only a single primary key.</a:t>
            </a:r>
          </a:p>
          <a:p>
            <a:pPr marL="0" indent="0">
              <a:buNone/>
            </a:pPr>
            <a:endParaRPr lang="en-US" sz="2400" dirty="0"/>
          </a:p>
        </p:txBody>
      </p:sp>
      <p:sp>
        <p:nvSpPr>
          <p:cNvPr id="4" name="Slide Number Placeholder 3">
            <a:extLst>
              <a:ext uri="{FF2B5EF4-FFF2-40B4-BE49-F238E27FC236}">
                <a16:creationId xmlns:a16="http://schemas.microsoft.com/office/drawing/2014/main" id="{BDC475E9-CD3A-4BBC-9893-49C14D280982}"/>
              </a:ext>
            </a:extLst>
          </p:cNvPr>
          <p:cNvSpPr>
            <a:spLocks noGrp="1"/>
          </p:cNvSpPr>
          <p:nvPr>
            <p:ph type="sldNum" sz="quarter" idx="12"/>
          </p:nvPr>
        </p:nvSpPr>
        <p:spPr/>
        <p:txBody>
          <a:bodyPr/>
          <a:lstStyle/>
          <a:p>
            <a:fld id="{82CB4FF4-9BA4-43B6-B65D-09C166D4C302}" type="slidenum">
              <a:rPr lang="en-US" smtClean="0"/>
              <a:t>11</a:t>
            </a:fld>
            <a:endParaRPr lang="en-US"/>
          </a:p>
        </p:txBody>
      </p:sp>
    </p:spTree>
    <p:extLst>
      <p:ext uri="{BB962C8B-B14F-4D97-AF65-F5344CB8AC3E}">
        <p14:creationId xmlns:p14="http://schemas.microsoft.com/office/powerpoint/2010/main" val="137721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a:t>
            </a:r>
          </a:p>
        </p:txBody>
      </p:sp>
      <p:sp>
        <p:nvSpPr>
          <p:cNvPr id="3" name="Content Placeholder 2"/>
          <p:cNvSpPr>
            <a:spLocks noGrp="1"/>
          </p:cNvSpPr>
          <p:nvPr>
            <p:ph idx="1"/>
          </p:nvPr>
        </p:nvSpPr>
        <p:spPr/>
        <p:txBody>
          <a:bodyPr/>
          <a:lstStyle/>
          <a:p>
            <a:r>
              <a:rPr lang="en-US" sz="2400" b="1" dirty="0"/>
              <a:t>Properties of Candidate key:</a:t>
            </a:r>
            <a:endParaRPr lang="en-US" sz="2400" dirty="0"/>
          </a:p>
          <a:p>
            <a:pPr lvl="1"/>
            <a:r>
              <a:rPr lang="en-US" sz="2000" dirty="0"/>
              <a:t>It must contain unique values</a:t>
            </a:r>
          </a:p>
          <a:p>
            <a:pPr lvl="1"/>
            <a:r>
              <a:rPr lang="en-US" sz="2000" dirty="0"/>
              <a:t>Candidate key may have multiple attributes</a:t>
            </a:r>
          </a:p>
          <a:p>
            <a:pPr lvl="1"/>
            <a:r>
              <a:rPr lang="en-US" sz="2000" dirty="0"/>
              <a:t>Must not contain null values</a:t>
            </a:r>
          </a:p>
          <a:p>
            <a:pPr lvl="1"/>
            <a:r>
              <a:rPr lang="en-US" sz="2000" dirty="0"/>
              <a:t>It should contain minimum fields to ensure uniqueness</a:t>
            </a:r>
          </a:p>
          <a:p>
            <a:pPr lvl="1"/>
            <a:r>
              <a:rPr lang="en-US" sz="2000" dirty="0"/>
              <a:t>Uniquely identify each record in a table</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114800"/>
            <a:ext cx="56007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B55DDEA9-C8F1-4651-BC34-4BE5A392E273}"/>
              </a:ext>
            </a:extLst>
          </p:cNvPr>
          <p:cNvSpPr>
            <a:spLocks noGrp="1"/>
          </p:cNvSpPr>
          <p:nvPr>
            <p:ph type="sldNum" sz="quarter" idx="12"/>
          </p:nvPr>
        </p:nvSpPr>
        <p:spPr/>
        <p:txBody>
          <a:bodyPr/>
          <a:lstStyle/>
          <a:p>
            <a:fld id="{82CB4FF4-9BA4-43B6-B65D-09C166D4C302}" type="slidenum">
              <a:rPr lang="en-US" smtClean="0"/>
              <a:t>12</a:t>
            </a:fld>
            <a:endParaRPr lang="en-US"/>
          </a:p>
        </p:txBody>
      </p:sp>
    </p:spTree>
    <p:extLst>
      <p:ext uri="{BB962C8B-B14F-4D97-AF65-F5344CB8AC3E}">
        <p14:creationId xmlns:p14="http://schemas.microsoft.com/office/powerpoint/2010/main" val="3165829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a:t>
            </a:r>
          </a:p>
        </p:txBody>
      </p:sp>
      <p:sp>
        <p:nvSpPr>
          <p:cNvPr id="3" name="Content Placeholder 2"/>
          <p:cNvSpPr>
            <a:spLocks noGrp="1"/>
          </p:cNvSpPr>
          <p:nvPr>
            <p:ph idx="1"/>
          </p:nvPr>
        </p:nvSpPr>
        <p:spPr/>
        <p:txBody>
          <a:bodyPr/>
          <a:lstStyle/>
          <a:p>
            <a:r>
              <a:rPr lang="en-US" sz="2400" b="1" dirty="0"/>
              <a:t>FOREIGN KEY</a:t>
            </a:r>
            <a:r>
              <a:rPr lang="en-US" sz="2400" dirty="0"/>
              <a:t> is a column that creates a relationship between two tables. </a:t>
            </a:r>
          </a:p>
          <a:p>
            <a:r>
              <a:rPr lang="en-US" sz="2400" dirty="0"/>
              <a:t>The purpose of Foreign keys is to maintain data integrity and allow navigation between two different instances of an entity. </a:t>
            </a:r>
          </a:p>
          <a:p>
            <a:r>
              <a:rPr lang="en-US" sz="2400" dirty="0"/>
              <a:t>It acts as a cross-reference between two tables as it references the primary key of another table.</a:t>
            </a:r>
          </a:p>
        </p:txBody>
      </p:sp>
      <p:sp>
        <p:nvSpPr>
          <p:cNvPr id="4" name="Slide Number Placeholder 3">
            <a:extLst>
              <a:ext uri="{FF2B5EF4-FFF2-40B4-BE49-F238E27FC236}">
                <a16:creationId xmlns:a16="http://schemas.microsoft.com/office/drawing/2014/main" id="{F522C471-5154-448E-AE28-FA2FB13DC6F6}"/>
              </a:ext>
            </a:extLst>
          </p:cNvPr>
          <p:cNvSpPr>
            <a:spLocks noGrp="1"/>
          </p:cNvSpPr>
          <p:nvPr>
            <p:ph type="sldNum" sz="quarter" idx="12"/>
          </p:nvPr>
        </p:nvSpPr>
        <p:spPr/>
        <p:txBody>
          <a:bodyPr/>
          <a:lstStyle/>
          <a:p>
            <a:fld id="{82CB4FF4-9BA4-43B6-B65D-09C166D4C302}" type="slidenum">
              <a:rPr lang="en-US" smtClean="0"/>
              <a:t>13</a:t>
            </a:fld>
            <a:endParaRPr lang="en-US"/>
          </a:p>
        </p:txBody>
      </p:sp>
    </p:spTree>
    <p:extLst>
      <p:ext uri="{BB962C8B-B14F-4D97-AF65-F5344CB8AC3E}">
        <p14:creationId xmlns:p14="http://schemas.microsoft.com/office/powerpoint/2010/main" val="389233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Composite key</a:t>
            </a:r>
            <a:endParaRPr lang="en-US" dirty="0"/>
          </a:p>
        </p:txBody>
      </p:sp>
      <p:sp>
        <p:nvSpPr>
          <p:cNvPr id="3" name="Content Placeholder 2"/>
          <p:cNvSpPr>
            <a:spLocks noGrp="1"/>
          </p:cNvSpPr>
          <p:nvPr>
            <p:ph idx="1"/>
          </p:nvPr>
        </p:nvSpPr>
        <p:spPr/>
        <p:txBody>
          <a:bodyPr/>
          <a:lstStyle/>
          <a:p>
            <a:r>
              <a:rPr lang="en-US" sz="3200" dirty="0"/>
              <a:t>A composite key is a specific type of primary key which uses the contents of two or more fields from a table to create a unique value.</a:t>
            </a:r>
          </a:p>
        </p:txBody>
      </p:sp>
      <p:sp>
        <p:nvSpPr>
          <p:cNvPr id="4" name="Slide Number Placeholder 3">
            <a:extLst>
              <a:ext uri="{FF2B5EF4-FFF2-40B4-BE49-F238E27FC236}">
                <a16:creationId xmlns:a16="http://schemas.microsoft.com/office/drawing/2014/main" id="{4907A383-32C7-45EA-ACB2-B5D4C1153EA1}"/>
              </a:ext>
            </a:extLst>
          </p:cNvPr>
          <p:cNvSpPr>
            <a:spLocks noGrp="1"/>
          </p:cNvSpPr>
          <p:nvPr>
            <p:ph type="sldNum" sz="quarter" idx="12"/>
          </p:nvPr>
        </p:nvSpPr>
        <p:spPr/>
        <p:txBody>
          <a:bodyPr/>
          <a:lstStyle/>
          <a:p>
            <a:fld id="{82CB4FF4-9BA4-43B6-B65D-09C166D4C302}" type="slidenum">
              <a:rPr lang="en-US" smtClean="0"/>
              <a:t>14</a:t>
            </a:fld>
            <a:endParaRPr lang="en-US"/>
          </a:p>
        </p:txBody>
      </p:sp>
    </p:spTree>
    <p:extLst>
      <p:ext uri="{BB962C8B-B14F-4D97-AF65-F5344CB8AC3E}">
        <p14:creationId xmlns:p14="http://schemas.microsoft.com/office/powerpoint/2010/main" val="3644106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key</a:t>
            </a:r>
          </a:p>
        </p:txBody>
      </p:sp>
      <p:sp>
        <p:nvSpPr>
          <p:cNvPr id="3" name="Content Placeholder 2"/>
          <p:cNvSpPr>
            <a:spLocks noGrp="1"/>
          </p:cNvSpPr>
          <p:nvPr>
            <p:ph idx="1"/>
          </p:nvPr>
        </p:nvSpPr>
        <p:spPr/>
        <p:txBody>
          <a:bodyPr/>
          <a:lstStyle/>
          <a:p>
            <a:r>
              <a:rPr lang="en-US" sz="2400" dirty="0"/>
              <a:t>A compound key is similar to a composite key in that two or more fields are needed to create a unique value. </a:t>
            </a:r>
          </a:p>
          <a:p>
            <a:r>
              <a:rPr lang="en-US" sz="2400" dirty="0"/>
              <a:t>However, a compound key is created when two or more primary keys from different tables are present as foreign keys within an entity. The foreign keys are used together to uniquely identify each record.</a:t>
            </a:r>
            <a:endParaRPr 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333875"/>
            <a:ext cx="6705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97A0F9C1-758D-40FF-9EED-E46514DC1B9C}"/>
              </a:ext>
            </a:extLst>
          </p:cNvPr>
          <p:cNvSpPr>
            <a:spLocks noGrp="1"/>
          </p:cNvSpPr>
          <p:nvPr>
            <p:ph type="sldNum" sz="quarter" idx="12"/>
          </p:nvPr>
        </p:nvSpPr>
        <p:spPr/>
        <p:txBody>
          <a:bodyPr/>
          <a:lstStyle/>
          <a:p>
            <a:fld id="{82CB4FF4-9BA4-43B6-B65D-09C166D4C302}" type="slidenum">
              <a:rPr lang="en-US" smtClean="0"/>
              <a:t>15</a:t>
            </a:fld>
            <a:endParaRPr lang="en-US"/>
          </a:p>
        </p:txBody>
      </p:sp>
    </p:spTree>
    <p:extLst>
      <p:ext uri="{BB962C8B-B14F-4D97-AF65-F5344CB8AC3E}">
        <p14:creationId xmlns:p14="http://schemas.microsoft.com/office/powerpoint/2010/main" val="1638449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Surrogate key</a:t>
            </a:r>
            <a:endParaRPr lang="en-US" dirty="0"/>
          </a:p>
        </p:txBody>
      </p:sp>
      <p:sp>
        <p:nvSpPr>
          <p:cNvPr id="3" name="Content Placeholder 2"/>
          <p:cNvSpPr>
            <a:spLocks noGrp="1"/>
          </p:cNvSpPr>
          <p:nvPr>
            <p:ph idx="1"/>
          </p:nvPr>
        </p:nvSpPr>
        <p:spPr/>
        <p:txBody>
          <a:bodyPr/>
          <a:lstStyle/>
          <a:p>
            <a:r>
              <a:rPr lang="en-US" sz="2400" dirty="0"/>
              <a:t>A </a:t>
            </a:r>
            <a:r>
              <a:rPr lang="en-US" sz="2400" b="1" dirty="0"/>
              <a:t>surrogate key</a:t>
            </a:r>
            <a:r>
              <a:rPr lang="en-US" sz="2400" dirty="0"/>
              <a:t> (or </a:t>
            </a:r>
            <a:r>
              <a:rPr lang="en-US" sz="2400" b="1" dirty="0"/>
              <a:t>synthetic key</a:t>
            </a:r>
            <a:r>
              <a:rPr lang="en-US" sz="2400" dirty="0"/>
              <a:t>, </a:t>
            </a:r>
            <a:r>
              <a:rPr lang="en-US" sz="2400" b="1" dirty="0" err="1"/>
              <a:t>pseudokey</a:t>
            </a:r>
            <a:r>
              <a:rPr lang="en-US" sz="2400" dirty="0"/>
              <a:t>, </a:t>
            </a:r>
            <a:r>
              <a:rPr lang="en-US" sz="2400" b="1" dirty="0"/>
              <a:t>entity identifier</a:t>
            </a:r>
            <a:r>
              <a:rPr lang="en-US" sz="2400" dirty="0"/>
              <a:t>, </a:t>
            </a:r>
            <a:r>
              <a:rPr lang="en-US" sz="2400" b="1" dirty="0"/>
              <a:t>system-generated key</a:t>
            </a:r>
            <a:r>
              <a:rPr lang="en-US" sz="2400" dirty="0"/>
              <a:t>, </a:t>
            </a:r>
            <a:r>
              <a:rPr lang="en-US" sz="2400" b="1" dirty="0"/>
              <a:t>database sequence number</a:t>
            </a:r>
            <a:r>
              <a:rPr lang="en-US" sz="2400" dirty="0"/>
              <a:t>, </a:t>
            </a:r>
            <a:r>
              <a:rPr lang="en-US" sz="2400" b="1" dirty="0" err="1"/>
              <a:t>factless</a:t>
            </a:r>
            <a:r>
              <a:rPr lang="en-US" sz="2400" b="1" dirty="0"/>
              <a:t> key</a:t>
            </a:r>
            <a:r>
              <a:rPr lang="en-US" sz="2400" dirty="0"/>
              <a:t>, </a:t>
            </a:r>
            <a:r>
              <a:rPr lang="en-US" sz="2400" b="1" dirty="0"/>
              <a:t>technical key</a:t>
            </a:r>
            <a:r>
              <a:rPr lang="en-US" sz="2400" dirty="0"/>
              <a:t>, or </a:t>
            </a:r>
            <a:r>
              <a:rPr lang="en-US" sz="2400" b="1" dirty="0"/>
              <a:t>arbitrary unique identifier</a:t>
            </a:r>
            <a:r>
              <a:rPr lang="en-US" sz="2400" dirty="0"/>
              <a:t>) in a database is a unique identifier for either an </a:t>
            </a:r>
            <a:r>
              <a:rPr lang="en-US" sz="2400" i="1" dirty="0"/>
              <a:t>entity</a:t>
            </a:r>
            <a:r>
              <a:rPr lang="en-US" sz="2400" dirty="0"/>
              <a:t> in the modeled world or an </a:t>
            </a:r>
            <a:r>
              <a:rPr lang="en-US" sz="2400" i="1" dirty="0"/>
              <a:t>object</a:t>
            </a:r>
            <a:r>
              <a:rPr lang="en-US" sz="2400" dirty="0"/>
              <a:t> in the database. </a:t>
            </a:r>
          </a:p>
          <a:p>
            <a:r>
              <a:rPr lang="en-US" sz="2400" dirty="0"/>
              <a:t>The surrogate key is </a:t>
            </a:r>
            <a:r>
              <a:rPr lang="en-US" sz="2400" i="1" dirty="0"/>
              <a:t>not</a:t>
            </a:r>
            <a:r>
              <a:rPr lang="en-US" sz="2400" dirty="0"/>
              <a:t> derived from application data, unlike a </a:t>
            </a:r>
            <a:r>
              <a:rPr lang="en-US" sz="2400" i="1" dirty="0"/>
              <a:t>natural</a:t>
            </a:r>
            <a:r>
              <a:rPr lang="en-US" sz="2400" dirty="0"/>
              <a:t> (or </a:t>
            </a:r>
            <a:r>
              <a:rPr lang="en-US" sz="2400" i="1" dirty="0"/>
              <a:t>business</a:t>
            </a:r>
            <a:r>
              <a:rPr lang="en-US" sz="2400" dirty="0"/>
              <a:t>) key which is derived from application data</a:t>
            </a:r>
          </a:p>
        </p:txBody>
      </p:sp>
      <p:sp>
        <p:nvSpPr>
          <p:cNvPr id="4" name="Slide Number Placeholder 3">
            <a:extLst>
              <a:ext uri="{FF2B5EF4-FFF2-40B4-BE49-F238E27FC236}">
                <a16:creationId xmlns:a16="http://schemas.microsoft.com/office/drawing/2014/main" id="{C68A2E78-9609-4C13-A7A4-3541615E64C5}"/>
              </a:ext>
            </a:extLst>
          </p:cNvPr>
          <p:cNvSpPr>
            <a:spLocks noGrp="1"/>
          </p:cNvSpPr>
          <p:nvPr>
            <p:ph type="sldNum" sz="quarter" idx="12"/>
          </p:nvPr>
        </p:nvSpPr>
        <p:spPr/>
        <p:txBody>
          <a:bodyPr/>
          <a:lstStyle/>
          <a:p>
            <a:fld id="{82CB4FF4-9BA4-43B6-B65D-09C166D4C302}" type="slidenum">
              <a:rPr lang="en-US" smtClean="0"/>
              <a:t>16</a:t>
            </a:fld>
            <a:endParaRPr lang="en-US"/>
          </a:p>
        </p:txBody>
      </p:sp>
    </p:spTree>
    <p:extLst>
      <p:ext uri="{BB962C8B-B14F-4D97-AF65-F5344CB8AC3E}">
        <p14:creationId xmlns:p14="http://schemas.microsoft.com/office/powerpoint/2010/main" val="565877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t>Database Normalization</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275FBD2B-FB26-4593-BFED-09C314BDC151}"/>
              </a:ext>
            </a:extLst>
          </p:cNvPr>
          <p:cNvSpPr>
            <a:spLocks noGrp="1"/>
          </p:cNvSpPr>
          <p:nvPr>
            <p:ph type="sldNum" sz="quarter" idx="4"/>
          </p:nvPr>
        </p:nvSpPr>
        <p:spPr/>
        <p:txBody>
          <a:bodyPr/>
          <a:lstStyle/>
          <a:p>
            <a:fld id="{82CB4FF4-9BA4-43B6-B65D-09C166D4C302}" type="slidenum">
              <a:rPr lang="en-US" smtClean="0"/>
              <a:t>17</a:t>
            </a:fld>
            <a:endParaRPr lang="en-US"/>
          </a:p>
        </p:txBody>
      </p:sp>
    </p:spTree>
    <p:extLst>
      <p:ext uri="{BB962C8B-B14F-4D97-AF65-F5344CB8AC3E}">
        <p14:creationId xmlns:p14="http://schemas.microsoft.com/office/powerpoint/2010/main" val="2526054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Database Normalization</a:t>
            </a:r>
            <a:endParaRPr lang="en-US" dirty="0"/>
          </a:p>
        </p:txBody>
      </p:sp>
      <p:sp>
        <p:nvSpPr>
          <p:cNvPr id="3" name="Content Placeholder 2"/>
          <p:cNvSpPr>
            <a:spLocks noGrp="1"/>
          </p:cNvSpPr>
          <p:nvPr>
            <p:ph idx="1"/>
          </p:nvPr>
        </p:nvSpPr>
        <p:spPr/>
        <p:txBody>
          <a:bodyPr/>
          <a:lstStyle/>
          <a:p>
            <a:r>
              <a:rPr lang="en-US" sz="2400" b="1" dirty="0"/>
              <a:t>Database normalization</a:t>
            </a:r>
            <a:r>
              <a:rPr lang="en-US" sz="2400" dirty="0"/>
              <a:t> is the process of structuring a relational database</a:t>
            </a:r>
            <a:r>
              <a:rPr lang="en-US" sz="2400" baseline="30000" dirty="0"/>
              <a:t> </a:t>
            </a:r>
            <a:r>
              <a:rPr lang="en-US" sz="2400" dirty="0"/>
              <a:t>in accordance with a series of </a:t>
            </a:r>
            <a:br>
              <a:rPr lang="en-US" sz="2400" dirty="0"/>
            </a:br>
            <a:r>
              <a:rPr lang="en-US" sz="2400" dirty="0"/>
              <a:t>so-called normal forms in order to reduce data redundancy and improve data integrity. </a:t>
            </a:r>
          </a:p>
          <a:p>
            <a:r>
              <a:rPr lang="en-US" sz="2400" dirty="0"/>
              <a:t>It was first proposed by Edgar F. </a:t>
            </a:r>
            <a:r>
              <a:rPr lang="en-US" sz="2400" dirty="0" err="1"/>
              <a:t>Codd</a:t>
            </a:r>
            <a:r>
              <a:rPr lang="en-US" sz="2400" dirty="0"/>
              <a:t> as part of his relational model.</a:t>
            </a:r>
          </a:p>
          <a:p>
            <a:endParaRPr lang="en-US" sz="2400" dirty="0"/>
          </a:p>
        </p:txBody>
      </p:sp>
      <p:sp>
        <p:nvSpPr>
          <p:cNvPr id="4" name="Slide Number Placeholder 3">
            <a:extLst>
              <a:ext uri="{FF2B5EF4-FFF2-40B4-BE49-F238E27FC236}">
                <a16:creationId xmlns:a16="http://schemas.microsoft.com/office/drawing/2014/main" id="{0A79CB5C-3764-41B1-8873-742A6CB4B631}"/>
              </a:ext>
            </a:extLst>
          </p:cNvPr>
          <p:cNvSpPr>
            <a:spLocks noGrp="1"/>
          </p:cNvSpPr>
          <p:nvPr>
            <p:ph type="sldNum" sz="quarter" idx="12"/>
          </p:nvPr>
        </p:nvSpPr>
        <p:spPr/>
        <p:txBody>
          <a:bodyPr/>
          <a:lstStyle/>
          <a:p>
            <a:fld id="{82CB4FF4-9BA4-43B6-B65D-09C166D4C302}" type="slidenum">
              <a:rPr lang="en-US" smtClean="0"/>
              <a:t>18</a:t>
            </a:fld>
            <a:endParaRPr lang="en-US"/>
          </a:p>
        </p:txBody>
      </p:sp>
    </p:spTree>
    <p:extLst>
      <p:ext uri="{BB962C8B-B14F-4D97-AF65-F5344CB8AC3E}">
        <p14:creationId xmlns:p14="http://schemas.microsoft.com/office/powerpoint/2010/main" val="2534572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Database Normalization</a:t>
            </a:r>
            <a:endParaRPr lang="en-US" dirty="0"/>
          </a:p>
        </p:txBody>
      </p:sp>
      <p:sp>
        <p:nvSpPr>
          <p:cNvPr id="3" name="Content Placeholder 2"/>
          <p:cNvSpPr>
            <a:spLocks noGrp="1"/>
          </p:cNvSpPr>
          <p:nvPr>
            <p:ph idx="1"/>
          </p:nvPr>
        </p:nvSpPr>
        <p:spPr/>
        <p:txBody>
          <a:bodyPr/>
          <a:lstStyle/>
          <a:p>
            <a:r>
              <a:rPr lang="en-US" sz="2400" dirty="0"/>
              <a:t>Normalization entails organizing the columns (attributes) and tables (relations) of a database to ensure that their dependencies are properly enforced by database integrity constraints. </a:t>
            </a:r>
          </a:p>
          <a:p>
            <a:r>
              <a:rPr lang="en-US" sz="2400" dirty="0"/>
              <a:t>It is accomplished by applying some formal rules either by a process of </a:t>
            </a:r>
            <a:r>
              <a:rPr lang="en-US" sz="2400" i="1" dirty="0"/>
              <a:t>synthesis</a:t>
            </a:r>
            <a:r>
              <a:rPr lang="en-US" sz="2400" dirty="0"/>
              <a:t> (creating a new database design) or </a:t>
            </a:r>
            <a:r>
              <a:rPr lang="en-US" sz="2400" i="1" dirty="0"/>
              <a:t>decomposition</a:t>
            </a:r>
            <a:r>
              <a:rPr lang="en-US" sz="2400" dirty="0"/>
              <a:t> (improving an existing database design).</a:t>
            </a:r>
          </a:p>
          <a:p>
            <a:endParaRPr lang="en-US" sz="2400" dirty="0"/>
          </a:p>
        </p:txBody>
      </p:sp>
      <p:sp>
        <p:nvSpPr>
          <p:cNvPr id="4" name="Slide Number Placeholder 3">
            <a:extLst>
              <a:ext uri="{FF2B5EF4-FFF2-40B4-BE49-F238E27FC236}">
                <a16:creationId xmlns:a16="http://schemas.microsoft.com/office/drawing/2014/main" id="{22EC9C83-F932-4AAC-AFFB-866F677399A1}"/>
              </a:ext>
            </a:extLst>
          </p:cNvPr>
          <p:cNvSpPr>
            <a:spLocks noGrp="1"/>
          </p:cNvSpPr>
          <p:nvPr>
            <p:ph type="sldNum" sz="quarter" idx="12"/>
          </p:nvPr>
        </p:nvSpPr>
        <p:spPr/>
        <p:txBody>
          <a:bodyPr/>
          <a:lstStyle/>
          <a:p>
            <a:fld id="{82CB4FF4-9BA4-43B6-B65D-09C166D4C302}" type="slidenum">
              <a:rPr lang="en-US" smtClean="0"/>
              <a:t>19</a:t>
            </a:fld>
            <a:endParaRPr lang="en-US"/>
          </a:p>
        </p:txBody>
      </p:sp>
    </p:spTree>
    <p:extLst>
      <p:ext uri="{BB962C8B-B14F-4D97-AF65-F5344CB8AC3E}">
        <p14:creationId xmlns:p14="http://schemas.microsoft.com/office/powerpoint/2010/main" val="1637737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Data Integrity</a:t>
            </a:r>
            <a:endParaRPr lang="en-US" dirty="0"/>
          </a:p>
        </p:txBody>
      </p:sp>
      <p:sp>
        <p:nvSpPr>
          <p:cNvPr id="3" name="Content Placeholder 2"/>
          <p:cNvSpPr>
            <a:spLocks noGrp="1"/>
          </p:cNvSpPr>
          <p:nvPr>
            <p:ph idx="1"/>
          </p:nvPr>
        </p:nvSpPr>
        <p:spPr/>
        <p:txBody>
          <a:bodyPr/>
          <a:lstStyle/>
          <a:p>
            <a:r>
              <a:rPr lang="en-US" sz="2400" dirty="0"/>
              <a:t>The term </a:t>
            </a:r>
            <a:r>
              <a:rPr lang="en-US" sz="2400" i="1" dirty="0"/>
              <a:t>data integrity</a:t>
            </a:r>
            <a:r>
              <a:rPr lang="en-US" sz="2400" dirty="0"/>
              <a:t> refers to the accuracy and consistency of data.</a:t>
            </a:r>
          </a:p>
          <a:p>
            <a:r>
              <a:rPr lang="en-US" sz="2400" dirty="0"/>
              <a:t>In the database world, data integrity is often placed into the following types:</a:t>
            </a:r>
          </a:p>
          <a:p>
            <a:pPr lvl="1"/>
            <a:r>
              <a:rPr lang="en-US" sz="2000" dirty="0"/>
              <a:t>Entity integrity : </a:t>
            </a:r>
            <a:r>
              <a:rPr lang="en-US" sz="2000" i="1" dirty="0"/>
              <a:t>Entity integrity</a:t>
            </a:r>
            <a:r>
              <a:rPr lang="en-US" sz="2000" dirty="0"/>
              <a:t> defines each row to be unique within its table. No two rows can be the same.</a:t>
            </a:r>
          </a:p>
          <a:p>
            <a:pPr lvl="1"/>
            <a:r>
              <a:rPr lang="en-US" sz="2000" dirty="0"/>
              <a:t>Referential integrity : </a:t>
            </a:r>
            <a:r>
              <a:rPr lang="en-US" sz="2000" i="1" dirty="0"/>
              <a:t>Referential integrity</a:t>
            </a:r>
            <a:r>
              <a:rPr lang="en-US" sz="2000" dirty="0"/>
              <a:t> is concerned with relationships.</a:t>
            </a:r>
          </a:p>
          <a:p>
            <a:pPr lvl="1"/>
            <a:r>
              <a:rPr lang="en-US" sz="2000" dirty="0"/>
              <a:t>Domain integrity : </a:t>
            </a:r>
            <a:r>
              <a:rPr lang="en-US" sz="2000" i="1" dirty="0"/>
              <a:t>Domain integrity</a:t>
            </a:r>
            <a:r>
              <a:rPr lang="en-US" sz="2000" dirty="0"/>
              <a:t> concerns the validity of entries for a given column. </a:t>
            </a:r>
          </a:p>
          <a:p>
            <a:pPr lvl="1"/>
            <a:r>
              <a:rPr lang="en-US" sz="2000" dirty="0"/>
              <a:t>User-defined integrity : </a:t>
            </a:r>
            <a:r>
              <a:rPr lang="en-US" sz="2000" i="1" dirty="0"/>
              <a:t>User-defined integrity</a:t>
            </a:r>
            <a:r>
              <a:rPr lang="en-US" sz="2000" dirty="0"/>
              <a:t> allows the user to apply business rules to the database that aren’t covered by any of the other three data integrity types.</a:t>
            </a:r>
          </a:p>
          <a:p>
            <a:endParaRPr lang="en-US" dirty="0"/>
          </a:p>
        </p:txBody>
      </p:sp>
      <p:sp>
        <p:nvSpPr>
          <p:cNvPr id="4" name="Slide Number Placeholder 3">
            <a:extLst>
              <a:ext uri="{FF2B5EF4-FFF2-40B4-BE49-F238E27FC236}">
                <a16:creationId xmlns:a16="http://schemas.microsoft.com/office/drawing/2014/main" id="{902DE1F1-DC6C-4E0B-8582-C660988CCCFB}"/>
              </a:ext>
            </a:extLst>
          </p:cNvPr>
          <p:cNvSpPr>
            <a:spLocks noGrp="1"/>
          </p:cNvSpPr>
          <p:nvPr>
            <p:ph type="sldNum" sz="quarter" idx="12"/>
          </p:nvPr>
        </p:nvSpPr>
        <p:spPr/>
        <p:txBody>
          <a:bodyPr/>
          <a:lstStyle/>
          <a:p>
            <a:fld id="{82CB4FF4-9BA4-43B6-B65D-09C166D4C302}" type="slidenum">
              <a:rPr lang="en-US" smtClean="0"/>
              <a:t>2</a:t>
            </a:fld>
            <a:endParaRPr lang="en-US"/>
          </a:p>
        </p:txBody>
      </p:sp>
    </p:spTree>
    <p:extLst>
      <p:ext uri="{BB962C8B-B14F-4D97-AF65-F5344CB8AC3E}">
        <p14:creationId xmlns:p14="http://schemas.microsoft.com/office/powerpoint/2010/main" val="3721246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Unnormalized</a:t>
            </a:r>
            <a:r>
              <a:rPr lang="en-US" b="0" dirty="0"/>
              <a:t> form</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1752600"/>
            <a:ext cx="3733800" cy="4714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52287EB1-BE2B-43E6-8191-86E7F7AB4C33}"/>
              </a:ext>
            </a:extLst>
          </p:cNvPr>
          <p:cNvSpPr>
            <a:spLocks noGrp="1"/>
          </p:cNvSpPr>
          <p:nvPr>
            <p:ph type="sldNum" sz="quarter" idx="12"/>
          </p:nvPr>
        </p:nvSpPr>
        <p:spPr/>
        <p:txBody>
          <a:bodyPr/>
          <a:lstStyle/>
          <a:p>
            <a:fld id="{82CB4FF4-9BA4-43B6-B65D-09C166D4C302}" type="slidenum">
              <a:rPr lang="en-US" smtClean="0"/>
              <a:t>20</a:t>
            </a:fld>
            <a:endParaRPr lang="en-US"/>
          </a:p>
        </p:txBody>
      </p:sp>
    </p:spTree>
    <p:extLst>
      <p:ext uri="{BB962C8B-B14F-4D97-AF65-F5344CB8AC3E}">
        <p14:creationId xmlns:p14="http://schemas.microsoft.com/office/powerpoint/2010/main" val="3437018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First Normal Form (1NF)</a:t>
            </a:r>
            <a:endParaRPr lang="en-US" dirty="0"/>
          </a:p>
        </p:txBody>
      </p:sp>
      <p:sp>
        <p:nvSpPr>
          <p:cNvPr id="3" name="Content Placeholder 2"/>
          <p:cNvSpPr>
            <a:spLocks noGrp="1"/>
          </p:cNvSpPr>
          <p:nvPr>
            <p:ph idx="1"/>
          </p:nvPr>
        </p:nvSpPr>
        <p:spPr/>
        <p:txBody>
          <a:bodyPr/>
          <a:lstStyle/>
          <a:p>
            <a:r>
              <a:rPr lang="en-US" sz="2400" b="1" dirty="0"/>
              <a:t>First normal form</a:t>
            </a:r>
            <a:r>
              <a:rPr lang="en-US" sz="2400" dirty="0"/>
              <a:t> (</a:t>
            </a:r>
            <a:r>
              <a:rPr lang="en-US" sz="2400" b="1" dirty="0"/>
              <a:t>1NF</a:t>
            </a:r>
            <a:r>
              <a:rPr lang="en-US" sz="2400" dirty="0"/>
              <a:t>) is a property of a relation in a relational database. </a:t>
            </a:r>
          </a:p>
          <a:p>
            <a:r>
              <a:rPr lang="en-US" sz="2400" dirty="0"/>
              <a:t>A relation is in first normal form if and only if the domain of each attribute contains only atomic (indivisible) values, and the value of each attribute contains only a single value from that domain.</a:t>
            </a:r>
          </a:p>
          <a:p>
            <a:r>
              <a:rPr lang="en-US" sz="2400" dirty="0"/>
              <a:t>First normal form enforces these criteria:</a:t>
            </a:r>
          </a:p>
          <a:p>
            <a:pPr lvl="1"/>
            <a:r>
              <a:rPr lang="en-US" sz="2000" dirty="0"/>
              <a:t>Eliminate repeating groups</a:t>
            </a:r>
            <a:r>
              <a:rPr lang="en-US" sz="2000" baseline="30000" dirty="0"/>
              <a:t> </a:t>
            </a:r>
            <a:r>
              <a:rPr lang="en-US" sz="2000" dirty="0"/>
              <a:t>in individual tables</a:t>
            </a:r>
          </a:p>
          <a:p>
            <a:pPr lvl="1"/>
            <a:r>
              <a:rPr lang="en-US" sz="2000" dirty="0"/>
              <a:t>Create a separate table for each set of related data</a:t>
            </a:r>
          </a:p>
          <a:p>
            <a:pPr lvl="1"/>
            <a:r>
              <a:rPr lang="en-US" sz="2000" dirty="0"/>
              <a:t>Identify each set of related data with a primary key</a:t>
            </a:r>
          </a:p>
          <a:p>
            <a:endParaRPr lang="en-US" sz="2400" dirty="0"/>
          </a:p>
        </p:txBody>
      </p:sp>
      <p:sp>
        <p:nvSpPr>
          <p:cNvPr id="4" name="Slide Number Placeholder 3">
            <a:extLst>
              <a:ext uri="{FF2B5EF4-FFF2-40B4-BE49-F238E27FC236}">
                <a16:creationId xmlns:a16="http://schemas.microsoft.com/office/drawing/2014/main" id="{3B301F2E-1514-4536-B338-F9D8E6708A85}"/>
              </a:ext>
            </a:extLst>
          </p:cNvPr>
          <p:cNvSpPr>
            <a:spLocks noGrp="1"/>
          </p:cNvSpPr>
          <p:nvPr>
            <p:ph type="sldNum" sz="quarter" idx="12"/>
          </p:nvPr>
        </p:nvSpPr>
        <p:spPr/>
        <p:txBody>
          <a:bodyPr/>
          <a:lstStyle/>
          <a:p>
            <a:fld id="{82CB4FF4-9BA4-43B6-B65D-09C166D4C302}" type="slidenum">
              <a:rPr lang="en-US" smtClean="0"/>
              <a:t>21</a:t>
            </a:fld>
            <a:endParaRPr lang="en-US"/>
          </a:p>
        </p:txBody>
      </p:sp>
    </p:spTree>
    <p:extLst>
      <p:ext uri="{BB962C8B-B14F-4D97-AF65-F5344CB8AC3E}">
        <p14:creationId xmlns:p14="http://schemas.microsoft.com/office/powerpoint/2010/main" val="282219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First Normal Form (1NF)</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494347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2" y="3810000"/>
            <a:ext cx="555307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9E398C5-347A-426C-AA51-DE5254DEDFA8}"/>
              </a:ext>
            </a:extLst>
          </p:cNvPr>
          <p:cNvSpPr>
            <a:spLocks noGrp="1"/>
          </p:cNvSpPr>
          <p:nvPr>
            <p:ph type="sldNum" sz="quarter" idx="12"/>
          </p:nvPr>
        </p:nvSpPr>
        <p:spPr/>
        <p:txBody>
          <a:bodyPr/>
          <a:lstStyle/>
          <a:p>
            <a:fld id="{82CB4FF4-9BA4-43B6-B65D-09C166D4C302}" type="slidenum">
              <a:rPr lang="en-US" smtClean="0"/>
              <a:t>22</a:t>
            </a:fld>
            <a:endParaRPr lang="en-US"/>
          </a:p>
        </p:txBody>
      </p:sp>
    </p:spTree>
    <p:extLst>
      <p:ext uri="{BB962C8B-B14F-4D97-AF65-F5344CB8AC3E}">
        <p14:creationId xmlns:p14="http://schemas.microsoft.com/office/powerpoint/2010/main" val="1739698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a:t>
            </a:r>
            <a:r>
              <a:rPr lang="en-US" b="0" dirty="0"/>
              <a:t> (</a:t>
            </a:r>
            <a:r>
              <a:rPr lang="en-US" dirty="0"/>
              <a:t>2NF</a:t>
            </a:r>
            <a:r>
              <a:rPr lang="en-US" b="0" dirty="0"/>
              <a:t>)</a:t>
            </a:r>
            <a:endParaRPr lang="en-US" dirty="0"/>
          </a:p>
        </p:txBody>
      </p:sp>
      <p:sp>
        <p:nvSpPr>
          <p:cNvPr id="3" name="Content Placeholder 2"/>
          <p:cNvSpPr>
            <a:spLocks noGrp="1"/>
          </p:cNvSpPr>
          <p:nvPr>
            <p:ph idx="1"/>
          </p:nvPr>
        </p:nvSpPr>
        <p:spPr/>
        <p:txBody>
          <a:bodyPr/>
          <a:lstStyle/>
          <a:p>
            <a:pPr marL="0" indent="0">
              <a:buNone/>
            </a:pPr>
            <a:r>
              <a:rPr lang="en-US" sz="2400" dirty="0"/>
              <a:t>A relation is in the second normal form if it fulfills the following two requirements:</a:t>
            </a:r>
          </a:p>
          <a:p>
            <a:r>
              <a:rPr lang="en-US" sz="2400" dirty="0"/>
              <a:t>It is in first normal form.</a:t>
            </a:r>
          </a:p>
          <a:p>
            <a:r>
              <a:rPr lang="en-US" sz="2400" dirty="0"/>
              <a:t>It must not contain any partial dependency, i.e., </a:t>
            </a:r>
            <a:br>
              <a:rPr lang="en-US" sz="2400" dirty="0"/>
            </a:br>
            <a:r>
              <a:rPr lang="en-US" sz="2400" dirty="0"/>
              <a:t>all  non-prime attributes are fully functionally dependent on the primary key.</a:t>
            </a:r>
          </a:p>
        </p:txBody>
      </p:sp>
      <p:sp>
        <p:nvSpPr>
          <p:cNvPr id="4" name="Slide Number Placeholder 3">
            <a:extLst>
              <a:ext uri="{FF2B5EF4-FFF2-40B4-BE49-F238E27FC236}">
                <a16:creationId xmlns:a16="http://schemas.microsoft.com/office/drawing/2014/main" id="{33ED3509-1B4B-4A19-81A1-7B5811A1D92C}"/>
              </a:ext>
            </a:extLst>
          </p:cNvPr>
          <p:cNvSpPr>
            <a:spLocks noGrp="1"/>
          </p:cNvSpPr>
          <p:nvPr>
            <p:ph type="sldNum" sz="quarter" idx="12"/>
          </p:nvPr>
        </p:nvSpPr>
        <p:spPr/>
        <p:txBody>
          <a:bodyPr/>
          <a:lstStyle/>
          <a:p>
            <a:fld id="{82CB4FF4-9BA4-43B6-B65D-09C166D4C302}" type="slidenum">
              <a:rPr lang="en-US" smtClean="0"/>
              <a:t>23</a:t>
            </a:fld>
            <a:endParaRPr lang="en-US"/>
          </a:p>
        </p:txBody>
      </p:sp>
    </p:spTree>
    <p:extLst>
      <p:ext uri="{BB962C8B-B14F-4D97-AF65-F5344CB8AC3E}">
        <p14:creationId xmlns:p14="http://schemas.microsoft.com/office/powerpoint/2010/main" val="380406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a:t>
            </a:r>
            <a:r>
              <a:rPr lang="en-US" b="0" dirty="0"/>
              <a:t> (</a:t>
            </a:r>
            <a:r>
              <a:rPr lang="en-US" dirty="0"/>
              <a:t>2NF</a:t>
            </a:r>
            <a:r>
              <a:rPr lang="en-US" b="0" dirty="0"/>
              <a:t>)</a:t>
            </a:r>
            <a:endParaRPr lang="en-US" dirty="0"/>
          </a:p>
        </p:txBody>
      </p:sp>
      <p:sp>
        <p:nvSpPr>
          <p:cNvPr id="3" name="Slide Number Placeholder 2">
            <a:extLst>
              <a:ext uri="{FF2B5EF4-FFF2-40B4-BE49-F238E27FC236}">
                <a16:creationId xmlns:a16="http://schemas.microsoft.com/office/drawing/2014/main" id="{06C2324A-67AA-4D97-B716-312A0855C1E1}"/>
              </a:ext>
            </a:extLst>
          </p:cNvPr>
          <p:cNvSpPr>
            <a:spLocks noGrp="1"/>
          </p:cNvSpPr>
          <p:nvPr>
            <p:ph type="sldNum" sz="quarter" idx="12"/>
          </p:nvPr>
        </p:nvSpPr>
        <p:spPr/>
        <p:txBody>
          <a:bodyPr/>
          <a:lstStyle/>
          <a:p>
            <a:fld id="{82CB4FF4-9BA4-43B6-B65D-09C166D4C302}" type="slidenum">
              <a:rPr lang="en-US" smtClean="0"/>
              <a:t>24</a:t>
            </a:fld>
            <a:endParaRPr lang="en-US"/>
          </a:p>
        </p:txBody>
      </p:sp>
      <p:pic>
        <p:nvPicPr>
          <p:cNvPr id="7" name="Content Placeholder 6">
            <a:extLst>
              <a:ext uri="{FF2B5EF4-FFF2-40B4-BE49-F238E27FC236}">
                <a16:creationId xmlns:a16="http://schemas.microsoft.com/office/drawing/2014/main" id="{C9451CFE-6499-3D23-7C39-509CD028F944}"/>
              </a:ext>
            </a:extLst>
          </p:cNvPr>
          <p:cNvPicPr>
            <a:picLocks noGrp="1" noChangeAspect="1"/>
          </p:cNvPicPr>
          <p:nvPr>
            <p:ph idx="1"/>
          </p:nvPr>
        </p:nvPicPr>
        <p:blipFill>
          <a:blip r:embed="rId2"/>
          <a:stretch>
            <a:fillRect/>
          </a:stretch>
        </p:blipFill>
        <p:spPr>
          <a:xfrm>
            <a:off x="457200" y="1724903"/>
            <a:ext cx="4572000" cy="2444657"/>
          </a:xfrm>
        </p:spPr>
      </p:pic>
      <p:sp>
        <p:nvSpPr>
          <p:cNvPr id="9" name="TextBox 8">
            <a:extLst>
              <a:ext uri="{FF2B5EF4-FFF2-40B4-BE49-F238E27FC236}">
                <a16:creationId xmlns:a16="http://schemas.microsoft.com/office/drawing/2014/main" id="{0E7721FA-0967-C179-47BA-01F399809ADC}"/>
              </a:ext>
            </a:extLst>
          </p:cNvPr>
          <p:cNvSpPr txBox="1"/>
          <p:nvPr/>
        </p:nvSpPr>
        <p:spPr>
          <a:xfrm>
            <a:off x="381000" y="4467790"/>
            <a:ext cx="8305800" cy="2123658"/>
          </a:xfrm>
          <a:prstGeom prst="rect">
            <a:avLst/>
          </a:prstGeom>
          <a:noFill/>
        </p:spPr>
        <p:txBody>
          <a:bodyPr wrap="square">
            <a:spAutoFit/>
          </a:bodyPr>
          <a:lstStyle/>
          <a:p>
            <a:r>
              <a:rPr lang="en-US" sz="2200" dirty="0"/>
              <a:t>In the above table, the prime attributes of the table are </a:t>
            </a:r>
            <a:br>
              <a:rPr lang="en-US" sz="2200" dirty="0"/>
            </a:br>
            <a:r>
              <a:rPr lang="en-US" sz="2200" dirty="0"/>
              <a:t>Employee Code and Project ID. </a:t>
            </a:r>
          </a:p>
          <a:p>
            <a:r>
              <a:rPr lang="en-US" sz="2200" dirty="0"/>
              <a:t>We have partial dependencies in this table because </a:t>
            </a:r>
            <a:br>
              <a:rPr lang="en-US" sz="2200" dirty="0"/>
            </a:br>
            <a:r>
              <a:rPr lang="en-US" sz="2200" dirty="0"/>
              <a:t>Employee Name can be determined by Employee Code and Project Name can be determined by Project ID. </a:t>
            </a:r>
          </a:p>
          <a:p>
            <a:r>
              <a:rPr lang="en-US" sz="2200" dirty="0"/>
              <a:t>Thus, the above relational table violates the rule of 2NF.</a:t>
            </a:r>
          </a:p>
        </p:txBody>
      </p:sp>
    </p:spTree>
    <p:extLst>
      <p:ext uri="{BB962C8B-B14F-4D97-AF65-F5344CB8AC3E}">
        <p14:creationId xmlns:p14="http://schemas.microsoft.com/office/powerpoint/2010/main" val="222937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FC1B-7FF3-4C45-3483-302A10A4CD67}"/>
              </a:ext>
            </a:extLst>
          </p:cNvPr>
          <p:cNvSpPr>
            <a:spLocks noGrp="1"/>
          </p:cNvSpPr>
          <p:nvPr>
            <p:ph type="title"/>
          </p:nvPr>
        </p:nvSpPr>
        <p:spPr/>
        <p:txBody>
          <a:bodyPr/>
          <a:lstStyle/>
          <a:p>
            <a:r>
              <a:rPr lang="en-US" dirty="0"/>
              <a:t>Second Normal Form</a:t>
            </a:r>
            <a:r>
              <a:rPr lang="en-US" b="0" dirty="0"/>
              <a:t> (</a:t>
            </a:r>
            <a:r>
              <a:rPr lang="en-US" dirty="0"/>
              <a:t>2NF</a:t>
            </a:r>
            <a:r>
              <a:rPr lang="en-US" b="0" dirty="0"/>
              <a:t>)</a:t>
            </a:r>
            <a:endParaRPr lang="en-US" dirty="0"/>
          </a:p>
        </p:txBody>
      </p:sp>
      <p:pic>
        <p:nvPicPr>
          <p:cNvPr id="6" name="Content Placeholder 5">
            <a:extLst>
              <a:ext uri="{FF2B5EF4-FFF2-40B4-BE49-F238E27FC236}">
                <a16:creationId xmlns:a16="http://schemas.microsoft.com/office/drawing/2014/main" id="{A9637E42-C767-CC6F-0EF6-48511D69C230}"/>
              </a:ext>
            </a:extLst>
          </p:cNvPr>
          <p:cNvPicPr>
            <a:picLocks noGrp="1" noChangeAspect="1"/>
          </p:cNvPicPr>
          <p:nvPr>
            <p:ph idx="1"/>
          </p:nvPr>
        </p:nvPicPr>
        <p:blipFill>
          <a:blip r:embed="rId2"/>
          <a:stretch>
            <a:fillRect/>
          </a:stretch>
        </p:blipFill>
        <p:spPr>
          <a:xfrm>
            <a:off x="419986" y="1828800"/>
            <a:ext cx="4191000" cy="1881592"/>
          </a:xfrm>
        </p:spPr>
      </p:pic>
      <p:sp>
        <p:nvSpPr>
          <p:cNvPr id="4" name="Slide Number Placeholder 3">
            <a:extLst>
              <a:ext uri="{FF2B5EF4-FFF2-40B4-BE49-F238E27FC236}">
                <a16:creationId xmlns:a16="http://schemas.microsoft.com/office/drawing/2014/main" id="{6B80E235-E340-D9BF-9D21-55B37A14BAF4}"/>
              </a:ext>
            </a:extLst>
          </p:cNvPr>
          <p:cNvSpPr>
            <a:spLocks noGrp="1"/>
          </p:cNvSpPr>
          <p:nvPr>
            <p:ph type="sldNum" sz="quarter" idx="12"/>
          </p:nvPr>
        </p:nvSpPr>
        <p:spPr/>
        <p:txBody>
          <a:bodyPr/>
          <a:lstStyle/>
          <a:p>
            <a:fld id="{82CB4FF4-9BA4-43B6-B65D-09C166D4C302}" type="slidenum">
              <a:rPr lang="en-US" smtClean="0"/>
              <a:t>25</a:t>
            </a:fld>
            <a:endParaRPr lang="en-US"/>
          </a:p>
        </p:txBody>
      </p:sp>
      <p:pic>
        <p:nvPicPr>
          <p:cNvPr id="8" name="Picture 7">
            <a:extLst>
              <a:ext uri="{FF2B5EF4-FFF2-40B4-BE49-F238E27FC236}">
                <a16:creationId xmlns:a16="http://schemas.microsoft.com/office/drawing/2014/main" id="{076A7C49-4369-5B19-B82F-39B42A753504}"/>
              </a:ext>
            </a:extLst>
          </p:cNvPr>
          <p:cNvPicPr>
            <a:picLocks noChangeAspect="1"/>
          </p:cNvPicPr>
          <p:nvPr/>
        </p:nvPicPr>
        <p:blipFill>
          <a:blip r:embed="rId3"/>
          <a:stretch>
            <a:fillRect/>
          </a:stretch>
        </p:blipFill>
        <p:spPr>
          <a:xfrm>
            <a:off x="4961861" y="2374280"/>
            <a:ext cx="3799367" cy="2109440"/>
          </a:xfrm>
          <a:prstGeom prst="rect">
            <a:avLst/>
          </a:prstGeom>
        </p:spPr>
      </p:pic>
      <p:pic>
        <p:nvPicPr>
          <p:cNvPr id="10" name="Picture 9">
            <a:extLst>
              <a:ext uri="{FF2B5EF4-FFF2-40B4-BE49-F238E27FC236}">
                <a16:creationId xmlns:a16="http://schemas.microsoft.com/office/drawing/2014/main" id="{08F89BC5-52B7-9DE4-8253-289FA3F8BCD8}"/>
              </a:ext>
            </a:extLst>
          </p:cNvPr>
          <p:cNvPicPr>
            <a:picLocks noChangeAspect="1"/>
          </p:cNvPicPr>
          <p:nvPr/>
        </p:nvPicPr>
        <p:blipFill>
          <a:blip r:embed="rId4"/>
          <a:stretch>
            <a:fillRect/>
          </a:stretch>
        </p:blipFill>
        <p:spPr>
          <a:xfrm>
            <a:off x="990046" y="4185067"/>
            <a:ext cx="3796378" cy="2314970"/>
          </a:xfrm>
          <a:prstGeom prst="rect">
            <a:avLst/>
          </a:prstGeom>
        </p:spPr>
      </p:pic>
    </p:spTree>
    <p:extLst>
      <p:ext uri="{BB962C8B-B14F-4D97-AF65-F5344CB8AC3E}">
        <p14:creationId xmlns:p14="http://schemas.microsoft.com/office/powerpoint/2010/main" val="1030450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r>
              <a:rPr lang="en-US" b="0" dirty="0"/>
              <a:t> (</a:t>
            </a:r>
            <a:r>
              <a:rPr lang="en-US" dirty="0"/>
              <a:t>3NF</a:t>
            </a:r>
            <a:r>
              <a:rPr lang="en-US" b="0" dirty="0"/>
              <a:t>)</a:t>
            </a:r>
            <a:endParaRPr lang="en-US" dirty="0"/>
          </a:p>
        </p:txBody>
      </p:sp>
      <p:sp>
        <p:nvSpPr>
          <p:cNvPr id="3" name="Content Placeholder 2"/>
          <p:cNvSpPr>
            <a:spLocks noGrp="1"/>
          </p:cNvSpPr>
          <p:nvPr>
            <p:ph idx="1"/>
          </p:nvPr>
        </p:nvSpPr>
        <p:spPr/>
        <p:txBody>
          <a:bodyPr/>
          <a:lstStyle/>
          <a:p>
            <a:r>
              <a:rPr lang="en-US" sz="2400" dirty="0"/>
              <a:t>Rule 1- Be in 2NF</a:t>
            </a:r>
          </a:p>
          <a:p>
            <a:r>
              <a:rPr lang="en-US" sz="2400" dirty="0"/>
              <a:t>Rule 2- Has no transitive functional dependencies</a:t>
            </a:r>
          </a:p>
          <a:p>
            <a:endParaRPr lang="en-US" dirty="0"/>
          </a:p>
        </p:txBody>
      </p:sp>
      <p:sp>
        <p:nvSpPr>
          <p:cNvPr id="4" name="Slide Number Placeholder 3">
            <a:extLst>
              <a:ext uri="{FF2B5EF4-FFF2-40B4-BE49-F238E27FC236}">
                <a16:creationId xmlns:a16="http://schemas.microsoft.com/office/drawing/2014/main" id="{73A76E3E-F00C-4E13-BC5D-808AD51B814A}"/>
              </a:ext>
            </a:extLst>
          </p:cNvPr>
          <p:cNvSpPr>
            <a:spLocks noGrp="1"/>
          </p:cNvSpPr>
          <p:nvPr>
            <p:ph type="sldNum" sz="quarter" idx="12"/>
          </p:nvPr>
        </p:nvSpPr>
        <p:spPr/>
        <p:txBody>
          <a:bodyPr/>
          <a:lstStyle/>
          <a:p>
            <a:fld id="{82CB4FF4-9BA4-43B6-B65D-09C166D4C302}" type="slidenum">
              <a:rPr lang="en-US" smtClean="0"/>
              <a:t>26</a:t>
            </a:fld>
            <a:endParaRPr lang="en-US"/>
          </a:p>
        </p:txBody>
      </p:sp>
    </p:spTree>
    <p:extLst>
      <p:ext uri="{BB962C8B-B14F-4D97-AF65-F5344CB8AC3E}">
        <p14:creationId xmlns:p14="http://schemas.microsoft.com/office/powerpoint/2010/main" val="800466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r>
              <a:rPr lang="en-US" b="0" dirty="0"/>
              <a:t> (</a:t>
            </a:r>
            <a:r>
              <a:rPr lang="en-US" dirty="0"/>
              <a:t>3NF</a:t>
            </a:r>
            <a:r>
              <a:rPr lang="en-US" b="0" dirty="0"/>
              <a:t>)</a:t>
            </a:r>
            <a:endParaRPr lang="en-US" dirty="0"/>
          </a:p>
        </p:txBody>
      </p:sp>
      <p:sp>
        <p:nvSpPr>
          <p:cNvPr id="4" name="Slide Number Placeholder 3">
            <a:extLst>
              <a:ext uri="{FF2B5EF4-FFF2-40B4-BE49-F238E27FC236}">
                <a16:creationId xmlns:a16="http://schemas.microsoft.com/office/drawing/2014/main" id="{45C870BB-74A8-4AE8-A225-6EBAFD10D650}"/>
              </a:ext>
            </a:extLst>
          </p:cNvPr>
          <p:cNvSpPr>
            <a:spLocks noGrp="1"/>
          </p:cNvSpPr>
          <p:nvPr>
            <p:ph type="sldNum" sz="quarter" idx="12"/>
          </p:nvPr>
        </p:nvSpPr>
        <p:spPr/>
        <p:txBody>
          <a:bodyPr/>
          <a:lstStyle/>
          <a:p>
            <a:fld id="{82CB4FF4-9BA4-43B6-B65D-09C166D4C302}" type="slidenum">
              <a:rPr lang="en-US" smtClean="0"/>
              <a:t>27</a:t>
            </a:fld>
            <a:endParaRPr lang="en-US"/>
          </a:p>
        </p:txBody>
      </p:sp>
      <p:pic>
        <p:nvPicPr>
          <p:cNvPr id="12" name="Picture 11">
            <a:extLst>
              <a:ext uri="{FF2B5EF4-FFF2-40B4-BE49-F238E27FC236}">
                <a16:creationId xmlns:a16="http://schemas.microsoft.com/office/drawing/2014/main" id="{87B93BDD-8D27-8D29-9116-BB6C9C3EEDCF}"/>
              </a:ext>
            </a:extLst>
          </p:cNvPr>
          <p:cNvPicPr>
            <a:picLocks noChangeAspect="1"/>
          </p:cNvPicPr>
          <p:nvPr/>
        </p:nvPicPr>
        <p:blipFill>
          <a:blip r:embed="rId3"/>
          <a:stretch>
            <a:fillRect/>
          </a:stretch>
        </p:blipFill>
        <p:spPr>
          <a:xfrm>
            <a:off x="381000" y="1600200"/>
            <a:ext cx="7475083" cy="3733800"/>
          </a:xfrm>
          <a:prstGeom prst="rect">
            <a:avLst/>
          </a:prstGeom>
        </p:spPr>
      </p:pic>
    </p:spTree>
    <p:extLst>
      <p:ext uri="{BB962C8B-B14F-4D97-AF65-F5344CB8AC3E}">
        <p14:creationId xmlns:p14="http://schemas.microsoft.com/office/powerpoint/2010/main" val="252848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r>
              <a:rPr lang="en-US" b="0" dirty="0"/>
              <a:t> (</a:t>
            </a:r>
            <a:r>
              <a:rPr lang="en-US" dirty="0"/>
              <a:t>3NF</a:t>
            </a:r>
            <a:r>
              <a:rPr lang="en-US" b="0" dirty="0"/>
              <a:t>)</a:t>
            </a:r>
            <a:endParaRPr lang="en-US" dirty="0"/>
          </a:p>
        </p:txBody>
      </p:sp>
      <p:sp>
        <p:nvSpPr>
          <p:cNvPr id="3" name="Slide Number Placeholder 2">
            <a:extLst>
              <a:ext uri="{FF2B5EF4-FFF2-40B4-BE49-F238E27FC236}">
                <a16:creationId xmlns:a16="http://schemas.microsoft.com/office/drawing/2014/main" id="{97C70CBA-A668-4975-9925-FB19010A845D}"/>
              </a:ext>
            </a:extLst>
          </p:cNvPr>
          <p:cNvSpPr>
            <a:spLocks noGrp="1"/>
          </p:cNvSpPr>
          <p:nvPr>
            <p:ph type="sldNum" sz="quarter" idx="12"/>
          </p:nvPr>
        </p:nvSpPr>
        <p:spPr/>
        <p:txBody>
          <a:bodyPr/>
          <a:lstStyle/>
          <a:p>
            <a:fld id="{82CB4FF4-9BA4-43B6-B65D-09C166D4C302}" type="slidenum">
              <a:rPr lang="en-US" smtClean="0"/>
              <a:t>28</a:t>
            </a:fld>
            <a:endParaRPr lang="en-US" dirty="0"/>
          </a:p>
        </p:txBody>
      </p:sp>
      <p:sp>
        <p:nvSpPr>
          <p:cNvPr id="6" name="TextBox 5">
            <a:extLst>
              <a:ext uri="{FF2B5EF4-FFF2-40B4-BE49-F238E27FC236}">
                <a16:creationId xmlns:a16="http://schemas.microsoft.com/office/drawing/2014/main" id="{06737FDE-1D83-5160-97AF-5ED294DC10AB}"/>
              </a:ext>
            </a:extLst>
          </p:cNvPr>
          <p:cNvSpPr txBox="1"/>
          <p:nvPr/>
        </p:nvSpPr>
        <p:spPr>
          <a:xfrm>
            <a:off x="914400" y="1740034"/>
            <a:ext cx="7772400" cy="3693319"/>
          </a:xfrm>
          <a:prstGeom prst="rect">
            <a:avLst/>
          </a:prstGeom>
          <a:noFill/>
        </p:spPr>
        <p:txBody>
          <a:bodyPr wrap="square">
            <a:spAutoFit/>
          </a:bodyPr>
          <a:lstStyle/>
          <a:p>
            <a:r>
              <a:rPr lang="en-US" b="1" dirty="0"/>
              <a:t>Super key in the table</a:t>
            </a:r>
          </a:p>
          <a:p>
            <a:r>
              <a:rPr lang="en-US" dirty="0"/>
              <a:t>{EMP_ID}, {EMP_ID, EMP_NAME}, </a:t>
            </a:r>
            <a:br>
              <a:rPr lang="en-US" dirty="0"/>
            </a:br>
            <a:r>
              <a:rPr lang="en-US" dirty="0"/>
              <a:t>{EMP_ID, EMP_NAME, EMP_ZIP}....so on  </a:t>
            </a:r>
          </a:p>
          <a:p>
            <a:endParaRPr lang="en-US" dirty="0"/>
          </a:p>
          <a:p>
            <a:r>
              <a:rPr lang="en-US" b="1" dirty="0"/>
              <a:t>Candidate key</a:t>
            </a:r>
            <a:r>
              <a:rPr lang="en-US" dirty="0"/>
              <a:t>: {EMP_ID}</a:t>
            </a:r>
          </a:p>
          <a:p>
            <a:endParaRPr lang="en-US" dirty="0"/>
          </a:p>
          <a:p>
            <a:r>
              <a:rPr lang="en-US" b="1" dirty="0"/>
              <a:t>Non-prime attributes</a:t>
            </a:r>
            <a:r>
              <a:rPr lang="en-US" dirty="0"/>
              <a:t>: In the given table, all attributes except EMP_ID are non-prime.</a:t>
            </a:r>
          </a:p>
          <a:p>
            <a:endParaRPr lang="en-US" dirty="0"/>
          </a:p>
          <a:p>
            <a:r>
              <a:rPr lang="en-US" dirty="0"/>
              <a:t>EMP_STATE &amp; EMP_CITY dependent on EMP_ZIP and EMP_ZIP dependent on EMP_ID. </a:t>
            </a:r>
          </a:p>
          <a:p>
            <a:r>
              <a:rPr lang="en-US" dirty="0"/>
              <a:t>The non-prime attributes (EMP_STATE, EMP_CITY) transitively dependent on super key(EMP_ID). It violates the rule of third normal form.</a:t>
            </a:r>
          </a:p>
        </p:txBody>
      </p:sp>
    </p:spTree>
    <p:extLst>
      <p:ext uri="{BB962C8B-B14F-4D97-AF65-F5344CB8AC3E}">
        <p14:creationId xmlns:p14="http://schemas.microsoft.com/office/powerpoint/2010/main" val="377535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7417-48B8-C923-9260-44D79442F5F9}"/>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88943F06-BDF3-F55E-CA0A-DF2ACD193D8B}"/>
              </a:ext>
            </a:extLst>
          </p:cNvPr>
          <p:cNvPicPr>
            <a:picLocks noGrp="1" noChangeAspect="1"/>
          </p:cNvPicPr>
          <p:nvPr>
            <p:ph idx="1"/>
          </p:nvPr>
        </p:nvPicPr>
        <p:blipFill>
          <a:blip r:embed="rId2"/>
          <a:stretch>
            <a:fillRect/>
          </a:stretch>
        </p:blipFill>
        <p:spPr>
          <a:xfrm>
            <a:off x="533401" y="1752600"/>
            <a:ext cx="4800600" cy="2395621"/>
          </a:xfrm>
        </p:spPr>
      </p:pic>
      <p:sp>
        <p:nvSpPr>
          <p:cNvPr id="4" name="Slide Number Placeholder 3">
            <a:extLst>
              <a:ext uri="{FF2B5EF4-FFF2-40B4-BE49-F238E27FC236}">
                <a16:creationId xmlns:a16="http://schemas.microsoft.com/office/drawing/2014/main" id="{64F1323B-9786-3E96-2BA8-5B776CC991B2}"/>
              </a:ext>
            </a:extLst>
          </p:cNvPr>
          <p:cNvSpPr>
            <a:spLocks noGrp="1"/>
          </p:cNvSpPr>
          <p:nvPr>
            <p:ph type="sldNum" sz="quarter" idx="12"/>
          </p:nvPr>
        </p:nvSpPr>
        <p:spPr/>
        <p:txBody>
          <a:bodyPr/>
          <a:lstStyle/>
          <a:p>
            <a:fld id="{82CB4FF4-9BA4-43B6-B65D-09C166D4C302}" type="slidenum">
              <a:rPr lang="en-US" smtClean="0"/>
              <a:t>29</a:t>
            </a:fld>
            <a:endParaRPr lang="en-US"/>
          </a:p>
        </p:txBody>
      </p:sp>
      <p:pic>
        <p:nvPicPr>
          <p:cNvPr id="8" name="Picture 7">
            <a:extLst>
              <a:ext uri="{FF2B5EF4-FFF2-40B4-BE49-F238E27FC236}">
                <a16:creationId xmlns:a16="http://schemas.microsoft.com/office/drawing/2014/main" id="{23154CF8-2474-B7D3-44AA-5EAE5872F771}"/>
              </a:ext>
            </a:extLst>
          </p:cNvPr>
          <p:cNvPicPr>
            <a:picLocks noChangeAspect="1"/>
          </p:cNvPicPr>
          <p:nvPr/>
        </p:nvPicPr>
        <p:blipFill>
          <a:blip r:embed="rId3"/>
          <a:stretch>
            <a:fillRect/>
          </a:stretch>
        </p:blipFill>
        <p:spPr>
          <a:xfrm>
            <a:off x="4556051" y="4205234"/>
            <a:ext cx="4114800" cy="2018349"/>
          </a:xfrm>
          <a:prstGeom prst="rect">
            <a:avLst/>
          </a:prstGeom>
        </p:spPr>
      </p:pic>
    </p:spTree>
    <p:extLst>
      <p:ext uri="{BB962C8B-B14F-4D97-AF65-F5344CB8AC3E}">
        <p14:creationId xmlns:p14="http://schemas.microsoft.com/office/powerpoint/2010/main" val="75105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Referential Integrity</a:t>
            </a:r>
            <a:endParaRPr lang="en-US" dirty="0"/>
          </a:p>
        </p:txBody>
      </p:sp>
      <p:sp>
        <p:nvSpPr>
          <p:cNvPr id="3" name="Content Placeholder 2"/>
          <p:cNvSpPr>
            <a:spLocks noGrp="1"/>
          </p:cNvSpPr>
          <p:nvPr>
            <p:ph idx="1"/>
          </p:nvPr>
        </p:nvSpPr>
        <p:spPr/>
        <p:txBody>
          <a:bodyPr/>
          <a:lstStyle/>
          <a:p>
            <a:r>
              <a:rPr lang="en-US" sz="2400" i="1" dirty="0"/>
              <a:t>Referential integrity</a:t>
            </a:r>
            <a:r>
              <a:rPr lang="en-US" sz="2400" dirty="0"/>
              <a:t> refers to the accuracy and consistency of data within a relationship.</a:t>
            </a:r>
          </a:p>
          <a:p>
            <a:r>
              <a:rPr lang="en-US" sz="2400" dirty="0"/>
              <a:t>In relationships, data is linked between two or more tables. </a:t>
            </a:r>
          </a:p>
          <a:p>
            <a:r>
              <a:rPr lang="en-US" sz="2400" dirty="0"/>
              <a:t>This is achieved by having the foreign key (in the associated table) reference a primary key value (in the primary – or parent – table). </a:t>
            </a:r>
          </a:p>
          <a:p>
            <a:r>
              <a:rPr lang="en-US" sz="2400" dirty="0"/>
              <a:t>Because of this, we need to ensure that data on both sides of the relationship remain intact.</a:t>
            </a:r>
          </a:p>
          <a:p>
            <a:r>
              <a:rPr lang="en-US" sz="2400" dirty="0"/>
              <a:t>So, referential integrity requires that, </a:t>
            </a:r>
            <a:r>
              <a:rPr lang="en-US" sz="2400" b="1" dirty="0"/>
              <a:t>whenever a foreign key value is used it must reference a valid, existing primary key in the parent table.</a:t>
            </a:r>
            <a:endParaRPr lang="en-US" sz="2400" dirty="0"/>
          </a:p>
          <a:p>
            <a:endParaRPr lang="en-US" dirty="0"/>
          </a:p>
        </p:txBody>
      </p:sp>
      <p:sp>
        <p:nvSpPr>
          <p:cNvPr id="4" name="Slide Number Placeholder 3">
            <a:extLst>
              <a:ext uri="{FF2B5EF4-FFF2-40B4-BE49-F238E27FC236}">
                <a16:creationId xmlns:a16="http://schemas.microsoft.com/office/drawing/2014/main" id="{C5E6CC3A-45E6-4C9D-9F47-82C9047091B2}"/>
              </a:ext>
            </a:extLst>
          </p:cNvPr>
          <p:cNvSpPr>
            <a:spLocks noGrp="1"/>
          </p:cNvSpPr>
          <p:nvPr>
            <p:ph type="sldNum" sz="quarter" idx="12"/>
          </p:nvPr>
        </p:nvSpPr>
        <p:spPr/>
        <p:txBody>
          <a:bodyPr/>
          <a:lstStyle/>
          <a:p>
            <a:fld id="{82CB4FF4-9BA4-43B6-B65D-09C166D4C302}" type="slidenum">
              <a:rPr lang="en-US" smtClean="0"/>
              <a:t>3</a:t>
            </a:fld>
            <a:endParaRPr lang="en-US"/>
          </a:p>
        </p:txBody>
      </p:sp>
    </p:spTree>
    <p:extLst>
      <p:ext uri="{BB962C8B-B14F-4D97-AF65-F5344CB8AC3E}">
        <p14:creationId xmlns:p14="http://schemas.microsoft.com/office/powerpoint/2010/main" val="1102139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Transaction</a:t>
            </a:r>
          </a:p>
        </p:txBody>
      </p:sp>
      <p:sp>
        <p:nvSpPr>
          <p:cNvPr id="3" name="Content Placeholder 2"/>
          <p:cNvSpPr>
            <a:spLocks noGrp="1"/>
          </p:cNvSpPr>
          <p:nvPr>
            <p:ph idx="1"/>
          </p:nvPr>
        </p:nvSpPr>
        <p:spPr/>
        <p:txBody>
          <a:bodyPr/>
          <a:lstStyle/>
          <a:p>
            <a:r>
              <a:rPr lang="en-US" sz="2400" dirty="0"/>
              <a:t>A </a:t>
            </a:r>
            <a:r>
              <a:rPr lang="en-US" sz="2400" b="1" dirty="0"/>
              <a:t>Database Transaction</a:t>
            </a:r>
            <a:r>
              <a:rPr lang="en-US" sz="2400" dirty="0"/>
              <a:t> is a logical unit of processing in a DBMS which entails one or more database </a:t>
            </a:r>
            <a:r>
              <a:rPr lang="en-US" sz="2400"/>
              <a:t>access operation.</a:t>
            </a:r>
            <a:endParaRPr lang="en-US" sz="2400" dirty="0"/>
          </a:p>
          <a:p>
            <a:r>
              <a:rPr lang="en-US" sz="2400" dirty="0"/>
              <a:t>All types of database access operation which are held between the beginning and end transaction statements are considered as a single logical transaction in DBMS. </a:t>
            </a:r>
          </a:p>
          <a:p>
            <a:r>
              <a:rPr lang="en-US" sz="2400" dirty="0"/>
              <a:t>During the transaction the database is inconsistent. </a:t>
            </a:r>
          </a:p>
          <a:p>
            <a:r>
              <a:rPr lang="en-US" sz="2400" dirty="0"/>
              <a:t>Only once the database is committed the state is changed from one consistent state to another.</a:t>
            </a:r>
          </a:p>
        </p:txBody>
      </p:sp>
      <p:sp>
        <p:nvSpPr>
          <p:cNvPr id="4" name="Slide Number Placeholder 3">
            <a:extLst>
              <a:ext uri="{FF2B5EF4-FFF2-40B4-BE49-F238E27FC236}">
                <a16:creationId xmlns:a16="http://schemas.microsoft.com/office/drawing/2014/main" id="{D88D9F34-2B01-4EF2-9BBD-58D1D47CFC18}"/>
              </a:ext>
            </a:extLst>
          </p:cNvPr>
          <p:cNvSpPr>
            <a:spLocks noGrp="1"/>
          </p:cNvSpPr>
          <p:nvPr>
            <p:ph type="sldNum" sz="quarter" idx="12"/>
          </p:nvPr>
        </p:nvSpPr>
        <p:spPr/>
        <p:txBody>
          <a:bodyPr/>
          <a:lstStyle/>
          <a:p>
            <a:fld id="{82CB4FF4-9BA4-43B6-B65D-09C166D4C302}" type="slidenum">
              <a:rPr lang="en-US" smtClean="0"/>
              <a:t>30</a:t>
            </a:fld>
            <a:endParaRPr lang="en-US"/>
          </a:p>
        </p:txBody>
      </p:sp>
    </p:spTree>
    <p:extLst>
      <p:ext uri="{BB962C8B-B14F-4D97-AF65-F5344CB8AC3E}">
        <p14:creationId xmlns:p14="http://schemas.microsoft.com/office/powerpoint/2010/main" val="2146760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in Transactions</a:t>
            </a:r>
          </a:p>
        </p:txBody>
      </p:sp>
      <p:sp>
        <p:nvSpPr>
          <p:cNvPr id="3" name="Content Placeholder 2"/>
          <p:cNvSpPr>
            <a:spLocks noGrp="1"/>
          </p:cNvSpPr>
          <p:nvPr>
            <p:ph idx="1"/>
          </p:nvPr>
        </p:nvSpPr>
        <p:spPr/>
        <p:txBody>
          <a:bodyPr/>
          <a:lstStyle/>
          <a:p>
            <a:r>
              <a:rPr lang="en-US" sz="2400" dirty="0"/>
              <a:t>A database is a shared resource accessed. </a:t>
            </a:r>
          </a:p>
          <a:p>
            <a:r>
              <a:rPr lang="en-US" sz="2400" dirty="0"/>
              <a:t>It is used by many users and processes concurrently. </a:t>
            </a:r>
          </a:p>
          <a:p>
            <a:r>
              <a:rPr lang="en-US" sz="2400" dirty="0"/>
              <a:t>For example, the banking system, railway, and air reservations systems, stock market monitoring, supermarket inventory, and checkouts, etc.</a:t>
            </a:r>
          </a:p>
        </p:txBody>
      </p:sp>
      <p:sp>
        <p:nvSpPr>
          <p:cNvPr id="4" name="Slide Number Placeholder 3">
            <a:extLst>
              <a:ext uri="{FF2B5EF4-FFF2-40B4-BE49-F238E27FC236}">
                <a16:creationId xmlns:a16="http://schemas.microsoft.com/office/drawing/2014/main" id="{CBF2014F-DAFA-4571-810B-D1230E5906F7}"/>
              </a:ext>
            </a:extLst>
          </p:cNvPr>
          <p:cNvSpPr>
            <a:spLocks noGrp="1"/>
          </p:cNvSpPr>
          <p:nvPr>
            <p:ph type="sldNum" sz="quarter" idx="12"/>
          </p:nvPr>
        </p:nvSpPr>
        <p:spPr/>
        <p:txBody>
          <a:bodyPr/>
          <a:lstStyle/>
          <a:p>
            <a:fld id="{82CB4FF4-9BA4-43B6-B65D-09C166D4C302}" type="slidenum">
              <a:rPr lang="en-US" smtClean="0"/>
              <a:t>31</a:t>
            </a:fld>
            <a:endParaRPr lang="en-US"/>
          </a:p>
        </p:txBody>
      </p:sp>
    </p:spTree>
    <p:extLst>
      <p:ext uri="{BB962C8B-B14F-4D97-AF65-F5344CB8AC3E}">
        <p14:creationId xmlns:p14="http://schemas.microsoft.com/office/powerpoint/2010/main" val="3996661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Properties</a:t>
            </a:r>
          </a:p>
        </p:txBody>
      </p:sp>
      <p:sp>
        <p:nvSpPr>
          <p:cNvPr id="3" name="Content Placeholder 2"/>
          <p:cNvSpPr>
            <a:spLocks noGrp="1"/>
          </p:cNvSpPr>
          <p:nvPr>
            <p:ph idx="1"/>
          </p:nvPr>
        </p:nvSpPr>
        <p:spPr/>
        <p:txBody>
          <a:bodyPr/>
          <a:lstStyle/>
          <a:p>
            <a:pPr marL="0" indent="0">
              <a:buNone/>
            </a:pPr>
            <a:r>
              <a:rPr lang="en-US" sz="2000" b="1" dirty="0"/>
              <a:t>ACID Properties</a:t>
            </a:r>
            <a:r>
              <a:rPr lang="en-US" sz="2000" dirty="0"/>
              <a:t> are used for maintaining the integrity of database during transaction processing. </a:t>
            </a:r>
          </a:p>
          <a:p>
            <a:r>
              <a:rPr lang="en-US" sz="2000" b="1" dirty="0"/>
              <a:t>Atomicity:</a:t>
            </a:r>
            <a:r>
              <a:rPr lang="en-US" sz="2000" dirty="0"/>
              <a:t> A transaction is a single unit of operation. You either execute it entirely or do not execute it at all. There cannot be partial execution.</a:t>
            </a:r>
          </a:p>
          <a:p>
            <a:r>
              <a:rPr lang="en-US" sz="2000" b="1" dirty="0"/>
              <a:t>Consistency:</a:t>
            </a:r>
            <a:r>
              <a:rPr lang="en-US" sz="2000" dirty="0"/>
              <a:t> Once the transaction is executed, it should move from one consistent state to another.</a:t>
            </a:r>
          </a:p>
          <a:p>
            <a:r>
              <a:rPr lang="en-US" sz="2000" b="1" dirty="0"/>
              <a:t>Isolation: </a:t>
            </a:r>
            <a:r>
              <a:rPr lang="en-US" sz="2000" dirty="0"/>
              <a:t>Transaction should be executed in isolation from other transactions. During concurrent transaction execution, intermediate transaction results from simultaneously executed transactions should not be made available to each other. (Level 0,1,2,3)</a:t>
            </a:r>
          </a:p>
          <a:p>
            <a:r>
              <a:rPr lang="en-US" sz="2000" b="1" dirty="0"/>
              <a:t>Durability:</a:t>
            </a:r>
            <a:r>
              <a:rPr lang="en-US" sz="2000" dirty="0"/>
              <a:t> </a:t>
            </a:r>
            <a:r>
              <a:rPr lang="en-US" sz="2000" b="1" dirty="0"/>
              <a:t>· </a:t>
            </a:r>
            <a:r>
              <a:rPr lang="en-US" sz="2000" dirty="0"/>
              <a:t>After successful completion of a transaction, the changes in the database should persist. Even in the case of system failures.</a:t>
            </a:r>
          </a:p>
          <a:p>
            <a:endParaRPr lang="en-US" sz="2000" dirty="0"/>
          </a:p>
        </p:txBody>
      </p:sp>
      <p:sp>
        <p:nvSpPr>
          <p:cNvPr id="4" name="Slide Number Placeholder 3">
            <a:extLst>
              <a:ext uri="{FF2B5EF4-FFF2-40B4-BE49-F238E27FC236}">
                <a16:creationId xmlns:a16="http://schemas.microsoft.com/office/drawing/2014/main" id="{71CFCB19-7376-4C9D-8F6D-C1B01726E582}"/>
              </a:ext>
            </a:extLst>
          </p:cNvPr>
          <p:cNvSpPr>
            <a:spLocks noGrp="1"/>
          </p:cNvSpPr>
          <p:nvPr>
            <p:ph type="sldNum" sz="quarter" idx="12"/>
          </p:nvPr>
        </p:nvSpPr>
        <p:spPr/>
        <p:txBody>
          <a:bodyPr/>
          <a:lstStyle/>
          <a:p>
            <a:fld id="{82CB4FF4-9BA4-43B6-B65D-09C166D4C302}" type="slidenum">
              <a:rPr lang="en-US" smtClean="0"/>
              <a:t>32</a:t>
            </a:fld>
            <a:endParaRPr lang="en-US"/>
          </a:p>
        </p:txBody>
      </p:sp>
    </p:spTree>
    <p:extLst>
      <p:ext uri="{BB962C8B-B14F-4D97-AF65-F5344CB8AC3E}">
        <p14:creationId xmlns:p14="http://schemas.microsoft.com/office/powerpoint/2010/main" val="2064523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0" dirty="0"/>
            </a:br>
            <a:r>
              <a:rPr lang="en-US" dirty="0"/>
              <a:t>Isolation Levels</a:t>
            </a:r>
          </a:p>
        </p:txBody>
      </p:sp>
      <p:sp>
        <p:nvSpPr>
          <p:cNvPr id="3" name="Content Placeholder 2"/>
          <p:cNvSpPr>
            <a:spLocks noGrp="1"/>
          </p:cNvSpPr>
          <p:nvPr>
            <p:ph idx="1"/>
          </p:nvPr>
        </p:nvSpPr>
        <p:spPr/>
        <p:txBody>
          <a:bodyPr/>
          <a:lstStyle/>
          <a:p>
            <a:r>
              <a:rPr lang="en-US" sz="2400" dirty="0"/>
              <a:t> An isolation level represents a particular locking strategy employed in the database system to improve data consistency. </a:t>
            </a:r>
          </a:p>
          <a:p>
            <a:r>
              <a:rPr lang="en-US" sz="2400" dirty="0"/>
              <a:t>The higher the isolation level, the more complex the locking strategy behind it. The isolation level provided by the database determines whether a transaction will encounter the following behaviors in data consistency</a:t>
            </a:r>
          </a:p>
        </p:txBody>
      </p:sp>
      <p:sp>
        <p:nvSpPr>
          <p:cNvPr id="4" name="Slide Number Placeholder 3">
            <a:extLst>
              <a:ext uri="{FF2B5EF4-FFF2-40B4-BE49-F238E27FC236}">
                <a16:creationId xmlns:a16="http://schemas.microsoft.com/office/drawing/2014/main" id="{53A4335C-A7D1-4CA7-A110-4106CB14C386}"/>
              </a:ext>
            </a:extLst>
          </p:cNvPr>
          <p:cNvSpPr>
            <a:spLocks noGrp="1"/>
          </p:cNvSpPr>
          <p:nvPr>
            <p:ph type="sldNum" sz="quarter" idx="12"/>
          </p:nvPr>
        </p:nvSpPr>
        <p:spPr/>
        <p:txBody>
          <a:bodyPr/>
          <a:lstStyle/>
          <a:p>
            <a:fld id="{82CB4FF4-9BA4-43B6-B65D-09C166D4C302}" type="slidenum">
              <a:rPr lang="en-US" smtClean="0"/>
              <a:t>33</a:t>
            </a:fld>
            <a:endParaRPr lang="en-US"/>
          </a:p>
        </p:txBody>
      </p:sp>
    </p:spTree>
    <p:extLst>
      <p:ext uri="{BB962C8B-B14F-4D97-AF65-F5344CB8AC3E}">
        <p14:creationId xmlns:p14="http://schemas.microsoft.com/office/powerpoint/2010/main" val="3306096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Isolation Levels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5203043"/>
              </p:ext>
            </p:extLst>
          </p:nvPr>
        </p:nvGraphicFramePr>
        <p:xfrm>
          <a:off x="457200" y="1719263"/>
          <a:ext cx="8229600" cy="39319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0840">
                <a:tc>
                  <a:txBody>
                    <a:bodyPr/>
                    <a:lstStyle/>
                    <a:p>
                      <a:endParaRPr lang="en-US" sz="1600" b="0" i="0" u="none" strike="noStrike" kern="1200" baseline="0" dirty="0">
                        <a:solidFill>
                          <a:schemeClr val="lt1"/>
                        </a:solidFill>
                        <a:latin typeface="+mn-lt"/>
                        <a:ea typeface="+mn-ea"/>
                        <a:cs typeface="+mn-cs"/>
                      </a:endParaRPr>
                    </a:p>
                    <a:p>
                      <a:endParaRPr lang="en-US" sz="1600" b="0" i="0" u="none" strike="noStrike" kern="1200" baseline="0" dirty="0">
                        <a:solidFill>
                          <a:schemeClr val="lt1"/>
                        </a:solidFill>
                        <a:latin typeface="+mn-lt"/>
                        <a:ea typeface="+mn-ea"/>
                        <a:cs typeface="+mn-cs"/>
                      </a:endParaRPr>
                    </a:p>
                    <a:p>
                      <a:r>
                        <a:rPr lang="en-US" sz="1600" b="0" i="0" u="none" strike="noStrike" kern="1200" baseline="0" dirty="0">
                          <a:solidFill>
                            <a:schemeClr val="lt1"/>
                          </a:solidFill>
                          <a:latin typeface="+mn-lt"/>
                          <a:ea typeface="+mn-ea"/>
                          <a:cs typeface="+mn-cs"/>
                        </a:rPr>
                        <a:t> Dirty reads	</a:t>
                      </a:r>
                    </a:p>
                    <a:p>
                      <a:endParaRPr lang="en-US" sz="1600" dirty="0"/>
                    </a:p>
                  </a:txBody>
                  <a:tcPr/>
                </a:tc>
                <a:tc>
                  <a:txBody>
                    <a:bodyPr/>
                    <a:lstStyle/>
                    <a:p>
                      <a:r>
                        <a:rPr lang="en-US" sz="1600" b="0" i="0" u="none" strike="noStrike" kern="1200" baseline="0" dirty="0">
                          <a:solidFill>
                            <a:schemeClr val="lt1"/>
                          </a:solidFill>
                          <a:latin typeface="+mn-lt"/>
                          <a:ea typeface="+mn-ea"/>
                          <a:cs typeface="+mn-cs"/>
                        </a:rPr>
                        <a:t>User 1 modifies a row. User 2 reads the same row before User 1 commits. User 1 performs a rollback.</a:t>
                      </a:r>
                    </a:p>
                    <a:p>
                      <a:r>
                        <a:rPr lang="en-US" sz="1600" b="0" i="0" u="none" strike="noStrike" kern="1200" baseline="0" dirty="0">
                          <a:solidFill>
                            <a:schemeClr val="lt1"/>
                          </a:solidFill>
                          <a:latin typeface="+mn-lt"/>
                          <a:ea typeface="+mn-ea"/>
                          <a:cs typeface="+mn-cs"/>
                        </a:rPr>
                        <a:t>User 2 has read a row that has never really existed in the database. User 2 may base decisions on false data.</a:t>
                      </a:r>
                      <a:endParaRPr lang="en-US" sz="1600" dirty="0"/>
                    </a:p>
                  </a:txBody>
                  <a:tcPr/>
                </a:tc>
                <a:extLst>
                  <a:ext uri="{0D108BD9-81ED-4DB2-BD59-A6C34878D82A}">
                    <a16:rowId xmlns:a16="http://schemas.microsoft.com/office/drawing/2014/main" val="10000"/>
                  </a:ext>
                </a:extLst>
              </a:tr>
              <a:tr h="370840">
                <a:tc>
                  <a:txBody>
                    <a:bodyPr/>
                    <a:lstStyle/>
                    <a:p>
                      <a:endParaRPr lang="en-US" sz="1600" b="0" i="0" u="none" strike="noStrike" kern="1200" baseline="0" dirty="0">
                        <a:solidFill>
                          <a:schemeClr val="dk1"/>
                        </a:solidFill>
                        <a:latin typeface="+mn-lt"/>
                        <a:ea typeface="+mn-ea"/>
                        <a:cs typeface="+mn-cs"/>
                      </a:endParaRPr>
                    </a:p>
                    <a:p>
                      <a:endParaRPr lang="en-US" sz="1600" b="0" i="0" u="none" strike="noStrike" kern="1200" baseline="0" dirty="0">
                        <a:solidFill>
                          <a:schemeClr val="dk1"/>
                        </a:solidFill>
                        <a:latin typeface="+mn-lt"/>
                        <a:ea typeface="+mn-ea"/>
                        <a:cs typeface="+mn-cs"/>
                      </a:endParaRPr>
                    </a:p>
                    <a:p>
                      <a:r>
                        <a:rPr lang="en-US" sz="1600" b="0" i="0" u="none" strike="noStrike" kern="1200" baseline="0" dirty="0">
                          <a:solidFill>
                            <a:schemeClr val="dk1"/>
                          </a:solidFill>
                          <a:latin typeface="+mn-lt"/>
                          <a:ea typeface="+mn-ea"/>
                          <a:cs typeface="+mn-cs"/>
                        </a:rPr>
                        <a:t> Non-repeatable reads	</a:t>
                      </a:r>
                    </a:p>
                    <a:p>
                      <a:endParaRPr lang="en-US" sz="1600" dirty="0"/>
                    </a:p>
                  </a:txBody>
                  <a:tcPr/>
                </a:tc>
                <a:tc>
                  <a:txBody>
                    <a:bodyPr/>
                    <a:lstStyle/>
                    <a:p>
                      <a:r>
                        <a:rPr lang="en-US" sz="1600" b="0" i="0" u="none" strike="noStrike" kern="1200" baseline="0" dirty="0">
                          <a:solidFill>
                            <a:schemeClr val="dk1"/>
                          </a:solidFill>
                          <a:latin typeface="+mn-lt"/>
                          <a:ea typeface="+mn-ea"/>
                          <a:cs typeface="+mn-cs"/>
                        </a:rPr>
                        <a:t>User 1 reads a row, but does not commit. </a:t>
                      </a:r>
                    </a:p>
                    <a:p>
                      <a:r>
                        <a:rPr lang="en-US" sz="1600" b="0" i="0" u="none" strike="noStrike" kern="1200" baseline="0" dirty="0">
                          <a:solidFill>
                            <a:schemeClr val="dk1"/>
                          </a:solidFill>
                          <a:latin typeface="+mn-lt"/>
                          <a:ea typeface="+mn-ea"/>
                          <a:cs typeface="+mn-cs"/>
                        </a:rPr>
                        <a:t>User 2 modifies  or deletes the same row and then commits.</a:t>
                      </a:r>
                    </a:p>
                    <a:p>
                      <a:r>
                        <a:rPr lang="en-US" sz="1600" b="0" i="0" u="none" strike="noStrike" kern="1200" baseline="0" dirty="0">
                          <a:solidFill>
                            <a:schemeClr val="dk1"/>
                          </a:solidFill>
                          <a:latin typeface="+mn-lt"/>
                          <a:ea typeface="+mn-ea"/>
                          <a:cs typeface="+mn-cs"/>
                        </a:rPr>
                        <a:t>User 1 rereads the row and finds it has changed (or has been deleted).	</a:t>
                      </a:r>
                    </a:p>
                  </a:txBody>
                  <a:tcPr/>
                </a:tc>
                <a:extLst>
                  <a:ext uri="{0D108BD9-81ED-4DB2-BD59-A6C34878D82A}">
                    <a16:rowId xmlns:a16="http://schemas.microsoft.com/office/drawing/2014/main" val="10001"/>
                  </a:ext>
                </a:extLst>
              </a:tr>
              <a:tr h="370840">
                <a:tc>
                  <a:txBody>
                    <a:bodyPr/>
                    <a:lstStyle/>
                    <a:p>
                      <a:endParaRPr lang="en-US" sz="1600" b="0" i="0" u="none" strike="noStrike" kern="1200" baseline="0" dirty="0">
                        <a:solidFill>
                          <a:schemeClr val="dk1"/>
                        </a:solidFill>
                        <a:latin typeface="+mn-lt"/>
                        <a:ea typeface="+mn-ea"/>
                        <a:cs typeface="+mn-cs"/>
                      </a:endParaRPr>
                    </a:p>
                    <a:p>
                      <a:endParaRPr lang="en-US" sz="1600" b="0" i="0" u="none" strike="noStrike" kern="1200" baseline="0" dirty="0">
                        <a:solidFill>
                          <a:schemeClr val="dk1"/>
                        </a:solidFill>
                        <a:latin typeface="+mn-lt"/>
                        <a:ea typeface="+mn-ea"/>
                        <a:cs typeface="+mn-cs"/>
                      </a:endParaRPr>
                    </a:p>
                    <a:p>
                      <a:r>
                        <a:rPr lang="en-US" sz="1600" b="0" i="0" u="none" strike="noStrike" kern="1200" baseline="0" dirty="0">
                          <a:solidFill>
                            <a:schemeClr val="dk1"/>
                          </a:solidFill>
                          <a:latin typeface="+mn-lt"/>
                          <a:ea typeface="+mn-ea"/>
                          <a:cs typeface="+mn-cs"/>
                        </a:rPr>
                        <a:t> Phantom reads	</a:t>
                      </a:r>
                    </a:p>
                    <a:p>
                      <a:endParaRPr lang="en-US" sz="1600" dirty="0"/>
                    </a:p>
                  </a:txBody>
                  <a:tcPr/>
                </a:tc>
                <a:tc>
                  <a:txBody>
                    <a:bodyPr/>
                    <a:lstStyle/>
                    <a:p>
                      <a:r>
                        <a:rPr lang="en-US" sz="1600" b="0" i="0" u="none" strike="noStrike" kern="1200" baseline="0" dirty="0">
                          <a:solidFill>
                            <a:schemeClr val="dk1"/>
                          </a:solidFill>
                          <a:latin typeface="+mn-lt"/>
                          <a:ea typeface="+mn-ea"/>
                          <a:cs typeface="+mn-cs"/>
                        </a:rPr>
                        <a:t>User 1 uses a search condition to read a set of rows, but does not commit. </a:t>
                      </a:r>
                    </a:p>
                    <a:p>
                      <a:r>
                        <a:rPr lang="en-US" sz="1600" b="0" i="0" u="none" strike="noStrike" kern="1200" baseline="0" dirty="0">
                          <a:solidFill>
                            <a:schemeClr val="dk1"/>
                          </a:solidFill>
                          <a:latin typeface="+mn-lt"/>
                          <a:ea typeface="+mn-ea"/>
                          <a:cs typeface="+mn-cs"/>
                        </a:rPr>
                        <a:t>User 2 inserts one or more rows that satisfy this search condition, then commits. </a:t>
                      </a:r>
                    </a:p>
                    <a:p>
                      <a:r>
                        <a:rPr lang="en-US" sz="1600" b="0" i="0" u="none" strike="noStrike" kern="1200" baseline="0" dirty="0">
                          <a:solidFill>
                            <a:schemeClr val="dk1"/>
                          </a:solidFill>
                          <a:latin typeface="+mn-lt"/>
                          <a:ea typeface="+mn-ea"/>
                          <a:cs typeface="+mn-cs"/>
                        </a:rPr>
                        <a:t>User 1 rereads the rows using the search condition and discovers rows that were not present before.	</a:t>
                      </a:r>
                    </a:p>
                  </a:txBody>
                  <a:tcPr/>
                </a:tc>
                <a:extLst>
                  <a:ext uri="{0D108BD9-81ED-4DB2-BD59-A6C34878D82A}">
                    <a16:rowId xmlns:a16="http://schemas.microsoft.com/office/drawing/2014/main" val="10002"/>
                  </a:ext>
                </a:extLst>
              </a:tr>
            </a:tbl>
          </a:graphicData>
        </a:graphic>
      </p:graphicFrame>
      <p:sp>
        <p:nvSpPr>
          <p:cNvPr id="3" name="Slide Number Placeholder 2">
            <a:extLst>
              <a:ext uri="{FF2B5EF4-FFF2-40B4-BE49-F238E27FC236}">
                <a16:creationId xmlns:a16="http://schemas.microsoft.com/office/drawing/2014/main" id="{DEF2FF75-01C4-4CD8-AC88-92CBCD790C26}"/>
              </a:ext>
            </a:extLst>
          </p:cNvPr>
          <p:cNvSpPr>
            <a:spLocks noGrp="1"/>
          </p:cNvSpPr>
          <p:nvPr>
            <p:ph type="sldNum" sz="quarter" idx="12"/>
          </p:nvPr>
        </p:nvSpPr>
        <p:spPr/>
        <p:txBody>
          <a:bodyPr/>
          <a:lstStyle/>
          <a:p>
            <a:fld id="{82CB4FF4-9BA4-43B6-B65D-09C166D4C302}" type="slidenum">
              <a:rPr lang="en-US" smtClean="0"/>
              <a:t>34</a:t>
            </a:fld>
            <a:endParaRPr lang="en-US"/>
          </a:p>
        </p:txBody>
      </p:sp>
    </p:spTree>
    <p:extLst>
      <p:ext uri="{BB962C8B-B14F-4D97-AF65-F5344CB8AC3E}">
        <p14:creationId xmlns:p14="http://schemas.microsoft.com/office/powerpoint/2010/main" val="2793174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Isolation Levels</a:t>
            </a:r>
          </a:p>
        </p:txBody>
      </p:sp>
      <p:sp>
        <p:nvSpPr>
          <p:cNvPr id="3" name="Content Placeholder 2"/>
          <p:cNvSpPr>
            <a:spLocks noGrp="1"/>
          </p:cNvSpPr>
          <p:nvPr>
            <p:ph idx="1"/>
          </p:nvPr>
        </p:nvSpPr>
        <p:spPr/>
        <p:txBody>
          <a:bodyPr/>
          <a:lstStyle/>
          <a:p>
            <a:r>
              <a:rPr lang="en-US" sz="2400" dirty="0"/>
              <a:t>Isolation levels represent the database system’s ability to prevent these behaviors. </a:t>
            </a:r>
          </a:p>
          <a:p>
            <a:r>
              <a:rPr lang="en-US" sz="2400" dirty="0"/>
              <a:t>The American National Standards Institute (ANSI) defines four isolation levels:</a:t>
            </a:r>
          </a:p>
          <a:p>
            <a:pPr lvl="1"/>
            <a:r>
              <a:rPr lang="en-US" sz="2000" dirty="0"/>
              <a:t>Read uncommitted (0)</a:t>
            </a:r>
          </a:p>
          <a:p>
            <a:pPr lvl="1"/>
            <a:r>
              <a:rPr lang="en-US" sz="2000" dirty="0"/>
              <a:t>Read committed (1)</a:t>
            </a:r>
          </a:p>
          <a:p>
            <a:pPr lvl="1"/>
            <a:r>
              <a:rPr lang="en-US" sz="2000" dirty="0"/>
              <a:t>Repeatable read (2)</a:t>
            </a:r>
          </a:p>
          <a:p>
            <a:pPr lvl="1"/>
            <a:r>
              <a:rPr lang="en-US" sz="2000" dirty="0" err="1"/>
              <a:t>Serializable</a:t>
            </a:r>
            <a:r>
              <a:rPr lang="en-US" sz="2000" dirty="0"/>
              <a:t> (3)</a:t>
            </a:r>
          </a:p>
          <a:p>
            <a:r>
              <a:rPr lang="en-US" sz="2400" dirty="0"/>
              <a:t>In ascending order (0–3), these isolation levels provide an increasing amount of data consistency to the transaction. </a:t>
            </a:r>
          </a:p>
          <a:p>
            <a:r>
              <a:rPr lang="en-US" sz="2400" dirty="0"/>
              <a:t>At the lowest level, all three behaviors can occur. At the highest level, none can occur</a:t>
            </a:r>
          </a:p>
        </p:txBody>
      </p:sp>
      <p:sp>
        <p:nvSpPr>
          <p:cNvPr id="4" name="Slide Number Placeholder 3">
            <a:extLst>
              <a:ext uri="{FF2B5EF4-FFF2-40B4-BE49-F238E27FC236}">
                <a16:creationId xmlns:a16="http://schemas.microsoft.com/office/drawing/2014/main" id="{B227599B-224A-4A4E-B0B7-2C1A02814CEA}"/>
              </a:ext>
            </a:extLst>
          </p:cNvPr>
          <p:cNvSpPr>
            <a:spLocks noGrp="1"/>
          </p:cNvSpPr>
          <p:nvPr>
            <p:ph type="sldNum" sz="quarter" idx="12"/>
          </p:nvPr>
        </p:nvSpPr>
        <p:spPr/>
        <p:txBody>
          <a:bodyPr/>
          <a:lstStyle/>
          <a:p>
            <a:fld id="{82CB4FF4-9BA4-43B6-B65D-09C166D4C302}" type="slidenum">
              <a:rPr lang="en-US" smtClean="0"/>
              <a:t>35</a:t>
            </a:fld>
            <a:endParaRPr lang="en-US"/>
          </a:p>
        </p:txBody>
      </p:sp>
    </p:spTree>
    <p:extLst>
      <p:ext uri="{BB962C8B-B14F-4D97-AF65-F5344CB8AC3E}">
        <p14:creationId xmlns:p14="http://schemas.microsoft.com/office/powerpoint/2010/main" val="3455105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Isolation Levels</a:t>
            </a:r>
          </a:p>
        </p:txBody>
      </p:sp>
      <p:sp>
        <p:nvSpPr>
          <p:cNvPr id="3" name="Content Placeholder 2"/>
          <p:cNvSpPr>
            <a:spLocks noGrp="1"/>
          </p:cNvSpPr>
          <p:nvPr>
            <p:ph idx="1"/>
          </p:nvPr>
        </p:nvSpPr>
        <p:spPr/>
        <p:txBody>
          <a:bodyPr/>
          <a:lstStyle/>
          <a:p>
            <a:r>
              <a:rPr lang="en-US" sz="1800" dirty="0"/>
              <a:t>The success of each level in preventing these behaviors is due to the locking strategies they use, which are as follows:</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837326613"/>
              </p:ext>
            </p:extLst>
          </p:nvPr>
        </p:nvGraphicFramePr>
        <p:xfrm>
          <a:off x="228600" y="2438400"/>
          <a:ext cx="8686800" cy="37795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effectLst/>
                          <a:latin typeface="+mn-lt"/>
                          <a:ea typeface="+mn-ea"/>
                          <a:cs typeface="+mn-cs"/>
                        </a:rPr>
                        <a:t>Read uncommitted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lt1"/>
                          </a:solidFill>
                          <a:effectLst/>
                          <a:latin typeface="+mn-lt"/>
                          <a:ea typeface="+mn-ea"/>
                          <a:cs typeface="+mn-cs"/>
                        </a:rPr>
                        <a:t>Locks are obtained on modifications to the database and held until end of transaction (EOT).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lt1"/>
                          </a:solidFill>
                          <a:effectLst/>
                          <a:latin typeface="+mn-lt"/>
                          <a:ea typeface="+mn-ea"/>
                          <a:cs typeface="+mn-cs"/>
                        </a:rPr>
                        <a:t>Reading from the database does not involve any locking.</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Read committed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Locks are acquired for reading and modifying the database.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Locks are released after reading but locks on modified objects are held until EOT.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Repeatable read (2)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Locks are obtained for reading and modifying the database.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Locks on all modified objects are held until EOT.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Locks obtained for reading data are held until EOT.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Locks on non-modified access structures (such as indexes and hashing structures) are released after reading.</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dk1"/>
                          </a:solidFill>
                          <a:effectLst/>
                          <a:latin typeface="+mn-lt"/>
                          <a:ea typeface="+mn-ea"/>
                          <a:cs typeface="+mn-cs"/>
                        </a:rPr>
                        <a:t>Serializable</a:t>
                      </a:r>
                      <a:r>
                        <a:rPr lang="en-US" sz="1600" b="1" kern="1200" dirty="0">
                          <a:solidFill>
                            <a:schemeClr val="dk1"/>
                          </a:solidFill>
                          <a:effectLst/>
                          <a:latin typeface="+mn-lt"/>
                          <a:ea typeface="+mn-ea"/>
                          <a:cs typeface="+mn-cs"/>
                        </a:rPr>
                        <a:t> (3)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All data read or modified is locked until EOT.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mn-lt"/>
                          <a:ea typeface="+mn-ea"/>
                          <a:cs typeface="+mn-cs"/>
                        </a:rPr>
                        <a:t>All access structures that are modified are locked until EOT. Access structures used by the query are locked until EOT.</a:t>
                      </a:r>
                    </a:p>
                  </a:txBody>
                  <a:tcPr/>
                </a:tc>
                <a:extLst>
                  <a:ext uri="{0D108BD9-81ED-4DB2-BD59-A6C34878D82A}">
                    <a16:rowId xmlns:a16="http://schemas.microsoft.com/office/drawing/2014/main" val="10003"/>
                  </a:ext>
                </a:extLst>
              </a:tr>
            </a:tbl>
          </a:graphicData>
        </a:graphic>
      </p:graphicFrame>
      <p:sp>
        <p:nvSpPr>
          <p:cNvPr id="5" name="Slide Number Placeholder 4">
            <a:extLst>
              <a:ext uri="{FF2B5EF4-FFF2-40B4-BE49-F238E27FC236}">
                <a16:creationId xmlns:a16="http://schemas.microsoft.com/office/drawing/2014/main" id="{21B910C8-0631-4DEC-B14D-AC6E3CA3B48B}"/>
              </a:ext>
            </a:extLst>
          </p:cNvPr>
          <p:cNvSpPr>
            <a:spLocks noGrp="1"/>
          </p:cNvSpPr>
          <p:nvPr>
            <p:ph type="sldNum" sz="quarter" idx="12"/>
          </p:nvPr>
        </p:nvSpPr>
        <p:spPr/>
        <p:txBody>
          <a:bodyPr/>
          <a:lstStyle/>
          <a:p>
            <a:fld id="{82CB4FF4-9BA4-43B6-B65D-09C166D4C302}" type="slidenum">
              <a:rPr lang="en-US" smtClean="0"/>
              <a:t>36</a:t>
            </a:fld>
            <a:endParaRPr lang="en-US"/>
          </a:p>
        </p:txBody>
      </p:sp>
    </p:spTree>
    <p:extLst>
      <p:ext uri="{BB962C8B-B14F-4D97-AF65-F5344CB8AC3E}">
        <p14:creationId xmlns:p14="http://schemas.microsoft.com/office/powerpoint/2010/main" val="3990343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600" b="0" dirty="0"/>
            </a:br>
            <a:r>
              <a:rPr lang="en-US" sz="3600" dirty="0"/>
              <a:t>Isolation Levels and Data Consistency</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6929377"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7CA1EB78-C8DC-4A0F-A039-D387C616411B}"/>
              </a:ext>
            </a:extLst>
          </p:cNvPr>
          <p:cNvSpPr>
            <a:spLocks noGrp="1"/>
          </p:cNvSpPr>
          <p:nvPr>
            <p:ph type="sldNum" sz="quarter" idx="12"/>
          </p:nvPr>
        </p:nvSpPr>
        <p:spPr/>
        <p:txBody>
          <a:bodyPr/>
          <a:lstStyle/>
          <a:p>
            <a:fld id="{82CB4FF4-9BA4-43B6-B65D-09C166D4C302}" type="slidenum">
              <a:rPr lang="en-US" smtClean="0"/>
              <a:t>37</a:t>
            </a:fld>
            <a:endParaRPr lang="en-US"/>
          </a:p>
        </p:txBody>
      </p:sp>
    </p:spTree>
    <p:extLst>
      <p:ext uri="{BB962C8B-B14F-4D97-AF65-F5344CB8AC3E}">
        <p14:creationId xmlns:p14="http://schemas.microsoft.com/office/powerpoint/2010/main" val="338863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Referential Integrity</a:t>
            </a:r>
            <a:endParaRPr lang="en-US" dirty="0"/>
          </a:p>
        </p:txBody>
      </p:sp>
      <p:sp>
        <p:nvSpPr>
          <p:cNvPr id="3" name="Content Placeholder 2"/>
          <p:cNvSpPr>
            <a:spLocks noGrp="1"/>
          </p:cNvSpPr>
          <p:nvPr>
            <p:ph idx="1"/>
          </p:nvPr>
        </p:nvSpPr>
        <p:spPr/>
        <p:txBody>
          <a:bodyPr/>
          <a:lstStyle/>
          <a:p>
            <a:pPr marL="0" indent="0">
              <a:buNone/>
            </a:pPr>
            <a:r>
              <a:rPr lang="en-US" sz="2800" dirty="0"/>
              <a:t>Referential integrity will prevent users from:</a:t>
            </a:r>
          </a:p>
          <a:p>
            <a:r>
              <a:rPr lang="en-US" sz="2800" dirty="0"/>
              <a:t>Adding rows to a related table if there is no associated row in the primary table.</a:t>
            </a:r>
          </a:p>
          <a:p>
            <a:r>
              <a:rPr lang="en-US" sz="2800" dirty="0"/>
              <a:t>Changing values in a primary table that result in orphaned records in a related table.</a:t>
            </a:r>
          </a:p>
          <a:p>
            <a:r>
              <a:rPr lang="en-US" sz="2800" dirty="0"/>
              <a:t>Deleting rows from a primary table if there are matching related rows.</a:t>
            </a:r>
          </a:p>
          <a:p>
            <a:endParaRPr lang="en-US" dirty="0"/>
          </a:p>
        </p:txBody>
      </p:sp>
      <p:sp>
        <p:nvSpPr>
          <p:cNvPr id="4" name="Slide Number Placeholder 3">
            <a:extLst>
              <a:ext uri="{FF2B5EF4-FFF2-40B4-BE49-F238E27FC236}">
                <a16:creationId xmlns:a16="http://schemas.microsoft.com/office/drawing/2014/main" id="{CB1F1B3F-E7E6-4E56-BCB1-3B70C396F69D}"/>
              </a:ext>
            </a:extLst>
          </p:cNvPr>
          <p:cNvSpPr>
            <a:spLocks noGrp="1"/>
          </p:cNvSpPr>
          <p:nvPr>
            <p:ph type="sldNum" sz="quarter" idx="12"/>
          </p:nvPr>
        </p:nvSpPr>
        <p:spPr/>
        <p:txBody>
          <a:bodyPr/>
          <a:lstStyle/>
          <a:p>
            <a:fld id="{82CB4FF4-9BA4-43B6-B65D-09C166D4C302}" type="slidenum">
              <a:rPr lang="en-US" smtClean="0"/>
              <a:t>4</a:t>
            </a:fld>
            <a:endParaRPr lang="en-US"/>
          </a:p>
        </p:txBody>
      </p:sp>
    </p:spTree>
    <p:extLst>
      <p:ext uri="{BB962C8B-B14F-4D97-AF65-F5344CB8AC3E}">
        <p14:creationId xmlns:p14="http://schemas.microsoft.com/office/powerpoint/2010/main" val="396120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Keys in DBMS?</a:t>
            </a:r>
          </a:p>
        </p:txBody>
      </p:sp>
      <p:sp>
        <p:nvSpPr>
          <p:cNvPr id="3" name="Content Placeholder 2"/>
          <p:cNvSpPr>
            <a:spLocks noGrp="1"/>
          </p:cNvSpPr>
          <p:nvPr>
            <p:ph idx="1"/>
          </p:nvPr>
        </p:nvSpPr>
        <p:spPr/>
        <p:txBody>
          <a:bodyPr/>
          <a:lstStyle/>
          <a:p>
            <a:r>
              <a:rPr lang="en-US" sz="2800" b="1" dirty="0"/>
              <a:t>KEY in DBMS</a:t>
            </a:r>
            <a:r>
              <a:rPr lang="en-US" sz="2800" dirty="0"/>
              <a:t> is an attribute or set of attributes which helps you to identify a row(tuple) in a relation(table). </a:t>
            </a:r>
          </a:p>
          <a:p>
            <a:r>
              <a:rPr lang="en-US" sz="2800" dirty="0"/>
              <a:t>They allow you to find the relation between two tables. </a:t>
            </a:r>
          </a:p>
          <a:p>
            <a:r>
              <a:rPr lang="en-US" sz="2800" dirty="0"/>
              <a:t>Keys help you uniquely identify a row in a table by a combination of one or more columns in that table. </a:t>
            </a:r>
          </a:p>
          <a:p>
            <a:r>
              <a:rPr lang="en-US" sz="2800" dirty="0"/>
              <a:t>Key is also helpful for finding unique record or row from the table. </a:t>
            </a:r>
          </a:p>
        </p:txBody>
      </p:sp>
      <p:sp>
        <p:nvSpPr>
          <p:cNvPr id="4" name="Slide Number Placeholder 3">
            <a:extLst>
              <a:ext uri="{FF2B5EF4-FFF2-40B4-BE49-F238E27FC236}">
                <a16:creationId xmlns:a16="http://schemas.microsoft.com/office/drawing/2014/main" id="{52E7F383-A1BB-4020-B383-EE2A7F9831F6}"/>
              </a:ext>
            </a:extLst>
          </p:cNvPr>
          <p:cNvSpPr>
            <a:spLocks noGrp="1"/>
          </p:cNvSpPr>
          <p:nvPr>
            <p:ph type="sldNum" sz="quarter" idx="12"/>
          </p:nvPr>
        </p:nvSpPr>
        <p:spPr/>
        <p:txBody>
          <a:bodyPr/>
          <a:lstStyle/>
          <a:p>
            <a:fld id="{82CB4FF4-9BA4-43B6-B65D-09C166D4C302}" type="slidenum">
              <a:rPr lang="en-US" smtClean="0"/>
              <a:t>5</a:t>
            </a:fld>
            <a:endParaRPr lang="en-US"/>
          </a:p>
        </p:txBody>
      </p:sp>
    </p:spTree>
    <p:extLst>
      <p:ext uri="{BB962C8B-B14F-4D97-AF65-F5344CB8AC3E}">
        <p14:creationId xmlns:p14="http://schemas.microsoft.com/office/powerpoint/2010/main" val="103369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Keys in DBMS</a:t>
            </a:r>
          </a:p>
        </p:txBody>
      </p:sp>
      <p:sp>
        <p:nvSpPr>
          <p:cNvPr id="3" name="Content Placeholder 2"/>
          <p:cNvSpPr>
            <a:spLocks noGrp="1"/>
          </p:cNvSpPr>
          <p:nvPr>
            <p:ph idx="1"/>
          </p:nvPr>
        </p:nvSpPr>
        <p:spPr/>
        <p:txBody>
          <a:bodyPr/>
          <a:lstStyle/>
          <a:p>
            <a:r>
              <a:rPr lang="en-US" sz="2400" b="1" dirty="0"/>
              <a:t>Super Key </a:t>
            </a:r>
          </a:p>
          <a:p>
            <a:r>
              <a:rPr lang="en-US" sz="2400" b="1" dirty="0"/>
              <a:t>Primary Key </a:t>
            </a:r>
          </a:p>
          <a:p>
            <a:r>
              <a:rPr lang="en-US" sz="2400" b="1" dirty="0"/>
              <a:t>Candidate Key </a:t>
            </a:r>
          </a:p>
          <a:p>
            <a:r>
              <a:rPr lang="en-US" sz="2400" b="1" dirty="0"/>
              <a:t>Alternate Key </a:t>
            </a:r>
            <a:endParaRPr lang="en-US" sz="2400" dirty="0"/>
          </a:p>
          <a:p>
            <a:r>
              <a:rPr lang="en-US" sz="2400" b="1" dirty="0"/>
              <a:t>Foreign Key </a:t>
            </a:r>
          </a:p>
          <a:p>
            <a:r>
              <a:rPr lang="en-US" sz="2400" b="1" dirty="0"/>
              <a:t>Compound Key </a:t>
            </a:r>
          </a:p>
          <a:p>
            <a:r>
              <a:rPr lang="en-US" sz="2400" b="1" dirty="0"/>
              <a:t>Composite Key </a:t>
            </a:r>
          </a:p>
          <a:p>
            <a:r>
              <a:rPr lang="en-US" sz="2400" b="1" dirty="0"/>
              <a:t>Surrogate Key </a:t>
            </a:r>
          </a:p>
          <a:p>
            <a:endParaRPr lang="en-US" sz="2400" b="1" dirty="0"/>
          </a:p>
          <a:p>
            <a:endParaRPr lang="en-US" sz="2400" dirty="0"/>
          </a:p>
        </p:txBody>
      </p:sp>
      <p:sp>
        <p:nvSpPr>
          <p:cNvPr id="4" name="Slide Number Placeholder 3">
            <a:extLst>
              <a:ext uri="{FF2B5EF4-FFF2-40B4-BE49-F238E27FC236}">
                <a16:creationId xmlns:a16="http://schemas.microsoft.com/office/drawing/2014/main" id="{7414A85D-8F60-4277-B8AA-D16167EA1BD7}"/>
              </a:ext>
            </a:extLst>
          </p:cNvPr>
          <p:cNvSpPr>
            <a:spLocks noGrp="1"/>
          </p:cNvSpPr>
          <p:nvPr>
            <p:ph type="sldNum" sz="quarter" idx="12"/>
          </p:nvPr>
        </p:nvSpPr>
        <p:spPr/>
        <p:txBody>
          <a:bodyPr/>
          <a:lstStyle/>
          <a:p>
            <a:fld id="{82CB4FF4-9BA4-43B6-B65D-09C166D4C302}" type="slidenum">
              <a:rPr lang="en-US" smtClean="0"/>
              <a:t>6</a:t>
            </a:fld>
            <a:endParaRPr lang="en-US"/>
          </a:p>
        </p:txBody>
      </p:sp>
    </p:spTree>
    <p:extLst>
      <p:ext uri="{BB962C8B-B14F-4D97-AF65-F5344CB8AC3E}">
        <p14:creationId xmlns:p14="http://schemas.microsoft.com/office/powerpoint/2010/main" val="725592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key</a:t>
            </a:r>
          </a:p>
        </p:txBody>
      </p:sp>
      <p:sp>
        <p:nvSpPr>
          <p:cNvPr id="3" name="Content Placeholder 2"/>
          <p:cNvSpPr>
            <a:spLocks noGrp="1"/>
          </p:cNvSpPr>
          <p:nvPr>
            <p:ph idx="1"/>
          </p:nvPr>
        </p:nvSpPr>
        <p:spPr/>
        <p:txBody>
          <a:bodyPr/>
          <a:lstStyle/>
          <a:p>
            <a:r>
              <a:rPr lang="en-US" sz="2400" dirty="0"/>
              <a:t>A </a:t>
            </a:r>
            <a:r>
              <a:rPr lang="en-US" sz="2400" dirty="0" err="1"/>
              <a:t>superkey</a:t>
            </a:r>
            <a:r>
              <a:rPr lang="en-US" sz="2400" dirty="0"/>
              <a:t> is a group of single or multiple keys which identifies rows in a table. </a:t>
            </a:r>
          </a:p>
          <a:p>
            <a:r>
              <a:rPr lang="en-US" sz="2400" dirty="0"/>
              <a:t>A Super key may have additional attributes that are not needed for unique identification.</a:t>
            </a:r>
          </a:p>
          <a:p>
            <a:endParaRPr lang="en-US" sz="2400" dirty="0"/>
          </a:p>
          <a:p>
            <a:endParaRPr lang="en-US" sz="2400" dirty="0"/>
          </a:p>
          <a:p>
            <a:endParaRPr lang="en-US" sz="2400" dirty="0"/>
          </a:p>
          <a:p>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352800"/>
            <a:ext cx="57531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34D0964B-14BE-4A5C-9755-36282740B09E}"/>
              </a:ext>
            </a:extLst>
          </p:cNvPr>
          <p:cNvSpPr>
            <a:spLocks noGrp="1"/>
          </p:cNvSpPr>
          <p:nvPr>
            <p:ph type="sldNum" sz="quarter" idx="12"/>
          </p:nvPr>
        </p:nvSpPr>
        <p:spPr/>
        <p:txBody>
          <a:bodyPr/>
          <a:lstStyle/>
          <a:p>
            <a:fld id="{82CB4FF4-9BA4-43B6-B65D-09C166D4C302}" type="slidenum">
              <a:rPr lang="en-US" smtClean="0"/>
              <a:t>7</a:t>
            </a:fld>
            <a:endParaRPr lang="en-US"/>
          </a:p>
        </p:txBody>
      </p:sp>
    </p:spTree>
    <p:extLst>
      <p:ext uri="{BB962C8B-B14F-4D97-AF65-F5344CB8AC3E}">
        <p14:creationId xmlns:p14="http://schemas.microsoft.com/office/powerpoint/2010/main" val="3546066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a:t>
            </a:r>
          </a:p>
        </p:txBody>
      </p:sp>
      <p:sp>
        <p:nvSpPr>
          <p:cNvPr id="3" name="Content Placeholder 2"/>
          <p:cNvSpPr>
            <a:spLocks noGrp="1"/>
          </p:cNvSpPr>
          <p:nvPr>
            <p:ph idx="1"/>
          </p:nvPr>
        </p:nvSpPr>
        <p:spPr/>
        <p:txBody>
          <a:bodyPr/>
          <a:lstStyle/>
          <a:p>
            <a:r>
              <a:rPr lang="en-US" sz="2400" b="1" dirty="0"/>
              <a:t>PRIMARY KEY</a:t>
            </a:r>
            <a:r>
              <a:rPr lang="en-US" sz="2400" dirty="0"/>
              <a:t> is a column or group of columns in a table that uniquely identify every row in that table. </a:t>
            </a:r>
          </a:p>
          <a:p>
            <a:r>
              <a:rPr lang="en-US" sz="2400" dirty="0"/>
              <a:t>The Primary Key can't be a duplicate meaning the same value can't appear more than once in the table. </a:t>
            </a:r>
          </a:p>
          <a:p>
            <a:r>
              <a:rPr lang="en-US" sz="2400" dirty="0"/>
              <a:t>A table cannot have more than one primary key.</a:t>
            </a:r>
          </a:p>
          <a:p>
            <a:r>
              <a:rPr lang="en-US" sz="2400" b="1" dirty="0"/>
              <a:t>Rules for defining Primary key:</a:t>
            </a:r>
          </a:p>
          <a:p>
            <a:pPr lvl="1"/>
            <a:r>
              <a:rPr lang="en-US" sz="2000" dirty="0"/>
              <a:t>Two rows can't have the same primary key value</a:t>
            </a:r>
          </a:p>
          <a:p>
            <a:pPr lvl="1"/>
            <a:r>
              <a:rPr lang="en-US" sz="2000" dirty="0"/>
              <a:t>It must for every row to have a primary key value.</a:t>
            </a:r>
          </a:p>
          <a:p>
            <a:pPr lvl="1"/>
            <a:r>
              <a:rPr lang="en-US" sz="2000" dirty="0"/>
              <a:t>The primary key field cannot be null.</a:t>
            </a:r>
          </a:p>
          <a:p>
            <a:pPr lvl="1"/>
            <a:r>
              <a:rPr lang="en-US" sz="2000" dirty="0"/>
              <a:t>The value in a primary key column can never be modified or updated if any foreign key refers to that primary key.</a:t>
            </a:r>
          </a:p>
          <a:p>
            <a:endParaRPr lang="en-US" sz="2400" dirty="0"/>
          </a:p>
        </p:txBody>
      </p:sp>
      <p:sp>
        <p:nvSpPr>
          <p:cNvPr id="4" name="Slide Number Placeholder 3">
            <a:extLst>
              <a:ext uri="{FF2B5EF4-FFF2-40B4-BE49-F238E27FC236}">
                <a16:creationId xmlns:a16="http://schemas.microsoft.com/office/drawing/2014/main" id="{69A58B66-F61A-4091-A6D3-42AD255DC8E4}"/>
              </a:ext>
            </a:extLst>
          </p:cNvPr>
          <p:cNvSpPr>
            <a:spLocks noGrp="1"/>
          </p:cNvSpPr>
          <p:nvPr>
            <p:ph type="sldNum" sz="quarter" idx="12"/>
          </p:nvPr>
        </p:nvSpPr>
        <p:spPr/>
        <p:txBody>
          <a:bodyPr/>
          <a:lstStyle/>
          <a:p>
            <a:fld id="{82CB4FF4-9BA4-43B6-B65D-09C166D4C302}" type="slidenum">
              <a:rPr lang="en-US" smtClean="0"/>
              <a:t>8</a:t>
            </a:fld>
            <a:endParaRPr lang="en-US"/>
          </a:p>
        </p:txBody>
      </p:sp>
    </p:spTree>
    <p:extLst>
      <p:ext uri="{BB962C8B-B14F-4D97-AF65-F5344CB8AC3E}">
        <p14:creationId xmlns:p14="http://schemas.microsoft.com/office/powerpoint/2010/main" val="2225612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a:t>
            </a:r>
          </a:p>
        </p:txBody>
      </p:sp>
      <p:sp>
        <p:nvSpPr>
          <p:cNvPr id="4" name="Content Placeholder 3"/>
          <p:cNvSpPr>
            <a:spLocks noGrp="1"/>
          </p:cNvSpPr>
          <p:nvPr>
            <p:ph idx="1"/>
          </p:nvPr>
        </p:nvSpPr>
        <p:spPr/>
        <p:txBody>
          <a:bodyPr/>
          <a:lstStyle/>
          <a:p>
            <a:r>
              <a:rPr lang="en-US" dirty="0"/>
              <a:t> </a:t>
            </a:r>
            <a:r>
              <a:rPr lang="en-US" dirty="0" err="1"/>
              <a:t>StudID</a:t>
            </a:r>
            <a:r>
              <a:rPr lang="en-US" dirty="0"/>
              <a:t> is a Primary Key.</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271" y="2561303"/>
            <a:ext cx="64008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706B45E7-01D7-45E4-B8D4-955498713651}"/>
              </a:ext>
            </a:extLst>
          </p:cNvPr>
          <p:cNvSpPr>
            <a:spLocks noGrp="1"/>
          </p:cNvSpPr>
          <p:nvPr>
            <p:ph type="sldNum" sz="quarter" idx="12"/>
          </p:nvPr>
        </p:nvSpPr>
        <p:spPr/>
        <p:txBody>
          <a:bodyPr/>
          <a:lstStyle/>
          <a:p>
            <a:fld id="{82CB4FF4-9BA4-43B6-B65D-09C166D4C302}" type="slidenum">
              <a:rPr lang="en-US" smtClean="0"/>
              <a:t>9</a:t>
            </a:fld>
            <a:endParaRPr lang="en-US"/>
          </a:p>
        </p:txBody>
      </p:sp>
    </p:spTree>
    <p:extLst>
      <p:ext uri="{BB962C8B-B14F-4D97-AF65-F5344CB8AC3E}">
        <p14:creationId xmlns:p14="http://schemas.microsoft.com/office/powerpoint/2010/main" val="2831769748"/>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7DA671A7FC3941A493B402545F6134" ma:contentTypeVersion="2" ma:contentTypeDescription="Create a new document." ma:contentTypeScope="" ma:versionID="9c932584b2924d46baf9095c8d4bcd05">
  <xsd:schema xmlns:xsd="http://www.w3.org/2001/XMLSchema" xmlns:xs="http://www.w3.org/2001/XMLSchema" xmlns:p="http://schemas.microsoft.com/office/2006/metadata/properties" xmlns:ns2="fdc5a217-18a6-45af-ac92-1890d3d4f5a2" targetNamespace="http://schemas.microsoft.com/office/2006/metadata/properties" ma:root="true" ma:fieldsID="13458af2b47873f682a1bb5d95f9946e" ns2:_="">
    <xsd:import namespace="fdc5a217-18a6-45af-ac92-1890d3d4f5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a217-18a6-45af-ac92-1890d3d4f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101D4E-D32E-457D-A994-0049EBB22F45}"/>
</file>

<file path=customXml/itemProps2.xml><?xml version="1.0" encoding="utf-8"?>
<ds:datastoreItem xmlns:ds="http://schemas.openxmlformats.org/officeDocument/2006/customXml" ds:itemID="{401B7DAA-F639-4FAB-BED7-5049053D8A08}"/>
</file>

<file path=customXml/itemProps3.xml><?xml version="1.0" encoding="utf-8"?>
<ds:datastoreItem xmlns:ds="http://schemas.openxmlformats.org/officeDocument/2006/customXml" ds:itemID="{1346A216-A4EC-42E9-8A5D-419B9C4122B2}"/>
</file>

<file path=docProps/app.xml><?xml version="1.0" encoding="utf-8"?>
<Properties xmlns="http://schemas.openxmlformats.org/officeDocument/2006/extended-properties" xmlns:vt="http://schemas.openxmlformats.org/officeDocument/2006/docPropsVTypes">
  <Template>Learner Template</Template>
  <TotalTime>304</TotalTime>
  <Words>2223</Words>
  <Application>Microsoft Office PowerPoint</Application>
  <PresentationFormat>On-screen Show (4:3)</PresentationFormat>
  <Paragraphs>221</Paragraphs>
  <Slides>37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Wingdings</vt:lpstr>
      <vt:lpstr>Learner Template</vt:lpstr>
      <vt:lpstr>DBMS Concepts</vt:lpstr>
      <vt:lpstr>Data Integrity</vt:lpstr>
      <vt:lpstr>Referential Integrity</vt:lpstr>
      <vt:lpstr>Referential Integrity</vt:lpstr>
      <vt:lpstr>What are Keys in DBMS?</vt:lpstr>
      <vt:lpstr>Types of Keys in DBMS</vt:lpstr>
      <vt:lpstr>Super key</vt:lpstr>
      <vt:lpstr>Primary Key</vt:lpstr>
      <vt:lpstr>Primary Key</vt:lpstr>
      <vt:lpstr>Alternate key</vt:lpstr>
      <vt:lpstr>Candidate Key</vt:lpstr>
      <vt:lpstr>Candidate Key</vt:lpstr>
      <vt:lpstr>Foreign key</vt:lpstr>
      <vt:lpstr>Composite key</vt:lpstr>
      <vt:lpstr>Compound key</vt:lpstr>
      <vt:lpstr>Surrogate key</vt:lpstr>
      <vt:lpstr>Database Normalization</vt:lpstr>
      <vt:lpstr>Database Normalization</vt:lpstr>
      <vt:lpstr>Database Normalization</vt:lpstr>
      <vt:lpstr>Unnormalized form</vt:lpstr>
      <vt:lpstr>First Normal Form (1NF)</vt:lpstr>
      <vt:lpstr>First Normal Form (1NF)</vt:lpstr>
      <vt:lpstr>Second Normal Form (2NF)</vt:lpstr>
      <vt:lpstr>Second Normal Form (2NF)</vt:lpstr>
      <vt:lpstr>Second Normal Form (2NF)</vt:lpstr>
      <vt:lpstr>Third Normal Form (3NF)</vt:lpstr>
      <vt:lpstr>Third Normal Form (3NF)</vt:lpstr>
      <vt:lpstr>Third Normal Form (3NF)</vt:lpstr>
      <vt:lpstr>PowerPoint Presentation</vt:lpstr>
      <vt:lpstr>Database Transaction</vt:lpstr>
      <vt:lpstr>Concurrency in Transactions</vt:lpstr>
      <vt:lpstr>ACID Properties</vt:lpstr>
      <vt:lpstr> Isolation Levels</vt:lpstr>
      <vt:lpstr>Isolation Levels</vt:lpstr>
      <vt:lpstr>Isolation Levels</vt:lpstr>
      <vt:lpstr>Isolation Levels</vt:lpstr>
      <vt:lpstr> Isolation Levels and Data Consistency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Jasdhir Singh</cp:lastModifiedBy>
  <cp:revision>146</cp:revision>
  <dcterms:created xsi:type="dcterms:W3CDTF">2021-01-20T10:52:40Z</dcterms:created>
  <dcterms:modified xsi:type="dcterms:W3CDTF">2022-10-22T19:04:51Z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0x010100757DA671A7FC3941A493B402545F6134</vt:lpwstr>
  </property>
</Properties>
</file>