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72"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300" r:id="rId40"/>
    <p:sldId id="301" r:id="rId41"/>
    <p:sldId id="295" r:id="rId42"/>
    <p:sldId id="296" r:id="rId43"/>
    <p:sldId id="297" r:id="rId44"/>
    <p:sldId id="298" r:id="rId45"/>
    <p:sldId id="299" r:id="rId46"/>
    <p:sldId id="302" r:id="rId47"/>
    <p:sldId id="303" r:id="rId48"/>
    <p:sldId id="304" r:id="rId49"/>
    <p:sldId id="305" r:id="rId50"/>
    <p:sldId id="329" r:id="rId51"/>
    <p:sldId id="330" r:id="rId52"/>
    <p:sldId id="33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5B2FB2E-4B96-4540-A3D9-5FCD21501C09}" type="datetimeFigureOut">
              <a:rPr lang="en-US" smtClean="0"/>
              <a:t>10/25/2022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4C42457C-AB9F-4E06-95DC-AF3E512E3CF4}"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B5B2FB2E-4B96-4540-A3D9-5FCD21501C09}" type="datetimeFigureOut">
              <a:rPr lang="en-US" smtClean="0"/>
              <a:t>10/25/2022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C42457C-AB9F-4E06-95DC-AF3E512E3CF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5B2FB2E-4B96-4540-A3D9-5FCD21501C09}" type="datetimeFigureOut">
              <a:rPr lang="en-US" smtClean="0"/>
              <a:t>10/25/2022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42457C-AB9F-4E06-95DC-AF3E512E3CF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5B2FB2E-4B96-4540-A3D9-5FCD21501C09}" type="datetimeFigureOut">
              <a:rPr lang="en-US" smtClean="0"/>
              <a:t>10/25/2022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C42457C-AB9F-4E06-95DC-AF3E512E3CF4}"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sqltutorial.org/sql-count.aspx" TargetMode="External"/><Relationship Id="rId2" Type="http://schemas.openxmlformats.org/officeDocument/2006/relationships/hyperlink" Target="http://www.sqltutorial.org/sql-avg.aspx" TargetMode="External"/><Relationship Id="rId1" Type="http://schemas.openxmlformats.org/officeDocument/2006/relationships/slideLayout" Target="../slideLayouts/slideLayout2.xml"/><Relationship Id="rId6" Type="http://schemas.openxmlformats.org/officeDocument/2006/relationships/hyperlink" Target="http://www.sqltutorial.org/sql-sum.aspx" TargetMode="External"/><Relationship Id="rId5" Type="http://schemas.openxmlformats.org/officeDocument/2006/relationships/hyperlink" Target="https://www.zentut.com/sql-tutorial/sql-max/" TargetMode="External"/><Relationship Id="rId4" Type="http://schemas.openxmlformats.org/officeDocument/2006/relationships/hyperlink" Target="http://www.sqltutorial.org/sql-min-max.aspx"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PostgreSQL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216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CREATE TABLE</a:t>
            </a:r>
          </a:p>
        </p:txBody>
      </p:sp>
      <p:sp>
        <p:nvSpPr>
          <p:cNvPr id="3" name="Content Placeholder 2"/>
          <p:cNvSpPr>
            <a:spLocks noGrp="1"/>
          </p:cNvSpPr>
          <p:nvPr>
            <p:ph idx="1"/>
          </p:nvPr>
        </p:nvSpPr>
        <p:spPr/>
        <p:txBody>
          <a:bodyPr/>
          <a:lstStyle/>
          <a:p>
            <a:pPr marL="0" indent="0">
              <a:buNone/>
            </a:pPr>
            <a:r>
              <a:rPr lang="en-US" dirty="0"/>
              <a:t>CREATE TABLE [IF NOT EXISTS] </a:t>
            </a:r>
            <a:r>
              <a:rPr lang="en-US" dirty="0" err="1"/>
              <a:t>table_name</a:t>
            </a:r>
            <a:r>
              <a:rPr lang="en-US" dirty="0"/>
              <a:t> (</a:t>
            </a:r>
          </a:p>
          <a:p>
            <a:pPr marL="0" indent="0">
              <a:buNone/>
            </a:pPr>
            <a:r>
              <a:rPr lang="en-US" dirty="0"/>
              <a:t>   column1 </a:t>
            </a:r>
            <a:r>
              <a:rPr lang="en-US" dirty="0" err="1"/>
              <a:t>datatype</a:t>
            </a:r>
            <a:r>
              <a:rPr lang="en-US" dirty="0"/>
              <a:t>(length) </a:t>
            </a:r>
            <a:r>
              <a:rPr lang="en-US" dirty="0" err="1"/>
              <a:t>column_contraint</a:t>
            </a:r>
            <a:r>
              <a:rPr lang="en-US" dirty="0"/>
              <a:t>,</a:t>
            </a:r>
          </a:p>
          <a:p>
            <a:pPr marL="0" indent="0">
              <a:buNone/>
            </a:pPr>
            <a:r>
              <a:rPr lang="en-US" dirty="0"/>
              <a:t>   column2 </a:t>
            </a:r>
            <a:r>
              <a:rPr lang="en-US" dirty="0" err="1"/>
              <a:t>datatype</a:t>
            </a:r>
            <a:r>
              <a:rPr lang="en-US" dirty="0"/>
              <a:t>(length) </a:t>
            </a:r>
            <a:r>
              <a:rPr lang="en-US" dirty="0" err="1"/>
              <a:t>column_contraint</a:t>
            </a:r>
            <a:r>
              <a:rPr lang="en-US" dirty="0"/>
              <a:t>,</a:t>
            </a:r>
          </a:p>
          <a:p>
            <a:pPr marL="0" indent="0">
              <a:buNone/>
            </a:pPr>
            <a:r>
              <a:rPr lang="en-US" dirty="0"/>
              <a:t>   column3 </a:t>
            </a:r>
            <a:r>
              <a:rPr lang="en-US" dirty="0" err="1"/>
              <a:t>datatype</a:t>
            </a:r>
            <a:r>
              <a:rPr lang="en-US" dirty="0"/>
              <a:t>(length) </a:t>
            </a:r>
            <a:r>
              <a:rPr lang="en-US" dirty="0" err="1"/>
              <a:t>column_contraint</a:t>
            </a:r>
            <a:r>
              <a:rPr lang="en-US" dirty="0"/>
              <a:t>,</a:t>
            </a:r>
          </a:p>
          <a:p>
            <a:pPr marL="0" indent="0">
              <a:buNone/>
            </a:pPr>
            <a:r>
              <a:rPr lang="en-US" dirty="0"/>
              <a:t>   </a:t>
            </a:r>
            <a:r>
              <a:rPr lang="en-US" dirty="0" err="1"/>
              <a:t>table_constraints</a:t>
            </a:r>
            <a:endParaRPr lang="en-US" dirty="0"/>
          </a:p>
          <a:p>
            <a:pPr marL="0" indent="0">
              <a:buNone/>
            </a:pP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40210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pPr marL="0" indent="0">
              <a:buNone/>
            </a:pPr>
            <a:r>
              <a:rPr lang="en-US" sz="2000" dirty="0" err="1"/>
              <a:t>PostgreSQL</a:t>
            </a:r>
            <a:r>
              <a:rPr lang="en-US" sz="2000" dirty="0"/>
              <a:t> includes the following column constraints:</a:t>
            </a:r>
          </a:p>
          <a:p>
            <a:pPr lvl="0"/>
            <a:r>
              <a:rPr lang="en-US" sz="2000" b="1" dirty="0">
                <a:solidFill>
                  <a:srgbClr val="0070C0"/>
                </a:solidFill>
              </a:rPr>
              <a:t>NOT NULL </a:t>
            </a:r>
            <a:r>
              <a:rPr lang="en-US" sz="2000" dirty="0"/>
              <a:t>– ensures that values in a column cannot be NULL.</a:t>
            </a:r>
          </a:p>
          <a:p>
            <a:pPr lvl="0"/>
            <a:r>
              <a:rPr lang="en-US" sz="2000" b="1" dirty="0">
                <a:solidFill>
                  <a:srgbClr val="0070C0"/>
                </a:solidFill>
              </a:rPr>
              <a:t>UNIQUE</a:t>
            </a:r>
            <a:r>
              <a:rPr lang="en-US" sz="2000" dirty="0"/>
              <a:t> – ensures the values in a column unique across the rows within the same table.</a:t>
            </a:r>
          </a:p>
          <a:p>
            <a:pPr lvl="0"/>
            <a:r>
              <a:rPr lang="en-US" sz="2000" b="1" dirty="0">
                <a:solidFill>
                  <a:srgbClr val="0070C0"/>
                </a:solidFill>
              </a:rPr>
              <a:t>PRIMARY KEY </a:t>
            </a:r>
            <a:r>
              <a:rPr lang="en-US" sz="2000" dirty="0"/>
              <a:t>– a primary key column uniquely identify rows in a table. A table can have one and only one primary key. The primary key constraint allows you to define the primary key of a table.</a:t>
            </a:r>
          </a:p>
          <a:p>
            <a:pPr lvl="0"/>
            <a:r>
              <a:rPr lang="en-US" sz="2000" b="1" dirty="0">
                <a:solidFill>
                  <a:srgbClr val="0070C0"/>
                </a:solidFill>
              </a:rPr>
              <a:t>CHECK</a:t>
            </a:r>
            <a:r>
              <a:rPr lang="en-US" sz="2000" dirty="0"/>
              <a:t> – a CHECK constraint ensures the data must satisfy a Boolean expression.</a:t>
            </a:r>
          </a:p>
          <a:p>
            <a:pPr lvl="0"/>
            <a:r>
              <a:rPr lang="en-US" sz="2000" b="1" dirty="0">
                <a:solidFill>
                  <a:srgbClr val="0070C0"/>
                </a:solidFill>
              </a:rPr>
              <a:t>FOREIGN KEY </a:t>
            </a:r>
            <a:r>
              <a:rPr lang="en-US" sz="2000" dirty="0"/>
              <a:t>– ensures values in a column or a group of columns from a table exists in a column or group of columns in another table. Unlike the primary key, a table can have many foreign keys.</a:t>
            </a:r>
          </a:p>
          <a:p>
            <a:endParaRPr lang="en-US" sz="2000" dirty="0"/>
          </a:p>
        </p:txBody>
      </p:sp>
    </p:spTree>
    <p:extLst>
      <p:ext uri="{BB962C8B-B14F-4D97-AF65-F5344CB8AC3E}">
        <p14:creationId xmlns:p14="http://schemas.microsoft.com/office/powerpoint/2010/main" val="177616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pPr marL="0" indent="0">
              <a:buNone/>
            </a:pPr>
            <a:r>
              <a:rPr lang="en-US" sz="2400" b="1" dirty="0"/>
              <a:t>CREATE</a:t>
            </a:r>
            <a:r>
              <a:rPr lang="en-US" sz="2400" dirty="0"/>
              <a:t> </a:t>
            </a:r>
            <a:r>
              <a:rPr lang="en-US" sz="2400" b="1" dirty="0"/>
              <a:t>TABLE</a:t>
            </a:r>
            <a:r>
              <a:rPr lang="en-US" sz="2400" dirty="0"/>
              <a:t> employees ( </a:t>
            </a:r>
          </a:p>
          <a:p>
            <a:pPr marL="0" indent="0">
              <a:buNone/>
            </a:pPr>
            <a:r>
              <a:rPr lang="en-US" sz="2400" b="1" dirty="0"/>
              <a:t>id</a:t>
            </a:r>
            <a:r>
              <a:rPr lang="en-US" sz="2400" dirty="0"/>
              <a:t> SERIAL PRIMARY </a:t>
            </a:r>
            <a:r>
              <a:rPr lang="en-US" sz="2400" b="1" dirty="0"/>
              <a:t>KEY</a:t>
            </a:r>
            <a:r>
              <a:rPr lang="en-US" sz="2400" dirty="0"/>
              <a:t>, </a:t>
            </a:r>
          </a:p>
          <a:p>
            <a:pPr marL="0" indent="0">
              <a:buNone/>
            </a:pPr>
            <a:r>
              <a:rPr lang="en-US" sz="2400" dirty="0" err="1"/>
              <a:t>first_name</a:t>
            </a:r>
            <a:r>
              <a:rPr lang="en-US" sz="2400" dirty="0"/>
              <a:t> VARCHAR (50),</a:t>
            </a:r>
          </a:p>
          <a:p>
            <a:pPr marL="0" indent="0">
              <a:buNone/>
            </a:pPr>
            <a:r>
              <a:rPr lang="en-US" sz="2400" dirty="0" err="1"/>
              <a:t>last_name</a:t>
            </a:r>
            <a:r>
              <a:rPr lang="en-US" sz="2400" dirty="0"/>
              <a:t> VARCHAR (50), </a:t>
            </a:r>
          </a:p>
          <a:p>
            <a:pPr marL="0" indent="0">
              <a:buNone/>
            </a:pPr>
            <a:r>
              <a:rPr lang="en-US" sz="2400" dirty="0" err="1"/>
              <a:t>birth_date</a:t>
            </a:r>
            <a:r>
              <a:rPr lang="en-US" sz="2400" dirty="0"/>
              <a:t> DATE </a:t>
            </a:r>
            <a:r>
              <a:rPr lang="en-US" sz="2400" b="1" dirty="0"/>
              <a:t>CHECK</a:t>
            </a:r>
            <a:r>
              <a:rPr lang="en-US" sz="2400" dirty="0"/>
              <a:t> (</a:t>
            </a:r>
            <a:r>
              <a:rPr lang="en-US" sz="2400" dirty="0" err="1"/>
              <a:t>birth_date</a:t>
            </a:r>
            <a:r>
              <a:rPr lang="en-US" sz="2400" dirty="0"/>
              <a:t> &gt; '1900-01-01'), </a:t>
            </a:r>
            <a:r>
              <a:rPr lang="en-US" sz="2400" dirty="0" err="1"/>
              <a:t>joined_date</a:t>
            </a:r>
            <a:r>
              <a:rPr lang="en-US" sz="2400" dirty="0"/>
              <a:t> DATE </a:t>
            </a:r>
            <a:r>
              <a:rPr lang="en-US" sz="2400" b="1" dirty="0"/>
              <a:t>CHECK</a:t>
            </a:r>
            <a:r>
              <a:rPr lang="en-US" sz="2400" dirty="0"/>
              <a:t> (</a:t>
            </a:r>
            <a:r>
              <a:rPr lang="en-US" sz="2400" dirty="0" err="1"/>
              <a:t>joined_date</a:t>
            </a:r>
            <a:r>
              <a:rPr lang="en-US" sz="2400" dirty="0"/>
              <a:t> &gt; </a:t>
            </a:r>
            <a:r>
              <a:rPr lang="en-US" sz="2400" dirty="0" err="1"/>
              <a:t>birth_date</a:t>
            </a:r>
            <a:r>
              <a:rPr lang="en-US" sz="2400" dirty="0"/>
              <a:t>), salary numeric </a:t>
            </a:r>
            <a:r>
              <a:rPr lang="en-US" sz="2400" b="1" dirty="0"/>
              <a:t>CHECK</a:t>
            </a:r>
            <a:r>
              <a:rPr lang="en-US" sz="2400" dirty="0"/>
              <a:t>(salary &gt; 0) </a:t>
            </a:r>
          </a:p>
          <a:p>
            <a:pPr marL="0" indent="0">
              <a:buNone/>
            </a:pPr>
            <a:r>
              <a:rPr lang="en-US" sz="2400" dirty="0"/>
              <a:t>);</a:t>
            </a:r>
          </a:p>
        </p:txBody>
      </p:sp>
    </p:spTree>
    <p:extLst>
      <p:ext uri="{BB962C8B-B14F-4D97-AF65-F5344CB8AC3E}">
        <p14:creationId xmlns:p14="http://schemas.microsoft.com/office/powerpoint/2010/main" val="243954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CREATE TABLE</a:t>
            </a:r>
          </a:p>
        </p:txBody>
      </p:sp>
      <p:sp>
        <p:nvSpPr>
          <p:cNvPr id="3" name="Content Placeholder 2"/>
          <p:cNvSpPr>
            <a:spLocks noGrp="1"/>
          </p:cNvSpPr>
          <p:nvPr>
            <p:ph idx="1"/>
          </p:nvPr>
        </p:nvSpPr>
        <p:spPr/>
        <p:txBody>
          <a:bodyPr/>
          <a:lstStyle/>
          <a:p>
            <a:pPr marL="0" indent="0">
              <a:buNone/>
            </a:pPr>
            <a:r>
              <a:rPr lang="en-US" sz="2000" dirty="0"/>
              <a:t>CREATE TABLE accounts (</a:t>
            </a:r>
          </a:p>
          <a:p>
            <a:pPr marL="0" indent="0">
              <a:buNone/>
            </a:pPr>
            <a:r>
              <a:rPr lang="en-US" sz="2000" dirty="0"/>
              <a:t>	</a:t>
            </a:r>
            <a:r>
              <a:rPr lang="en-US" sz="2000" dirty="0" err="1"/>
              <a:t>user_id</a:t>
            </a:r>
            <a:r>
              <a:rPr lang="en-US" sz="2000" dirty="0"/>
              <a:t> serial PRIMARY KEY,</a:t>
            </a:r>
          </a:p>
          <a:p>
            <a:pPr marL="0" indent="0">
              <a:buNone/>
            </a:pPr>
            <a:r>
              <a:rPr lang="en-US" sz="2000" dirty="0"/>
              <a:t>	username VARCHAR ( 50 ) UNIQUE NOT NULL,</a:t>
            </a:r>
          </a:p>
          <a:p>
            <a:pPr marL="0" indent="0">
              <a:buNone/>
            </a:pPr>
            <a:r>
              <a:rPr lang="en-US" sz="2000" dirty="0"/>
              <a:t>	password VARCHAR ( 50 ) NOT NULL,</a:t>
            </a:r>
          </a:p>
          <a:p>
            <a:pPr marL="0" indent="0">
              <a:buNone/>
            </a:pPr>
            <a:r>
              <a:rPr lang="en-US" sz="2000" dirty="0"/>
              <a:t>	email VARCHAR ( 255 ) UNIQUE NOT NULL,</a:t>
            </a:r>
          </a:p>
          <a:p>
            <a:pPr marL="0" indent="0">
              <a:buNone/>
            </a:pPr>
            <a:r>
              <a:rPr lang="en-US" sz="2000" dirty="0"/>
              <a:t>	</a:t>
            </a:r>
            <a:r>
              <a:rPr lang="en-US" sz="2000" dirty="0" err="1"/>
              <a:t>created_on</a:t>
            </a:r>
            <a:r>
              <a:rPr lang="en-US" sz="2000" dirty="0"/>
              <a:t> TIMESTAMP NOT NULL,</a:t>
            </a:r>
          </a:p>
          <a:p>
            <a:pPr marL="0" indent="0">
              <a:buNone/>
            </a:pPr>
            <a:r>
              <a:rPr lang="en-US" sz="2000" dirty="0"/>
              <a:t>        </a:t>
            </a:r>
            <a:r>
              <a:rPr lang="en-US" sz="2000" dirty="0" err="1"/>
              <a:t>last_login</a:t>
            </a:r>
            <a:r>
              <a:rPr lang="en-US" sz="2000" dirty="0"/>
              <a:t> TIMESTAMP </a:t>
            </a:r>
          </a:p>
          <a:p>
            <a:pPr marL="0" indent="0">
              <a:buNone/>
            </a:pPr>
            <a:r>
              <a:rPr lang="en-US" sz="2000" dirty="0"/>
              <a:t>);</a:t>
            </a:r>
          </a:p>
          <a:p>
            <a:pPr marL="0" indent="0">
              <a:buNone/>
            </a:pPr>
            <a:endParaRPr lang="en-US" sz="2000" dirty="0"/>
          </a:p>
          <a:p>
            <a:pPr marL="0" indent="0">
              <a:buNone/>
            </a:pPr>
            <a:r>
              <a:rPr lang="en-US" sz="2000" dirty="0"/>
              <a:t>CREATE TABLE roles(</a:t>
            </a:r>
          </a:p>
          <a:p>
            <a:pPr marL="0" indent="0">
              <a:buNone/>
            </a:pPr>
            <a:r>
              <a:rPr lang="en-US" sz="2000" dirty="0"/>
              <a:t>   </a:t>
            </a:r>
            <a:r>
              <a:rPr lang="en-US" sz="2000" dirty="0" err="1"/>
              <a:t>role_id</a:t>
            </a:r>
            <a:r>
              <a:rPr lang="en-US" sz="2000" dirty="0"/>
              <a:t> serial PRIMARY KEY,</a:t>
            </a:r>
          </a:p>
          <a:p>
            <a:pPr marL="0" indent="0">
              <a:buNone/>
            </a:pPr>
            <a:r>
              <a:rPr lang="en-US" sz="2000" dirty="0"/>
              <a:t>   </a:t>
            </a:r>
            <a:r>
              <a:rPr lang="en-US" sz="2000" dirty="0" err="1"/>
              <a:t>role_name</a:t>
            </a:r>
            <a:r>
              <a:rPr lang="en-US" sz="2000" dirty="0"/>
              <a:t> VARCHAR (255) UNIQUE NOT NULL</a:t>
            </a:r>
          </a:p>
          <a:p>
            <a:pPr marL="0" indent="0">
              <a:buNone/>
            </a:pPr>
            <a:r>
              <a:rPr lang="en-US" sz="2000" dirty="0"/>
              <a:t>);</a:t>
            </a:r>
          </a:p>
          <a:p>
            <a:pPr marL="0" indent="0">
              <a:buNone/>
            </a:pPr>
            <a:endParaRPr lang="en-US" sz="1600" dirty="0"/>
          </a:p>
        </p:txBody>
      </p:sp>
    </p:spTree>
    <p:extLst>
      <p:ext uri="{BB962C8B-B14F-4D97-AF65-F5344CB8AC3E}">
        <p14:creationId xmlns:p14="http://schemas.microsoft.com/office/powerpoint/2010/main" val="83761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CREATE TABLE</a:t>
            </a:r>
          </a:p>
        </p:txBody>
      </p:sp>
      <p:sp>
        <p:nvSpPr>
          <p:cNvPr id="3" name="Content Placeholder 2"/>
          <p:cNvSpPr>
            <a:spLocks noGrp="1"/>
          </p:cNvSpPr>
          <p:nvPr>
            <p:ph idx="1"/>
          </p:nvPr>
        </p:nvSpPr>
        <p:spPr/>
        <p:txBody>
          <a:bodyPr/>
          <a:lstStyle/>
          <a:p>
            <a:pPr marL="0" indent="0">
              <a:buNone/>
            </a:pPr>
            <a:r>
              <a:rPr lang="en-US" sz="2000" dirty="0"/>
              <a:t>CREATE TABLE </a:t>
            </a:r>
            <a:r>
              <a:rPr lang="en-US" sz="2000" dirty="0" err="1"/>
              <a:t>account_roles</a:t>
            </a:r>
            <a:r>
              <a:rPr lang="en-US" sz="2000" dirty="0"/>
              <a:t> (</a:t>
            </a:r>
          </a:p>
          <a:p>
            <a:pPr marL="0" indent="0">
              <a:buNone/>
            </a:pPr>
            <a:r>
              <a:rPr lang="en-US" sz="2000" dirty="0"/>
              <a:t>  </a:t>
            </a:r>
            <a:r>
              <a:rPr lang="en-US" sz="2000" dirty="0" err="1"/>
              <a:t>user_id</a:t>
            </a:r>
            <a:r>
              <a:rPr lang="en-US" sz="2000" dirty="0"/>
              <a:t> INT NOT NULL,</a:t>
            </a:r>
          </a:p>
          <a:p>
            <a:pPr marL="0" indent="0">
              <a:buNone/>
            </a:pPr>
            <a:r>
              <a:rPr lang="en-US" sz="2000" dirty="0"/>
              <a:t>  </a:t>
            </a:r>
            <a:r>
              <a:rPr lang="en-US" sz="2000" dirty="0" err="1"/>
              <a:t>role_id</a:t>
            </a:r>
            <a:r>
              <a:rPr lang="en-US" sz="2000" dirty="0"/>
              <a:t> INT NOT NULL,</a:t>
            </a:r>
          </a:p>
          <a:p>
            <a:pPr marL="0" indent="0">
              <a:buNone/>
            </a:pPr>
            <a:r>
              <a:rPr lang="en-US" sz="2000" dirty="0"/>
              <a:t>  </a:t>
            </a:r>
            <a:r>
              <a:rPr lang="en-US" sz="2000" dirty="0" err="1"/>
              <a:t>grant_date</a:t>
            </a:r>
            <a:r>
              <a:rPr lang="en-US" sz="2000" dirty="0"/>
              <a:t> TIMESTAMP,</a:t>
            </a:r>
          </a:p>
          <a:p>
            <a:pPr marL="0" indent="0">
              <a:buNone/>
            </a:pPr>
            <a:r>
              <a:rPr lang="en-US" sz="2000" dirty="0"/>
              <a:t>  PRIMARY KEY (</a:t>
            </a:r>
            <a:r>
              <a:rPr lang="en-US" sz="2000" dirty="0" err="1"/>
              <a:t>user_id</a:t>
            </a:r>
            <a:r>
              <a:rPr lang="en-US" sz="2000" dirty="0"/>
              <a:t>, </a:t>
            </a:r>
            <a:r>
              <a:rPr lang="en-US" sz="2000" dirty="0" err="1"/>
              <a:t>role_id</a:t>
            </a:r>
            <a:r>
              <a:rPr lang="en-US" sz="2000" dirty="0"/>
              <a:t>),</a:t>
            </a:r>
          </a:p>
          <a:p>
            <a:pPr marL="0" indent="0">
              <a:buNone/>
            </a:pPr>
            <a:r>
              <a:rPr lang="en-US" sz="2000" dirty="0"/>
              <a:t>  FOREIGN KEY (</a:t>
            </a:r>
            <a:r>
              <a:rPr lang="en-US" sz="2000" dirty="0" err="1"/>
              <a:t>role_id</a:t>
            </a:r>
            <a:r>
              <a:rPr lang="en-US" sz="2000" dirty="0"/>
              <a:t>)</a:t>
            </a:r>
          </a:p>
          <a:p>
            <a:pPr marL="0" indent="0">
              <a:buNone/>
            </a:pPr>
            <a:r>
              <a:rPr lang="en-US" sz="2000" dirty="0"/>
              <a:t>      REFERENCES roles (</a:t>
            </a:r>
            <a:r>
              <a:rPr lang="en-US" sz="2000" dirty="0" err="1"/>
              <a:t>role_id</a:t>
            </a:r>
            <a:r>
              <a:rPr lang="en-US" sz="2000" dirty="0"/>
              <a:t>),</a:t>
            </a:r>
          </a:p>
          <a:p>
            <a:pPr marL="0" indent="0">
              <a:buNone/>
            </a:pPr>
            <a:r>
              <a:rPr lang="en-US" sz="2000" dirty="0"/>
              <a:t>  FOREIGN KEY (</a:t>
            </a:r>
            <a:r>
              <a:rPr lang="en-US" sz="2000" dirty="0" err="1"/>
              <a:t>user_id</a:t>
            </a:r>
            <a:r>
              <a:rPr lang="en-US" sz="2000" dirty="0"/>
              <a:t>)</a:t>
            </a:r>
          </a:p>
          <a:p>
            <a:pPr marL="0" indent="0">
              <a:buNone/>
            </a:pPr>
            <a:r>
              <a:rPr lang="en-US" sz="2000" dirty="0"/>
              <a:t>      REFERENCES accounts (</a:t>
            </a:r>
            <a:r>
              <a:rPr lang="en-US" sz="2000" dirty="0" err="1"/>
              <a:t>user_id</a:t>
            </a:r>
            <a:r>
              <a:rPr lang="en-US" sz="2000" dirty="0"/>
              <a:t>)</a:t>
            </a:r>
          </a:p>
          <a:p>
            <a:pPr marL="0" indent="0">
              <a:buNone/>
            </a:pPr>
            <a:r>
              <a:rPr lang="en-US" sz="2000" dirty="0"/>
              <a:t>);</a:t>
            </a:r>
          </a:p>
          <a:p>
            <a:pPr marL="0" indent="0">
              <a:buNone/>
            </a:pPr>
            <a:endParaRPr lang="en-US" sz="2000" dirty="0"/>
          </a:p>
        </p:txBody>
      </p:sp>
    </p:spTree>
    <p:extLst>
      <p:ext uri="{BB962C8B-B14F-4D97-AF65-F5344CB8AC3E}">
        <p14:creationId xmlns:p14="http://schemas.microsoft.com/office/powerpoint/2010/main" val="259618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ALTER TABLE</a:t>
            </a:r>
          </a:p>
        </p:txBody>
      </p:sp>
      <p:sp>
        <p:nvSpPr>
          <p:cNvPr id="3" name="Content Placeholder 2"/>
          <p:cNvSpPr>
            <a:spLocks noGrp="1"/>
          </p:cNvSpPr>
          <p:nvPr>
            <p:ph idx="1"/>
          </p:nvPr>
        </p:nvSpPr>
        <p:spPr/>
        <p:txBody>
          <a:bodyPr/>
          <a:lstStyle/>
          <a:p>
            <a:r>
              <a:rPr lang="en-US" sz="2400" dirty="0"/>
              <a:t>To change the structure of an existing table, you use </a:t>
            </a:r>
            <a:r>
              <a:rPr lang="en-US" sz="2400" dirty="0" err="1"/>
              <a:t>PostgreSQL</a:t>
            </a:r>
            <a:r>
              <a:rPr lang="en-US" sz="2400" dirty="0"/>
              <a:t> ALTER TABLE statement.</a:t>
            </a:r>
          </a:p>
          <a:p>
            <a:pPr marL="0" indent="0">
              <a:buNone/>
            </a:pPr>
            <a:r>
              <a:rPr lang="en-US" dirty="0"/>
              <a:t>ALTER TABLE </a:t>
            </a:r>
            <a:r>
              <a:rPr lang="en-US" dirty="0" err="1"/>
              <a:t>table_name</a:t>
            </a:r>
            <a:r>
              <a:rPr lang="en-US" dirty="0"/>
              <a:t> action</a:t>
            </a:r>
          </a:p>
          <a:p>
            <a:pPr marL="0" indent="0">
              <a:buNone/>
            </a:pPr>
            <a:endParaRPr lang="en-US" dirty="0"/>
          </a:p>
        </p:txBody>
      </p:sp>
    </p:spTree>
    <p:extLst>
      <p:ext uri="{BB962C8B-B14F-4D97-AF65-F5344CB8AC3E}">
        <p14:creationId xmlns:p14="http://schemas.microsoft.com/office/powerpoint/2010/main" val="119835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ALTER TABLE</a:t>
            </a:r>
          </a:p>
        </p:txBody>
      </p:sp>
      <p:sp>
        <p:nvSpPr>
          <p:cNvPr id="3" name="Content Placeholder 2"/>
          <p:cNvSpPr>
            <a:spLocks noGrp="1"/>
          </p:cNvSpPr>
          <p:nvPr>
            <p:ph idx="1"/>
          </p:nvPr>
        </p:nvSpPr>
        <p:spPr/>
        <p:txBody>
          <a:bodyPr/>
          <a:lstStyle/>
          <a:p>
            <a:r>
              <a:rPr lang="en-US" sz="1600" i="1" dirty="0">
                <a:solidFill>
                  <a:srgbClr val="FF0000"/>
                </a:solidFill>
              </a:rPr>
              <a:t>To add a new column to a table, you use ALTER TABLE ADD COLUMN statement:</a:t>
            </a:r>
          </a:p>
          <a:p>
            <a:pPr marL="0" indent="0">
              <a:buNone/>
            </a:pPr>
            <a:r>
              <a:rPr lang="en-US" sz="1600" dirty="0"/>
              <a:t>ALTER TABLE </a:t>
            </a:r>
            <a:r>
              <a:rPr lang="en-US" sz="1600" dirty="0" err="1"/>
              <a:t>table_name</a:t>
            </a:r>
            <a:r>
              <a:rPr lang="en-US" sz="1600" dirty="0"/>
              <a:t> </a:t>
            </a:r>
          </a:p>
          <a:p>
            <a:pPr marL="0" indent="0">
              <a:buNone/>
            </a:pPr>
            <a:r>
              <a:rPr lang="en-US" sz="1600" dirty="0"/>
              <a:t>ADD COLUMN </a:t>
            </a:r>
            <a:r>
              <a:rPr lang="en-US" sz="1600" dirty="0" err="1"/>
              <a:t>column_name</a:t>
            </a:r>
            <a:r>
              <a:rPr lang="en-US" sz="1600" dirty="0"/>
              <a:t> </a:t>
            </a:r>
            <a:r>
              <a:rPr lang="en-US" sz="1600" dirty="0" err="1"/>
              <a:t>datatype</a:t>
            </a:r>
            <a:r>
              <a:rPr lang="en-US" sz="1600" dirty="0"/>
              <a:t> </a:t>
            </a:r>
            <a:r>
              <a:rPr lang="en-US" sz="1600" dirty="0" err="1"/>
              <a:t>column_constraint</a:t>
            </a:r>
            <a:r>
              <a:rPr lang="en-US" sz="1600" dirty="0"/>
              <a:t>;</a:t>
            </a:r>
          </a:p>
          <a:p>
            <a:pPr marL="0" indent="0">
              <a:buNone/>
            </a:pPr>
            <a:r>
              <a:rPr lang="en-US" sz="1600" dirty="0"/>
              <a:t> </a:t>
            </a:r>
          </a:p>
          <a:p>
            <a:r>
              <a:rPr lang="en-US" sz="1600" dirty="0"/>
              <a:t> </a:t>
            </a:r>
            <a:r>
              <a:rPr lang="en-US" sz="1600" i="1" dirty="0">
                <a:solidFill>
                  <a:srgbClr val="FF0000"/>
                </a:solidFill>
              </a:rPr>
              <a:t>To drop a column from a table, you use ALTER TABLE DROP COLUMN statement:</a:t>
            </a:r>
          </a:p>
          <a:p>
            <a:pPr marL="0" indent="0">
              <a:buNone/>
            </a:pPr>
            <a:r>
              <a:rPr lang="en-US" sz="1600" dirty="0"/>
              <a:t>ALTER TABLE </a:t>
            </a:r>
            <a:r>
              <a:rPr lang="en-US" sz="1600" dirty="0" err="1"/>
              <a:t>table_name</a:t>
            </a:r>
            <a:r>
              <a:rPr lang="en-US" sz="1600" dirty="0"/>
              <a:t> </a:t>
            </a:r>
          </a:p>
          <a:p>
            <a:pPr marL="0" indent="0">
              <a:buNone/>
            </a:pPr>
            <a:r>
              <a:rPr lang="en-US" sz="1600" dirty="0"/>
              <a:t>DROP COLUMN </a:t>
            </a:r>
            <a:r>
              <a:rPr lang="en-US" sz="1600" dirty="0" err="1"/>
              <a:t>column_name</a:t>
            </a:r>
            <a:r>
              <a:rPr lang="en-US" sz="1600" dirty="0"/>
              <a:t>;</a:t>
            </a:r>
          </a:p>
          <a:p>
            <a:pPr marL="0" indent="0">
              <a:buNone/>
            </a:pPr>
            <a:r>
              <a:rPr lang="en-US" sz="1600" dirty="0"/>
              <a:t> </a:t>
            </a:r>
          </a:p>
          <a:p>
            <a:r>
              <a:rPr lang="en-US" sz="1600" i="1" dirty="0">
                <a:solidFill>
                  <a:srgbClr val="FF0000"/>
                </a:solidFill>
              </a:rPr>
              <a:t>To rename a column, you use the ALTER TABLE RENAME COLUMN TO statement:</a:t>
            </a:r>
          </a:p>
          <a:p>
            <a:pPr marL="0" indent="0">
              <a:buNone/>
            </a:pPr>
            <a:r>
              <a:rPr lang="en-US" sz="1600" dirty="0"/>
              <a:t>ALTER TABLE </a:t>
            </a:r>
            <a:r>
              <a:rPr lang="en-US" sz="1600" dirty="0" err="1"/>
              <a:t>table_name</a:t>
            </a:r>
            <a:r>
              <a:rPr lang="en-US" sz="1600" dirty="0"/>
              <a:t> </a:t>
            </a:r>
          </a:p>
          <a:p>
            <a:pPr marL="0" indent="0">
              <a:buNone/>
            </a:pPr>
            <a:r>
              <a:rPr lang="en-US" sz="1600" dirty="0"/>
              <a:t>RENAME COLUMN </a:t>
            </a:r>
            <a:r>
              <a:rPr lang="en-US" sz="1600" dirty="0" err="1"/>
              <a:t>column_name</a:t>
            </a:r>
            <a:r>
              <a:rPr lang="en-US" sz="1600" dirty="0"/>
              <a:t>  TO </a:t>
            </a:r>
            <a:r>
              <a:rPr lang="en-US" sz="1600" dirty="0" err="1"/>
              <a:t>new_column_name</a:t>
            </a:r>
            <a:r>
              <a:rPr lang="en-US" sz="1600" dirty="0"/>
              <a:t>;</a:t>
            </a:r>
          </a:p>
          <a:p>
            <a:pPr marL="0" indent="0">
              <a:buNone/>
            </a:pPr>
            <a:r>
              <a:rPr lang="en-US" sz="1600" dirty="0"/>
              <a:t> </a:t>
            </a:r>
          </a:p>
          <a:p>
            <a:r>
              <a:rPr lang="en-US" sz="1600" i="1" dirty="0">
                <a:solidFill>
                  <a:srgbClr val="FF0000"/>
                </a:solidFill>
              </a:rPr>
              <a:t>To rename an existing table, you use the ALTER TABLE statement as follows:</a:t>
            </a:r>
          </a:p>
          <a:p>
            <a:pPr marL="0" indent="0">
              <a:buNone/>
            </a:pPr>
            <a:r>
              <a:rPr lang="en-US" sz="1600" dirty="0"/>
              <a:t>ALTER TABLE </a:t>
            </a:r>
            <a:r>
              <a:rPr lang="en-US" sz="1600" dirty="0" err="1"/>
              <a:t>table_name</a:t>
            </a:r>
            <a:r>
              <a:rPr lang="en-US" sz="1600" dirty="0"/>
              <a:t> RENAME TO </a:t>
            </a:r>
            <a:r>
              <a:rPr lang="en-US" sz="1600" dirty="0" err="1"/>
              <a:t>new_table_name</a:t>
            </a:r>
            <a:r>
              <a:rPr lang="en-US" sz="1600" dirty="0"/>
              <a:t>;</a:t>
            </a:r>
          </a:p>
          <a:p>
            <a:endParaRPr lang="en-US" sz="1400" dirty="0"/>
          </a:p>
        </p:txBody>
      </p:sp>
    </p:spTree>
    <p:extLst>
      <p:ext uri="{BB962C8B-B14F-4D97-AF65-F5344CB8AC3E}">
        <p14:creationId xmlns:p14="http://schemas.microsoft.com/office/powerpoint/2010/main" val="97766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DROP TABLE</a:t>
            </a:r>
          </a:p>
        </p:txBody>
      </p:sp>
      <p:sp>
        <p:nvSpPr>
          <p:cNvPr id="3" name="Content Placeholder 2"/>
          <p:cNvSpPr>
            <a:spLocks noGrp="1"/>
          </p:cNvSpPr>
          <p:nvPr>
            <p:ph idx="1"/>
          </p:nvPr>
        </p:nvSpPr>
        <p:spPr/>
        <p:txBody>
          <a:bodyPr/>
          <a:lstStyle/>
          <a:p>
            <a:pPr marL="0" indent="0">
              <a:buNone/>
            </a:pPr>
            <a:r>
              <a:rPr lang="en-US" sz="2400" dirty="0"/>
              <a:t>DROP TABLE [IF EXISTS] </a:t>
            </a:r>
            <a:r>
              <a:rPr lang="en-US" sz="2400" dirty="0" err="1"/>
              <a:t>table_name</a:t>
            </a:r>
            <a:r>
              <a:rPr lang="en-US" sz="2400" dirty="0"/>
              <a:t> </a:t>
            </a:r>
          </a:p>
          <a:p>
            <a:pPr marL="0" indent="0">
              <a:buNone/>
            </a:pPr>
            <a:r>
              <a:rPr lang="en-US" sz="2400" dirty="0"/>
              <a:t>[CASCADE | RESTRICT];</a:t>
            </a:r>
          </a:p>
          <a:p>
            <a:pPr marL="0" indent="0">
              <a:buNone/>
            </a:pPr>
            <a:endParaRPr lang="en-US" sz="2400" dirty="0"/>
          </a:p>
          <a:p>
            <a:r>
              <a:rPr lang="en-US" sz="2000" dirty="0"/>
              <a:t>In case the table that you want to remove is used in other objects such as views, triggers, functions, and stored procedures, the DROP TABLE cannot remove the table. </a:t>
            </a:r>
          </a:p>
          <a:p>
            <a:r>
              <a:rPr lang="en-US" sz="2000" dirty="0"/>
              <a:t>In this case, you have two options:</a:t>
            </a:r>
          </a:p>
          <a:p>
            <a:r>
              <a:rPr lang="en-US" sz="2000" dirty="0"/>
              <a:t>The CASCADE option allows you to remove the table and its dependent objects.</a:t>
            </a:r>
          </a:p>
          <a:p>
            <a:r>
              <a:rPr lang="en-US" sz="2000" dirty="0"/>
              <a:t>The RESTRICT option rejects the removal if there is any object depends on the table. The RESTRICT option is the default if you don’t explicitly specify it in the DROP TABLE statement.</a:t>
            </a:r>
          </a:p>
          <a:p>
            <a:endParaRPr lang="en-US" dirty="0"/>
          </a:p>
        </p:txBody>
      </p:sp>
    </p:spTree>
    <p:extLst>
      <p:ext uri="{BB962C8B-B14F-4D97-AF65-F5344CB8AC3E}">
        <p14:creationId xmlns:p14="http://schemas.microsoft.com/office/powerpoint/2010/main" val="2974533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PostgreSQL</a:t>
            </a:r>
            <a:r>
              <a:rPr lang="en-US" sz="3200" dirty="0"/>
              <a:t> TRUNCATE TABLE</a:t>
            </a:r>
          </a:p>
        </p:txBody>
      </p:sp>
      <p:sp>
        <p:nvSpPr>
          <p:cNvPr id="3" name="Content Placeholder 2"/>
          <p:cNvSpPr>
            <a:spLocks noGrp="1"/>
          </p:cNvSpPr>
          <p:nvPr>
            <p:ph idx="1"/>
          </p:nvPr>
        </p:nvSpPr>
        <p:spPr/>
        <p:txBody>
          <a:bodyPr/>
          <a:lstStyle/>
          <a:p>
            <a:r>
              <a:rPr lang="en-US" sz="2800" dirty="0"/>
              <a:t>To remove all data from a table, you use the DELETE statement. </a:t>
            </a:r>
          </a:p>
          <a:p>
            <a:r>
              <a:rPr lang="en-US" sz="2800" dirty="0"/>
              <a:t>However, when you use the DELETE statement to delete all data from a table that has a lot of data, it is not efficient. </a:t>
            </a:r>
          </a:p>
          <a:p>
            <a:r>
              <a:rPr lang="en-US" sz="2800" dirty="0"/>
              <a:t>In this case, you need to use the TRUNCATE TABLE statement:</a:t>
            </a:r>
          </a:p>
          <a:p>
            <a:pPr marL="0" indent="0">
              <a:buNone/>
            </a:pPr>
            <a:r>
              <a:rPr lang="en-US" sz="2800" dirty="0"/>
              <a:t>TRUNCATE TABLE </a:t>
            </a:r>
            <a:r>
              <a:rPr lang="en-US" sz="2800" dirty="0" err="1"/>
              <a:t>table_name</a:t>
            </a:r>
            <a:r>
              <a:rPr lang="en-US" sz="2800" dirty="0"/>
              <a:t>;</a:t>
            </a:r>
          </a:p>
          <a:p>
            <a:endParaRPr lang="en-US" dirty="0"/>
          </a:p>
        </p:txBody>
      </p:sp>
    </p:spTree>
    <p:extLst>
      <p:ext uri="{BB962C8B-B14F-4D97-AF65-F5344CB8AC3E}">
        <p14:creationId xmlns:p14="http://schemas.microsoft.com/office/powerpoint/2010/main" val="359372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Querying Data</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400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a:t>
            </a:r>
            <a:r>
              <a:rPr lang="en-US" b="0" dirty="0" err="1"/>
              <a:t>PostgreSQL</a:t>
            </a:r>
            <a:endParaRPr lang="en-US" dirty="0"/>
          </a:p>
        </p:txBody>
      </p:sp>
      <p:sp>
        <p:nvSpPr>
          <p:cNvPr id="3" name="Content Placeholder 2"/>
          <p:cNvSpPr>
            <a:spLocks noGrp="1"/>
          </p:cNvSpPr>
          <p:nvPr>
            <p:ph idx="1"/>
          </p:nvPr>
        </p:nvSpPr>
        <p:spPr/>
        <p:txBody>
          <a:bodyPr/>
          <a:lstStyle/>
          <a:p>
            <a:r>
              <a:rPr lang="en-US" sz="2400" dirty="0" err="1"/>
              <a:t>PostgreSQL</a:t>
            </a:r>
            <a:r>
              <a:rPr lang="en-US" sz="2400" dirty="0"/>
              <a:t> is an advanced, enterprise-class, and </a:t>
            </a:r>
            <a:br>
              <a:rPr lang="en-US" sz="2400" dirty="0"/>
            </a:br>
            <a:r>
              <a:rPr lang="en-US" sz="2400" dirty="0"/>
              <a:t>open-source relational database system. </a:t>
            </a:r>
          </a:p>
          <a:p>
            <a:r>
              <a:rPr lang="en-US" sz="2400" dirty="0" err="1"/>
              <a:t>PostgreSQL</a:t>
            </a:r>
            <a:r>
              <a:rPr lang="en-US" sz="2400" dirty="0"/>
              <a:t> supports both SQL (relational) and JSON (non-relational) querying.</a:t>
            </a:r>
          </a:p>
          <a:p>
            <a:r>
              <a:rPr lang="en-US" sz="2400" dirty="0" err="1"/>
              <a:t>PostgreSQL</a:t>
            </a:r>
            <a:r>
              <a:rPr lang="en-US" sz="2400" dirty="0"/>
              <a:t> is a highly stable database backed by more than 20 years of development by the open-source community.</a:t>
            </a:r>
          </a:p>
          <a:p>
            <a:r>
              <a:rPr lang="en-US" sz="2400" dirty="0" err="1"/>
              <a:t>PostgreSQL</a:t>
            </a:r>
            <a:r>
              <a:rPr lang="en-US" sz="2400" dirty="0"/>
              <a:t> is used as a primary database for many web applications as well as mobile and analytics applications.</a:t>
            </a:r>
          </a:p>
          <a:p>
            <a:endParaRPr lang="en-US" dirty="0"/>
          </a:p>
        </p:txBody>
      </p:sp>
    </p:spTree>
    <p:extLst>
      <p:ext uri="{BB962C8B-B14F-4D97-AF65-F5344CB8AC3E}">
        <p14:creationId xmlns:p14="http://schemas.microsoft.com/office/powerpoint/2010/main" val="1966634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SELECT</a:t>
            </a:r>
          </a:p>
        </p:txBody>
      </p:sp>
      <p:sp>
        <p:nvSpPr>
          <p:cNvPr id="3" name="Content Placeholder 2"/>
          <p:cNvSpPr>
            <a:spLocks noGrp="1"/>
          </p:cNvSpPr>
          <p:nvPr>
            <p:ph idx="1"/>
          </p:nvPr>
        </p:nvSpPr>
        <p:spPr/>
        <p:txBody>
          <a:bodyPr/>
          <a:lstStyle/>
          <a:p>
            <a:r>
              <a:rPr lang="en-US" sz="2400" dirty="0"/>
              <a:t>One of the most common tasks, when you work with the database, is to query data from tables by using the SELECT statement.</a:t>
            </a:r>
          </a:p>
          <a:p>
            <a:r>
              <a:rPr lang="en-US" sz="2400" dirty="0"/>
              <a:t>The SELECT statement is one of the most complex statements in </a:t>
            </a:r>
            <a:r>
              <a:rPr lang="en-US" sz="2400" dirty="0" err="1"/>
              <a:t>PostgreSQL</a:t>
            </a:r>
            <a:r>
              <a:rPr lang="en-US" sz="2400" dirty="0"/>
              <a:t>. </a:t>
            </a:r>
          </a:p>
          <a:p>
            <a:r>
              <a:rPr lang="en-US" sz="2400" dirty="0"/>
              <a:t>It has many clauses that you can use to form a flexible query.</a:t>
            </a:r>
          </a:p>
          <a:p>
            <a:pPr marL="0" indent="0">
              <a:buNone/>
            </a:pPr>
            <a:r>
              <a:rPr lang="en-US" sz="2400" dirty="0"/>
              <a:t>SELECT</a:t>
            </a:r>
          </a:p>
          <a:p>
            <a:pPr marL="0" indent="0">
              <a:buNone/>
            </a:pPr>
            <a:r>
              <a:rPr lang="en-US" sz="2400" dirty="0"/>
              <a:t>   </a:t>
            </a:r>
            <a:r>
              <a:rPr lang="en-US" sz="2400" dirty="0" err="1"/>
              <a:t>select_list</a:t>
            </a:r>
            <a:endParaRPr lang="en-US" sz="2400" dirty="0"/>
          </a:p>
          <a:p>
            <a:pPr marL="0" indent="0">
              <a:buNone/>
            </a:pPr>
            <a:r>
              <a:rPr lang="en-US" sz="2400" dirty="0"/>
              <a:t>FROM</a:t>
            </a:r>
          </a:p>
          <a:p>
            <a:pPr marL="0" indent="0">
              <a:buNone/>
            </a:pPr>
            <a:r>
              <a:rPr lang="en-US" sz="2400" dirty="0"/>
              <a:t>   </a:t>
            </a:r>
            <a:r>
              <a:rPr lang="en-US" sz="2400" dirty="0" err="1"/>
              <a:t>table_name</a:t>
            </a:r>
            <a:r>
              <a:rPr lang="en-US" sz="2400" dirty="0"/>
              <a:t>;</a:t>
            </a:r>
          </a:p>
          <a:p>
            <a:endParaRPr lang="en-US" sz="2400" dirty="0"/>
          </a:p>
        </p:txBody>
      </p:sp>
    </p:spTree>
    <p:extLst>
      <p:ext uri="{BB962C8B-B14F-4D97-AF65-F5344CB8AC3E}">
        <p14:creationId xmlns:p14="http://schemas.microsoft.com/office/powerpoint/2010/main" val="288156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SELECT</a:t>
            </a:r>
          </a:p>
        </p:txBody>
      </p:sp>
      <p:sp>
        <p:nvSpPr>
          <p:cNvPr id="3" name="Content Placeholder 2"/>
          <p:cNvSpPr>
            <a:spLocks noGrp="1"/>
          </p:cNvSpPr>
          <p:nvPr>
            <p:ph idx="1"/>
          </p:nvPr>
        </p:nvSpPr>
        <p:spPr/>
        <p:txBody>
          <a:bodyPr/>
          <a:lstStyle/>
          <a:p>
            <a:r>
              <a:rPr lang="en-US" sz="2000" i="1" dirty="0">
                <a:solidFill>
                  <a:srgbClr val="FF0000"/>
                </a:solidFill>
              </a:rPr>
              <a:t>Using </a:t>
            </a:r>
            <a:r>
              <a:rPr lang="en-US" sz="2000" i="1" dirty="0" err="1">
                <a:solidFill>
                  <a:srgbClr val="FF0000"/>
                </a:solidFill>
              </a:rPr>
              <a:t>PostgreSQL</a:t>
            </a:r>
            <a:r>
              <a:rPr lang="en-US" sz="2000" i="1" dirty="0">
                <a:solidFill>
                  <a:srgbClr val="FF0000"/>
                </a:solidFill>
              </a:rPr>
              <a:t> SELECT statement to query data from one column</a:t>
            </a:r>
            <a:endParaRPr lang="en-US" sz="2000" dirty="0"/>
          </a:p>
          <a:p>
            <a:pPr marL="0" indent="0">
              <a:buNone/>
            </a:pPr>
            <a:r>
              <a:rPr lang="en-US" sz="2000" dirty="0"/>
              <a:t>SELECT </a:t>
            </a:r>
            <a:r>
              <a:rPr lang="en-US" sz="2000" dirty="0" err="1"/>
              <a:t>first_name</a:t>
            </a:r>
            <a:r>
              <a:rPr lang="en-US" sz="2000" dirty="0"/>
              <a:t> FROM customer;</a:t>
            </a:r>
          </a:p>
          <a:p>
            <a:pPr marL="0" indent="0">
              <a:buNone/>
            </a:pPr>
            <a:r>
              <a:rPr lang="en-US" sz="2000" dirty="0"/>
              <a:t> </a:t>
            </a:r>
          </a:p>
          <a:p>
            <a:r>
              <a:rPr lang="en-US" sz="2000" i="1" dirty="0">
                <a:solidFill>
                  <a:srgbClr val="FF0000"/>
                </a:solidFill>
              </a:rPr>
              <a:t>Using </a:t>
            </a:r>
            <a:r>
              <a:rPr lang="en-US" sz="2000" i="1" dirty="0" err="1">
                <a:solidFill>
                  <a:srgbClr val="FF0000"/>
                </a:solidFill>
              </a:rPr>
              <a:t>PostgreSQL</a:t>
            </a:r>
            <a:r>
              <a:rPr lang="en-US" sz="2000" i="1" dirty="0">
                <a:solidFill>
                  <a:srgbClr val="FF0000"/>
                </a:solidFill>
              </a:rPr>
              <a:t> SELECT statement to query data from multiple columns </a:t>
            </a:r>
            <a:endParaRPr lang="en-US" sz="2000" dirty="0"/>
          </a:p>
          <a:p>
            <a:pPr marL="0" indent="0">
              <a:buNone/>
            </a:pPr>
            <a:r>
              <a:rPr lang="en-US" sz="2000" dirty="0"/>
              <a:t>SELECT    </a:t>
            </a:r>
            <a:r>
              <a:rPr lang="en-US" sz="2000" dirty="0" err="1"/>
              <a:t>first_name</a:t>
            </a:r>
            <a:r>
              <a:rPr lang="en-US" sz="2000" dirty="0"/>
              <a:t>,   </a:t>
            </a:r>
            <a:r>
              <a:rPr lang="en-US" sz="2000" dirty="0" err="1"/>
              <a:t>last_name</a:t>
            </a:r>
            <a:r>
              <a:rPr lang="en-US" sz="2000" dirty="0"/>
              <a:t>,   email FROM    customer;</a:t>
            </a:r>
          </a:p>
          <a:p>
            <a:pPr marL="0" indent="0">
              <a:buNone/>
            </a:pPr>
            <a:endParaRPr lang="en-US" sz="2000" dirty="0"/>
          </a:p>
          <a:p>
            <a:r>
              <a:rPr lang="en-US" sz="2000" i="1" dirty="0">
                <a:solidFill>
                  <a:srgbClr val="FF0000"/>
                </a:solidFill>
              </a:rPr>
              <a:t>Using </a:t>
            </a:r>
            <a:r>
              <a:rPr lang="en-US" sz="2000" i="1" dirty="0" err="1">
                <a:solidFill>
                  <a:srgbClr val="FF0000"/>
                </a:solidFill>
              </a:rPr>
              <a:t>PostgreSQL</a:t>
            </a:r>
            <a:r>
              <a:rPr lang="en-US" sz="2000" i="1" dirty="0">
                <a:solidFill>
                  <a:srgbClr val="FF0000"/>
                </a:solidFill>
              </a:rPr>
              <a:t> SELECT statement to query data from all columns of a table</a:t>
            </a:r>
          </a:p>
          <a:p>
            <a:pPr marL="0" indent="0">
              <a:buNone/>
            </a:pPr>
            <a:r>
              <a:rPr lang="en-US" sz="2000" dirty="0"/>
              <a:t>SELECT * FROM customer;</a:t>
            </a:r>
          </a:p>
          <a:p>
            <a:endParaRPr lang="en-US" sz="1600" dirty="0"/>
          </a:p>
        </p:txBody>
      </p:sp>
    </p:spTree>
    <p:extLst>
      <p:ext uri="{BB962C8B-B14F-4D97-AF65-F5344CB8AC3E}">
        <p14:creationId xmlns:p14="http://schemas.microsoft.com/office/powerpoint/2010/main" val="11932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Column Alias</a:t>
            </a:r>
          </a:p>
        </p:txBody>
      </p:sp>
      <p:sp>
        <p:nvSpPr>
          <p:cNvPr id="3" name="Content Placeholder 2"/>
          <p:cNvSpPr>
            <a:spLocks noGrp="1"/>
          </p:cNvSpPr>
          <p:nvPr>
            <p:ph idx="1"/>
          </p:nvPr>
        </p:nvSpPr>
        <p:spPr>
          <a:xfrm>
            <a:off x="533400" y="1676400"/>
            <a:ext cx="8229600" cy="4411662"/>
          </a:xfrm>
        </p:spPr>
        <p:txBody>
          <a:bodyPr/>
          <a:lstStyle/>
          <a:p>
            <a:r>
              <a:rPr lang="en-US" sz="2400" dirty="0"/>
              <a:t>A column alias allows you to assign a column or an expression in the select list of a SELECT statement a temporary name. </a:t>
            </a:r>
          </a:p>
          <a:p>
            <a:r>
              <a:rPr lang="en-US" sz="2400" dirty="0"/>
              <a:t>The column alias exists temporarily during the execution of the query.</a:t>
            </a:r>
          </a:p>
          <a:p>
            <a:endParaRPr lang="en-US" sz="2400" dirty="0"/>
          </a:p>
          <a:p>
            <a:pPr marL="0" indent="0">
              <a:buNone/>
            </a:pPr>
            <a:r>
              <a:rPr lang="en-US" sz="2000" dirty="0"/>
              <a:t>SELECT     </a:t>
            </a:r>
            <a:r>
              <a:rPr lang="en-US" sz="2000" dirty="0" err="1"/>
              <a:t>first_name</a:t>
            </a:r>
            <a:r>
              <a:rPr lang="en-US" sz="2000" dirty="0"/>
              <a:t>,    </a:t>
            </a:r>
            <a:r>
              <a:rPr lang="en-US" sz="2000" dirty="0" err="1"/>
              <a:t>last_name</a:t>
            </a:r>
            <a:r>
              <a:rPr lang="en-US" sz="2000" dirty="0"/>
              <a:t> surname FROM customer;</a:t>
            </a:r>
          </a:p>
          <a:p>
            <a:pPr marL="0" indent="0">
              <a:buNone/>
            </a:pPr>
            <a:r>
              <a:rPr lang="en-US" sz="2000" dirty="0"/>
              <a:t> </a:t>
            </a:r>
          </a:p>
          <a:p>
            <a:pPr marL="0" indent="0">
              <a:buNone/>
            </a:pPr>
            <a:r>
              <a:rPr lang="en-US" sz="2000" dirty="0"/>
              <a:t>SELECT     </a:t>
            </a:r>
            <a:r>
              <a:rPr lang="en-US" sz="2000" dirty="0" err="1"/>
              <a:t>first_name</a:t>
            </a:r>
            <a:r>
              <a:rPr lang="en-US" sz="2000" dirty="0"/>
              <a:t> || ' ' || </a:t>
            </a:r>
            <a:r>
              <a:rPr lang="en-US" sz="2000" dirty="0" err="1"/>
              <a:t>last_name</a:t>
            </a:r>
            <a:r>
              <a:rPr lang="en-US" sz="2000" dirty="0"/>
              <a:t> AS </a:t>
            </a:r>
            <a:r>
              <a:rPr lang="en-US" sz="2000" dirty="0" err="1"/>
              <a:t>full_name</a:t>
            </a:r>
            <a:r>
              <a:rPr lang="en-US" sz="2000" dirty="0"/>
              <a:t> FROM customer;</a:t>
            </a:r>
          </a:p>
          <a:p>
            <a:endParaRPr lang="en-US" dirty="0"/>
          </a:p>
        </p:txBody>
      </p:sp>
    </p:spTree>
    <p:extLst>
      <p:ext uri="{BB962C8B-B14F-4D97-AF65-F5344CB8AC3E}">
        <p14:creationId xmlns:p14="http://schemas.microsoft.com/office/powerpoint/2010/main" val="273669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ORDER BY</a:t>
            </a:r>
          </a:p>
        </p:txBody>
      </p:sp>
      <p:sp>
        <p:nvSpPr>
          <p:cNvPr id="3" name="Content Placeholder 2"/>
          <p:cNvSpPr>
            <a:spLocks noGrp="1"/>
          </p:cNvSpPr>
          <p:nvPr>
            <p:ph idx="1"/>
          </p:nvPr>
        </p:nvSpPr>
        <p:spPr/>
        <p:txBody>
          <a:bodyPr/>
          <a:lstStyle/>
          <a:p>
            <a:r>
              <a:rPr lang="en-US" sz="2400" dirty="0"/>
              <a:t>When you query data from a table, the SELECT statement returns rows in an unspecified order. </a:t>
            </a:r>
          </a:p>
          <a:p>
            <a:r>
              <a:rPr lang="en-US" sz="2400" dirty="0"/>
              <a:t>To sort the rows of the result set, you use the ORDER BY clause in the SELECT statement.</a:t>
            </a:r>
          </a:p>
          <a:p>
            <a:r>
              <a:rPr lang="en-US" sz="2400" dirty="0"/>
              <a:t>The ORDER BY clause allows you to sort rows returned by a SELECT clause in ascending or descending order based on a sort expression.</a:t>
            </a:r>
          </a:p>
          <a:p>
            <a:endParaRPr lang="en-US" dirty="0"/>
          </a:p>
        </p:txBody>
      </p:sp>
    </p:spTree>
    <p:extLst>
      <p:ext uri="{BB962C8B-B14F-4D97-AF65-F5344CB8AC3E}">
        <p14:creationId xmlns:p14="http://schemas.microsoft.com/office/powerpoint/2010/main" val="208166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ORDER BY</a:t>
            </a:r>
          </a:p>
        </p:txBody>
      </p:sp>
      <p:sp>
        <p:nvSpPr>
          <p:cNvPr id="3" name="Content Placeholder 2"/>
          <p:cNvSpPr>
            <a:spLocks noGrp="1"/>
          </p:cNvSpPr>
          <p:nvPr>
            <p:ph idx="1"/>
          </p:nvPr>
        </p:nvSpPr>
        <p:spPr/>
        <p:txBody>
          <a:bodyPr/>
          <a:lstStyle/>
          <a:p>
            <a:pPr marL="0" indent="0">
              <a:buNone/>
            </a:pPr>
            <a:r>
              <a:rPr lang="en-US" sz="1800" dirty="0"/>
              <a:t>SELECT</a:t>
            </a:r>
          </a:p>
          <a:p>
            <a:pPr marL="0" indent="0">
              <a:buNone/>
            </a:pPr>
            <a:r>
              <a:rPr lang="en-US" sz="1800" dirty="0"/>
              <a:t>	</a:t>
            </a:r>
            <a:r>
              <a:rPr lang="en-US" sz="1800" dirty="0" err="1"/>
              <a:t>first_name</a:t>
            </a:r>
            <a:r>
              <a:rPr lang="en-US" sz="1800" dirty="0"/>
              <a:t>, </a:t>
            </a:r>
            <a:r>
              <a:rPr lang="en-US" sz="1800" dirty="0" err="1"/>
              <a:t>last_name</a:t>
            </a:r>
            <a:r>
              <a:rPr lang="en-US" sz="1800" dirty="0"/>
              <a:t> FROM customer</a:t>
            </a:r>
          </a:p>
          <a:p>
            <a:pPr marL="0" indent="0">
              <a:buNone/>
            </a:pPr>
            <a:r>
              <a:rPr lang="en-US" sz="1800" dirty="0"/>
              <a:t>ORDER BY</a:t>
            </a:r>
          </a:p>
          <a:p>
            <a:pPr marL="0" indent="0">
              <a:buNone/>
            </a:pPr>
            <a:r>
              <a:rPr lang="en-US" sz="1800" dirty="0"/>
              <a:t>	</a:t>
            </a:r>
            <a:r>
              <a:rPr lang="en-US" sz="1800" dirty="0" err="1"/>
              <a:t>first_name</a:t>
            </a:r>
            <a:r>
              <a:rPr lang="en-US" sz="1800" dirty="0"/>
              <a:t> ASC;</a:t>
            </a:r>
          </a:p>
          <a:p>
            <a:pPr marL="0" indent="0">
              <a:buNone/>
            </a:pPr>
            <a:endParaRPr lang="en-US" sz="1800" dirty="0"/>
          </a:p>
          <a:p>
            <a:pPr marL="0" indent="0">
              <a:buNone/>
            </a:pPr>
            <a:r>
              <a:rPr lang="en-US" sz="1800" dirty="0">
                <a:solidFill>
                  <a:srgbClr val="FF0000"/>
                </a:solidFill>
              </a:rPr>
              <a:t>SELECT</a:t>
            </a:r>
          </a:p>
          <a:p>
            <a:pPr marL="0" indent="0">
              <a:buNone/>
            </a:pPr>
            <a:r>
              <a:rPr lang="en-US" sz="1800" dirty="0">
                <a:solidFill>
                  <a:srgbClr val="FF0000"/>
                </a:solidFill>
              </a:rPr>
              <a:t>       </a:t>
            </a:r>
            <a:r>
              <a:rPr lang="en-US" sz="1800" dirty="0" err="1">
                <a:solidFill>
                  <a:srgbClr val="FF0000"/>
                </a:solidFill>
              </a:rPr>
              <a:t>first_name</a:t>
            </a:r>
            <a:r>
              <a:rPr lang="en-US" sz="1800" dirty="0">
                <a:solidFill>
                  <a:srgbClr val="FF0000"/>
                </a:solidFill>
              </a:rPr>
              <a:t>,  </a:t>
            </a:r>
            <a:r>
              <a:rPr lang="en-US" sz="1800" dirty="0" err="1">
                <a:solidFill>
                  <a:srgbClr val="FF0000"/>
                </a:solidFill>
              </a:rPr>
              <a:t>last_name</a:t>
            </a:r>
            <a:r>
              <a:rPr lang="en-US" sz="1800" dirty="0">
                <a:solidFill>
                  <a:srgbClr val="FF0000"/>
                </a:solidFill>
              </a:rPr>
              <a:t> FROM  customer</a:t>
            </a:r>
          </a:p>
          <a:p>
            <a:pPr marL="0" indent="0">
              <a:buNone/>
            </a:pPr>
            <a:r>
              <a:rPr lang="en-US" sz="1800" dirty="0">
                <a:solidFill>
                  <a:srgbClr val="FF0000"/>
                </a:solidFill>
              </a:rPr>
              <a:t>ORDER BY</a:t>
            </a:r>
          </a:p>
          <a:p>
            <a:pPr marL="0" indent="0">
              <a:buNone/>
            </a:pPr>
            <a:r>
              <a:rPr lang="en-US" sz="1800" dirty="0">
                <a:solidFill>
                  <a:srgbClr val="FF0000"/>
                </a:solidFill>
              </a:rPr>
              <a:t>       </a:t>
            </a:r>
            <a:r>
              <a:rPr lang="en-US" sz="1800" dirty="0" err="1">
                <a:solidFill>
                  <a:srgbClr val="FF0000"/>
                </a:solidFill>
              </a:rPr>
              <a:t>last_name</a:t>
            </a:r>
            <a:r>
              <a:rPr lang="en-US" sz="1800" dirty="0">
                <a:solidFill>
                  <a:srgbClr val="FF0000"/>
                </a:solidFill>
              </a:rPr>
              <a:t> DESC;</a:t>
            </a:r>
          </a:p>
          <a:p>
            <a:pPr marL="0" indent="0">
              <a:buNone/>
            </a:pPr>
            <a:endParaRPr lang="en-US" sz="1800" dirty="0"/>
          </a:p>
          <a:p>
            <a:pPr marL="0" indent="0">
              <a:buNone/>
            </a:pPr>
            <a:r>
              <a:rPr lang="en-US" sz="1800" dirty="0"/>
              <a:t>SELECT</a:t>
            </a:r>
          </a:p>
          <a:p>
            <a:pPr marL="0" indent="0">
              <a:buNone/>
            </a:pPr>
            <a:r>
              <a:rPr lang="en-US" sz="1800" dirty="0"/>
              <a:t>	</a:t>
            </a:r>
            <a:r>
              <a:rPr lang="en-US" sz="1800" dirty="0" err="1"/>
              <a:t>first_name</a:t>
            </a:r>
            <a:r>
              <a:rPr lang="en-US" sz="1800" dirty="0"/>
              <a:t>, 	</a:t>
            </a:r>
            <a:r>
              <a:rPr lang="en-US" sz="1800" dirty="0" err="1"/>
              <a:t>last_name</a:t>
            </a:r>
            <a:r>
              <a:rPr lang="en-US" sz="1800" dirty="0"/>
              <a:t> FROM 	customer</a:t>
            </a:r>
          </a:p>
          <a:p>
            <a:pPr marL="0" indent="0">
              <a:buNone/>
            </a:pPr>
            <a:r>
              <a:rPr lang="en-US" sz="1800" dirty="0"/>
              <a:t>ORDER BY</a:t>
            </a:r>
          </a:p>
          <a:p>
            <a:pPr marL="0" indent="0">
              <a:buNone/>
            </a:pPr>
            <a:r>
              <a:rPr lang="en-US" sz="1800" dirty="0"/>
              <a:t>	</a:t>
            </a:r>
            <a:r>
              <a:rPr lang="en-US" sz="1800" dirty="0" err="1"/>
              <a:t>first_name</a:t>
            </a:r>
            <a:r>
              <a:rPr lang="en-US" sz="1800" dirty="0"/>
              <a:t> ASC,</a:t>
            </a:r>
          </a:p>
          <a:p>
            <a:pPr marL="0" indent="0">
              <a:buNone/>
            </a:pPr>
            <a:r>
              <a:rPr lang="en-US" sz="1800" dirty="0"/>
              <a:t>	</a:t>
            </a:r>
            <a:r>
              <a:rPr lang="en-US" sz="1800" dirty="0" err="1"/>
              <a:t>last_name</a:t>
            </a:r>
            <a:r>
              <a:rPr lang="en-US" sz="1800" dirty="0"/>
              <a:t> DESC;</a:t>
            </a:r>
          </a:p>
        </p:txBody>
      </p:sp>
    </p:spTree>
    <p:extLst>
      <p:ext uri="{BB962C8B-B14F-4D97-AF65-F5344CB8AC3E}">
        <p14:creationId xmlns:p14="http://schemas.microsoft.com/office/powerpoint/2010/main" val="211901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PostgreSQL</a:t>
            </a:r>
            <a:r>
              <a:rPr lang="en-US" sz="3600" dirty="0"/>
              <a:t> SELECT DISTINCT</a:t>
            </a:r>
          </a:p>
        </p:txBody>
      </p:sp>
      <p:sp>
        <p:nvSpPr>
          <p:cNvPr id="3" name="Content Placeholder 2"/>
          <p:cNvSpPr>
            <a:spLocks noGrp="1"/>
          </p:cNvSpPr>
          <p:nvPr>
            <p:ph idx="1"/>
          </p:nvPr>
        </p:nvSpPr>
        <p:spPr/>
        <p:txBody>
          <a:bodyPr/>
          <a:lstStyle/>
          <a:p>
            <a:r>
              <a:rPr lang="en-US" sz="2400" dirty="0"/>
              <a:t>The DISTINCT clause is used in the SELECT statement to remove duplicate rows from a result set. </a:t>
            </a:r>
          </a:p>
          <a:p>
            <a:r>
              <a:rPr lang="en-US" sz="2400" dirty="0"/>
              <a:t>The DISTINCT clause keeps one row for each group of duplicates. </a:t>
            </a:r>
          </a:p>
          <a:p>
            <a:r>
              <a:rPr lang="en-US" sz="2400" dirty="0"/>
              <a:t>The DISTINCT clause can be applied to one or more columns in the select list of the SELECT statement.</a:t>
            </a:r>
          </a:p>
          <a:p>
            <a:pPr marL="0" indent="0">
              <a:buNone/>
            </a:pPr>
            <a:r>
              <a:rPr lang="en-US" sz="2400" dirty="0"/>
              <a:t>SELECT</a:t>
            </a:r>
          </a:p>
          <a:p>
            <a:pPr marL="0" indent="0">
              <a:buNone/>
            </a:pPr>
            <a:r>
              <a:rPr lang="en-US" sz="2400" dirty="0"/>
              <a:t>   DISTINCT column1</a:t>
            </a:r>
          </a:p>
          <a:p>
            <a:pPr marL="0" indent="0">
              <a:buNone/>
            </a:pPr>
            <a:r>
              <a:rPr lang="en-US" sz="2400" dirty="0"/>
              <a:t>FROM</a:t>
            </a:r>
          </a:p>
          <a:p>
            <a:pPr marL="0" indent="0">
              <a:buNone/>
            </a:pPr>
            <a:r>
              <a:rPr lang="en-US" sz="2400" dirty="0"/>
              <a:t>   </a:t>
            </a:r>
            <a:r>
              <a:rPr lang="en-US" sz="2400" dirty="0" err="1"/>
              <a:t>table_name</a:t>
            </a:r>
            <a:r>
              <a:rPr lang="en-US" sz="2400" dirty="0"/>
              <a:t>;</a:t>
            </a:r>
          </a:p>
          <a:p>
            <a:endParaRPr lang="en-US" sz="2400" dirty="0"/>
          </a:p>
        </p:txBody>
      </p:sp>
    </p:spTree>
    <p:extLst>
      <p:ext uri="{BB962C8B-B14F-4D97-AF65-F5344CB8AC3E}">
        <p14:creationId xmlns:p14="http://schemas.microsoft.com/office/powerpoint/2010/main" val="928355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WHERE</a:t>
            </a:r>
          </a:p>
        </p:txBody>
      </p:sp>
      <p:sp>
        <p:nvSpPr>
          <p:cNvPr id="3" name="Content Placeholder 2"/>
          <p:cNvSpPr>
            <a:spLocks noGrp="1"/>
          </p:cNvSpPr>
          <p:nvPr>
            <p:ph idx="1"/>
          </p:nvPr>
        </p:nvSpPr>
        <p:spPr/>
        <p:txBody>
          <a:bodyPr/>
          <a:lstStyle/>
          <a:p>
            <a:r>
              <a:rPr lang="en-US" sz="2000" dirty="0"/>
              <a:t>The SELECT statement returns all rows from one or more columns in a table. </a:t>
            </a:r>
          </a:p>
          <a:p>
            <a:r>
              <a:rPr lang="en-US" sz="2000" dirty="0"/>
              <a:t>To select rows that satisfy a specified condition, you use a WHERE clause.</a:t>
            </a:r>
          </a:p>
          <a:p>
            <a:r>
              <a:rPr lang="en-US" sz="2000" dirty="0"/>
              <a:t>The WHERE clause appears right after the FROM clause of the SELECT statement.  </a:t>
            </a:r>
          </a:p>
          <a:p>
            <a:r>
              <a:rPr lang="en-US" sz="2000" dirty="0"/>
              <a:t>The WHERE clause uses the condition to filter the rows returned from the SELECT clause.</a:t>
            </a:r>
          </a:p>
          <a:p>
            <a:r>
              <a:rPr lang="en-US" sz="2000" dirty="0"/>
              <a:t>The condition must evaluate to true, false, or unknown. </a:t>
            </a:r>
          </a:p>
          <a:p>
            <a:r>
              <a:rPr lang="en-US" sz="2000" dirty="0"/>
              <a:t>It can be a </a:t>
            </a:r>
            <a:r>
              <a:rPr lang="en-US" sz="2000" dirty="0" err="1"/>
              <a:t>boolean</a:t>
            </a:r>
            <a:r>
              <a:rPr lang="en-US" sz="2000" dirty="0"/>
              <a:t> expression or a combination of </a:t>
            </a:r>
            <a:r>
              <a:rPr lang="en-US" sz="2000" dirty="0" err="1"/>
              <a:t>boolean</a:t>
            </a:r>
            <a:r>
              <a:rPr lang="en-US" sz="2000" dirty="0"/>
              <a:t> expressions using the AND </a:t>
            </a:r>
            <a:r>
              <a:rPr lang="en-US" sz="2000" dirty="0" err="1"/>
              <a:t>and</a:t>
            </a:r>
            <a:r>
              <a:rPr lang="en-US" sz="2000" dirty="0"/>
              <a:t> OR operators.</a:t>
            </a:r>
          </a:p>
          <a:p>
            <a:r>
              <a:rPr lang="en-US" sz="2000" dirty="0"/>
              <a:t>The query returns only rows that satisfy the condition in the WHERE clause. In other words, only rows that cause the condition evaluates to true will be included in the result set.</a:t>
            </a:r>
          </a:p>
        </p:txBody>
      </p:sp>
    </p:spTree>
    <p:extLst>
      <p:ext uri="{BB962C8B-B14F-4D97-AF65-F5344CB8AC3E}">
        <p14:creationId xmlns:p14="http://schemas.microsoft.com/office/powerpoint/2010/main" val="1091581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WHERE</a:t>
            </a:r>
          </a:p>
        </p:txBody>
      </p:sp>
      <p:sp>
        <p:nvSpPr>
          <p:cNvPr id="3" name="Content Placeholder 2"/>
          <p:cNvSpPr>
            <a:spLocks noGrp="1"/>
          </p:cNvSpPr>
          <p:nvPr>
            <p:ph idx="1"/>
          </p:nvPr>
        </p:nvSpPr>
        <p:spPr/>
        <p:txBody>
          <a:bodyPr/>
          <a:lstStyle/>
          <a:p>
            <a:pPr marL="0" indent="0">
              <a:buNone/>
            </a:pPr>
            <a:r>
              <a:rPr lang="en-US" sz="2000" dirty="0"/>
              <a:t>SELECT </a:t>
            </a:r>
            <a:r>
              <a:rPr lang="en-US" sz="2000" dirty="0" err="1"/>
              <a:t>last_name</a:t>
            </a:r>
            <a:r>
              <a:rPr lang="en-US" sz="2000" dirty="0"/>
              <a:t>, </a:t>
            </a:r>
            <a:r>
              <a:rPr lang="en-US" sz="2000" dirty="0" err="1"/>
              <a:t>first_name</a:t>
            </a:r>
            <a:r>
              <a:rPr lang="en-US" sz="2000" dirty="0"/>
              <a:t>  FROM customer</a:t>
            </a:r>
          </a:p>
          <a:p>
            <a:pPr marL="0" indent="0">
              <a:buNone/>
            </a:pPr>
            <a:r>
              <a:rPr lang="en-US" sz="2000" dirty="0"/>
              <a:t>WHERE </a:t>
            </a:r>
            <a:r>
              <a:rPr lang="en-US" sz="2000" dirty="0" err="1"/>
              <a:t>first_name</a:t>
            </a:r>
            <a:r>
              <a:rPr lang="en-US" sz="2000" dirty="0"/>
              <a:t> = 'Jamie';</a:t>
            </a:r>
          </a:p>
          <a:p>
            <a:pPr marL="0" indent="0">
              <a:buNone/>
            </a:pPr>
            <a:r>
              <a:rPr lang="en-US" sz="2000" dirty="0">
                <a:solidFill>
                  <a:srgbClr val="FF0000"/>
                </a:solidFill>
              </a:rPr>
              <a:t>SELECT </a:t>
            </a:r>
            <a:r>
              <a:rPr lang="en-US" sz="2000" dirty="0" err="1">
                <a:solidFill>
                  <a:srgbClr val="FF0000"/>
                </a:solidFill>
              </a:rPr>
              <a:t>last_name</a:t>
            </a:r>
            <a:r>
              <a:rPr lang="en-US" sz="2000" dirty="0">
                <a:solidFill>
                  <a:srgbClr val="FF0000"/>
                </a:solidFill>
              </a:rPr>
              <a:t>, </a:t>
            </a:r>
            <a:r>
              <a:rPr lang="en-US" sz="2000" dirty="0" err="1">
                <a:solidFill>
                  <a:srgbClr val="FF0000"/>
                </a:solidFill>
              </a:rPr>
              <a:t>first_name</a:t>
            </a:r>
            <a:r>
              <a:rPr lang="en-US" sz="2000" dirty="0">
                <a:solidFill>
                  <a:srgbClr val="FF0000"/>
                </a:solidFill>
              </a:rPr>
              <a:t>  FROM customer</a:t>
            </a:r>
          </a:p>
          <a:p>
            <a:pPr marL="0" indent="0">
              <a:buNone/>
            </a:pPr>
            <a:r>
              <a:rPr lang="en-US" sz="2000" dirty="0">
                <a:solidFill>
                  <a:srgbClr val="FF0000"/>
                </a:solidFill>
              </a:rPr>
              <a:t>WHERE </a:t>
            </a:r>
            <a:r>
              <a:rPr lang="en-US" sz="2000" dirty="0" err="1">
                <a:solidFill>
                  <a:srgbClr val="FF0000"/>
                </a:solidFill>
              </a:rPr>
              <a:t>first_name</a:t>
            </a:r>
            <a:r>
              <a:rPr lang="en-US" sz="2000" dirty="0">
                <a:solidFill>
                  <a:srgbClr val="FF0000"/>
                </a:solidFill>
              </a:rPr>
              <a:t> = 'Jamie‘ AND   </a:t>
            </a:r>
            <a:r>
              <a:rPr lang="en-US" sz="2000" dirty="0" err="1">
                <a:solidFill>
                  <a:srgbClr val="FF0000"/>
                </a:solidFill>
              </a:rPr>
              <a:t>last_name</a:t>
            </a:r>
            <a:r>
              <a:rPr lang="en-US" sz="2000" dirty="0">
                <a:solidFill>
                  <a:srgbClr val="FF0000"/>
                </a:solidFill>
              </a:rPr>
              <a:t> = 'Rice';</a:t>
            </a:r>
          </a:p>
          <a:p>
            <a:pPr marL="0" indent="0">
              <a:buNone/>
            </a:pPr>
            <a:r>
              <a:rPr lang="en-US" sz="2000" dirty="0"/>
              <a:t>SELECT </a:t>
            </a:r>
            <a:r>
              <a:rPr lang="en-US" sz="2000" dirty="0" err="1"/>
              <a:t>last_name</a:t>
            </a:r>
            <a:r>
              <a:rPr lang="en-US" sz="2000" dirty="0"/>
              <a:t>, </a:t>
            </a:r>
            <a:r>
              <a:rPr lang="en-US" sz="2000" dirty="0" err="1"/>
              <a:t>first_name</a:t>
            </a:r>
            <a:r>
              <a:rPr lang="en-US" sz="2000" dirty="0"/>
              <a:t>  FROM customer</a:t>
            </a:r>
          </a:p>
          <a:p>
            <a:pPr marL="0" indent="0">
              <a:buNone/>
            </a:pPr>
            <a:r>
              <a:rPr lang="en-US" sz="2000" dirty="0"/>
              <a:t>WHERE </a:t>
            </a:r>
            <a:r>
              <a:rPr lang="en-US" sz="2000" dirty="0" err="1"/>
              <a:t>first_name</a:t>
            </a:r>
            <a:r>
              <a:rPr lang="en-US" sz="2000" dirty="0"/>
              <a:t> = 'Jamie‘ OR </a:t>
            </a:r>
            <a:r>
              <a:rPr lang="en-US" sz="2000" dirty="0" err="1"/>
              <a:t>last_name</a:t>
            </a:r>
            <a:r>
              <a:rPr lang="en-US" sz="2000" dirty="0"/>
              <a:t> = 'Rice';</a:t>
            </a:r>
          </a:p>
          <a:p>
            <a:pPr marL="0" indent="0">
              <a:buNone/>
            </a:pPr>
            <a:r>
              <a:rPr lang="en-US" sz="2000" dirty="0">
                <a:solidFill>
                  <a:srgbClr val="FF0000"/>
                </a:solidFill>
              </a:rPr>
              <a:t>SELECT </a:t>
            </a:r>
            <a:r>
              <a:rPr lang="en-US" sz="2000" dirty="0" err="1">
                <a:solidFill>
                  <a:srgbClr val="FF0000"/>
                </a:solidFill>
              </a:rPr>
              <a:t>first_name,last_name</a:t>
            </a:r>
            <a:r>
              <a:rPr lang="en-US" sz="2000" dirty="0">
                <a:solidFill>
                  <a:srgbClr val="FF0000"/>
                </a:solidFill>
              </a:rPr>
              <a:t> FROM customer</a:t>
            </a:r>
          </a:p>
          <a:p>
            <a:pPr marL="0" indent="0">
              <a:buNone/>
            </a:pPr>
            <a:r>
              <a:rPr lang="en-US" sz="2000" dirty="0">
                <a:solidFill>
                  <a:srgbClr val="FF0000"/>
                </a:solidFill>
              </a:rPr>
              <a:t>WHERE </a:t>
            </a:r>
            <a:r>
              <a:rPr lang="en-US" sz="2000" dirty="0" err="1">
                <a:solidFill>
                  <a:srgbClr val="FF0000"/>
                </a:solidFill>
              </a:rPr>
              <a:t>first_name</a:t>
            </a:r>
            <a:r>
              <a:rPr lang="en-US" sz="2000" dirty="0">
                <a:solidFill>
                  <a:srgbClr val="FF0000"/>
                </a:solidFill>
              </a:rPr>
              <a:t> IN ('</a:t>
            </a:r>
            <a:r>
              <a:rPr lang="en-US" sz="2000" dirty="0" err="1">
                <a:solidFill>
                  <a:srgbClr val="FF0000"/>
                </a:solidFill>
              </a:rPr>
              <a:t>Ann','Anne','Annie</a:t>
            </a:r>
            <a:r>
              <a:rPr lang="en-US" sz="2000" dirty="0">
                <a:solidFill>
                  <a:srgbClr val="FF0000"/>
                </a:solidFill>
              </a:rPr>
              <a:t>');</a:t>
            </a:r>
          </a:p>
          <a:p>
            <a:pPr marL="0" indent="0">
              <a:buNone/>
            </a:pPr>
            <a:r>
              <a:rPr lang="en-US" sz="2000" dirty="0"/>
              <a:t>SELECT </a:t>
            </a:r>
            <a:r>
              <a:rPr lang="en-US" sz="2000" dirty="0" err="1"/>
              <a:t>first_name,last_name</a:t>
            </a:r>
            <a:r>
              <a:rPr lang="en-US" sz="2000" dirty="0"/>
              <a:t> FROM customer</a:t>
            </a:r>
          </a:p>
          <a:p>
            <a:pPr marL="0" indent="0">
              <a:buNone/>
            </a:pPr>
            <a:r>
              <a:rPr lang="en-US" sz="2000" dirty="0"/>
              <a:t>WHERE </a:t>
            </a:r>
            <a:r>
              <a:rPr lang="en-US" sz="2000" dirty="0" err="1"/>
              <a:t>first_name</a:t>
            </a:r>
            <a:r>
              <a:rPr lang="en-US" sz="2000" dirty="0"/>
              <a:t> LIKE 'Ann%';</a:t>
            </a:r>
          </a:p>
          <a:p>
            <a:pPr marL="0" indent="0">
              <a:buNone/>
            </a:pPr>
            <a:r>
              <a:rPr lang="en-US" sz="2000" dirty="0">
                <a:solidFill>
                  <a:srgbClr val="FF0000"/>
                </a:solidFill>
              </a:rPr>
              <a:t>SELECT </a:t>
            </a:r>
            <a:r>
              <a:rPr lang="en-US" sz="2000" dirty="0" err="1">
                <a:solidFill>
                  <a:srgbClr val="FF0000"/>
                </a:solidFill>
              </a:rPr>
              <a:t>first_name,LENGTH</a:t>
            </a:r>
            <a:r>
              <a:rPr lang="en-US" sz="2000" dirty="0">
                <a:solidFill>
                  <a:srgbClr val="FF0000"/>
                </a:solidFill>
              </a:rPr>
              <a:t>(</a:t>
            </a:r>
            <a:r>
              <a:rPr lang="en-US" sz="2000" dirty="0" err="1">
                <a:solidFill>
                  <a:srgbClr val="FF0000"/>
                </a:solidFill>
              </a:rPr>
              <a:t>first_name</a:t>
            </a:r>
            <a:r>
              <a:rPr lang="en-US" sz="2000" dirty="0">
                <a:solidFill>
                  <a:srgbClr val="FF0000"/>
                </a:solidFill>
              </a:rPr>
              <a:t>) </a:t>
            </a:r>
            <a:r>
              <a:rPr lang="en-US" sz="2000" dirty="0" err="1">
                <a:solidFill>
                  <a:srgbClr val="FF0000"/>
                </a:solidFill>
              </a:rPr>
              <a:t>name_length</a:t>
            </a:r>
            <a:r>
              <a:rPr lang="en-US" sz="2000" dirty="0">
                <a:solidFill>
                  <a:srgbClr val="FF0000"/>
                </a:solidFill>
              </a:rPr>
              <a:t> FROM customer WHERE </a:t>
            </a:r>
            <a:r>
              <a:rPr lang="en-US" sz="2000" dirty="0" err="1">
                <a:solidFill>
                  <a:srgbClr val="FF0000"/>
                </a:solidFill>
              </a:rPr>
              <a:t>first_name</a:t>
            </a:r>
            <a:r>
              <a:rPr lang="en-US" sz="2000" dirty="0">
                <a:solidFill>
                  <a:srgbClr val="FF0000"/>
                </a:solidFill>
              </a:rPr>
              <a:t> LIKE 'A%' AND</a:t>
            </a:r>
          </a:p>
          <a:p>
            <a:pPr marL="0" indent="0">
              <a:buNone/>
            </a:pPr>
            <a:r>
              <a:rPr lang="en-US" sz="2000" dirty="0">
                <a:solidFill>
                  <a:srgbClr val="FF0000"/>
                </a:solidFill>
              </a:rPr>
              <a:t>	LENGTH(</a:t>
            </a:r>
            <a:r>
              <a:rPr lang="en-US" sz="2000" dirty="0" err="1">
                <a:solidFill>
                  <a:srgbClr val="FF0000"/>
                </a:solidFill>
              </a:rPr>
              <a:t>first_name</a:t>
            </a:r>
            <a:r>
              <a:rPr lang="en-US" sz="2000" dirty="0">
                <a:solidFill>
                  <a:srgbClr val="FF0000"/>
                </a:solidFill>
              </a:rPr>
              <a:t>) BETWEEN 3 AND 5</a:t>
            </a:r>
          </a:p>
          <a:p>
            <a:pPr marL="0" indent="0">
              <a:buNone/>
            </a:pPr>
            <a:endParaRPr lang="en-US" sz="2000" dirty="0"/>
          </a:p>
        </p:txBody>
      </p:sp>
    </p:spTree>
    <p:extLst>
      <p:ext uri="{BB962C8B-B14F-4D97-AF65-F5344CB8AC3E}">
        <p14:creationId xmlns:p14="http://schemas.microsoft.com/office/powerpoint/2010/main" val="4059755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IS NULL</a:t>
            </a:r>
          </a:p>
        </p:txBody>
      </p:sp>
      <p:sp>
        <p:nvSpPr>
          <p:cNvPr id="3" name="Content Placeholder 2"/>
          <p:cNvSpPr>
            <a:spLocks noGrp="1"/>
          </p:cNvSpPr>
          <p:nvPr>
            <p:ph idx="1"/>
          </p:nvPr>
        </p:nvSpPr>
        <p:spPr/>
        <p:txBody>
          <a:bodyPr/>
          <a:lstStyle/>
          <a:p>
            <a:r>
              <a:rPr lang="en-US" sz="2400" dirty="0"/>
              <a:t>In the database world, NULL means missing information or not applicable. </a:t>
            </a:r>
          </a:p>
          <a:p>
            <a:r>
              <a:rPr lang="en-US" sz="2400" dirty="0"/>
              <a:t>NULL is not a value, therefore, you cannot compare it with any other values like numbers or strings. </a:t>
            </a:r>
          </a:p>
          <a:p>
            <a:r>
              <a:rPr lang="en-US" sz="2400" dirty="0"/>
              <a:t>The comparison of NULL with a value will always result in NULL, which means an unknown result.</a:t>
            </a:r>
          </a:p>
          <a:p>
            <a:pPr marL="0" indent="0">
              <a:buNone/>
            </a:pPr>
            <a:r>
              <a:rPr lang="en-US" sz="2400" dirty="0"/>
              <a:t>SELECT</a:t>
            </a:r>
          </a:p>
          <a:p>
            <a:pPr marL="0" indent="0">
              <a:buNone/>
            </a:pPr>
            <a:r>
              <a:rPr lang="en-US" sz="2400" dirty="0"/>
              <a:t>    id,     </a:t>
            </a:r>
            <a:r>
              <a:rPr lang="en-US" sz="2400" dirty="0" err="1"/>
              <a:t>first_name</a:t>
            </a:r>
            <a:r>
              <a:rPr lang="en-US" sz="2400" dirty="0"/>
              <a:t>,    </a:t>
            </a:r>
            <a:r>
              <a:rPr lang="en-US" sz="2400" dirty="0" err="1"/>
              <a:t>last_name</a:t>
            </a:r>
            <a:r>
              <a:rPr lang="en-US" sz="2400" dirty="0"/>
              <a:t>,    email,    phone</a:t>
            </a:r>
          </a:p>
          <a:p>
            <a:pPr marL="0" indent="0">
              <a:buNone/>
            </a:pPr>
            <a:r>
              <a:rPr lang="en-US" sz="2400" dirty="0"/>
              <a:t>FROM</a:t>
            </a:r>
          </a:p>
          <a:p>
            <a:pPr marL="0" indent="0">
              <a:buNone/>
            </a:pPr>
            <a:r>
              <a:rPr lang="en-US" sz="2400" dirty="0"/>
              <a:t>    contacts</a:t>
            </a:r>
          </a:p>
          <a:p>
            <a:pPr marL="0" indent="0">
              <a:buNone/>
            </a:pPr>
            <a:r>
              <a:rPr lang="en-US" sz="2400" dirty="0"/>
              <a:t>WHERE</a:t>
            </a:r>
          </a:p>
          <a:p>
            <a:pPr marL="0" indent="0">
              <a:buNone/>
            </a:pPr>
            <a:r>
              <a:rPr lang="en-US" sz="2400" dirty="0"/>
              <a:t>    phone IS NULL;</a:t>
            </a:r>
          </a:p>
          <a:p>
            <a:endParaRPr lang="en-US" dirty="0"/>
          </a:p>
        </p:txBody>
      </p:sp>
    </p:spTree>
    <p:extLst>
      <p:ext uri="{BB962C8B-B14F-4D97-AF65-F5344CB8AC3E}">
        <p14:creationId xmlns:p14="http://schemas.microsoft.com/office/powerpoint/2010/main" val="2602908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Table Aliases</a:t>
            </a:r>
          </a:p>
        </p:txBody>
      </p:sp>
      <p:sp>
        <p:nvSpPr>
          <p:cNvPr id="3" name="Content Placeholder 2"/>
          <p:cNvSpPr>
            <a:spLocks noGrp="1"/>
          </p:cNvSpPr>
          <p:nvPr>
            <p:ph idx="1"/>
          </p:nvPr>
        </p:nvSpPr>
        <p:spPr/>
        <p:txBody>
          <a:bodyPr/>
          <a:lstStyle/>
          <a:p>
            <a:r>
              <a:rPr lang="en-US" sz="2000" dirty="0"/>
              <a:t>Table aliases temporarily assign tables new names during the execution of a query.</a:t>
            </a:r>
          </a:p>
          <a:p>
            <a:endParaRPr lang="en-US" sz="2000" dirty="0"/>
          </a:p>
          <a:p>
            <a:pPr marL="0" indent="0">
              <a:buNone/>
            </a:pPr>
            <a:r>
              <a:rPr lang="en-US" sz="2000" dirty="0" err="1">
                <a:solidFill>
                  <a:srgbClr val="FF0000"/>
                </a:solidFill>
              </a:rPr>
              <a:t>table_name</a:t>
            </a:r>
            <a:r>
              <a:rPr lang="en-US" sz="2000" dirty="0">
                <a:solidFill>
                  <a:srgbClr val="FF0000"/>
                </a:solidFill>
              </a:rPr>
              <a:t> AS </a:t>
            </a:r>
            <a:r>
              <a:rPr lang="en-US" sz="2000" dirty="0" err="1">
                <a:solidFill>
                  <a:srgbClr val="FF0000"/>
                </a:solidFill>
              </a:rPr>
              <a:t>alias_name</a:t>
            </a:r>
            <a:r>
              <a:rPr lang="en-US" sz="2000" dirty="0">
                <a:solidFill>
                  <a:srgbClr val="FF0000"/>
                </a:solidFill>
              </a:rPr>
              <a:t>;</a:t>
            </a:r>
          </a:p>
          <a:p>
            <a:pPr marL="0" indent="0">
              <a:buNone/>
            </a:pPr>
            <a:r>
              <a:rPr lang="en-US" sz="2000" dirty="0"/>
              <a:t>SELECT</a:t>
            </a:r>
          </a:p>
          <a:p>
            <a:pPr marL="0" indent="0">
              <a:buNone/>
            </a:pPr>
            <a:r>
              <a:rPr lang="en-US" sz="2000" dirty="0"/>
              <a:t>	</a:t>
            </a:r>
            <a:r>
              <a:rPr lang="en-US" sz="2000" dirty="0" err="1"/>
              <a:t>c.customer_id</a:t>
            </a:r>
            <a:r>
              <a:rPr lang="en-US" sz="2000" dirty="0"/>
              <a:t>, 	</a:t>
            </a:r>
            <a:r>
              <a:rPr lang="en-US" sz="2000" dirty="0" err="1"/>
              <a:t>first_name,amount,payment_date</a:t>
            </a:r>
            <a:endParaRPr lang="en-US" sz="2000" dirty="0"/>
          </a:p>
          <a:p>
            <a:pPr marL="0" indent="0">
              <a:buNone/>
            </a:pPr>
            <a:r>
              <a:rPr lang="en-US" sz="2000" dirty="0"/>
              <a:t>FROM</a:t>
            </a:r>
          </a:p>
          <a:p>
            <a:pPr marL="0" indent="0">
              <a:buNone/>
            </a:pPr>
            <a:r>
              <a:rPr lang="en-US" sz="2000" dirty="0"/>
              <a:t>	customer c</a:t>
            </a:r>
          </a:p>
          <a:p>
            <a:pPr marL="0" indent="0">
              <a:buNone/>
            </a:pPr>
            <a:r>
              <a:rPr lang="en-US" sz="2000" dirty="0"/>
              <a:t>INNER JOIN payment p </a:t>
            </a:r>
          </a:p>
          <a:p>
            <a:pPr marL="0" indent="0">
              <a:buNone/>
            </a:pPr>
            <a:r>
              <a:rPr lang="en-US" sz="2000" dirty="0"/>
              <a:t>    ON </a:t>
            </a:r>
            <a:r>
              <a:rPr lang="en-US" sz="2000" dirty="0" err="1"/>
              <a:t>p.customer_id</a:t>
            </a:r>
            <a:r>
              <a:rPr lang="en-US" sz="2000" dirty="0"/>
              <a:t> = </a:t>
            </a:r>
            <a:r>
              <a:rPr lang="en-US" sz="2000" dirty="0" err="1"/>
              <a:t>c.customer_id</a:t>
            </a:r>
            <a:endParaRPr lang="en-US" sz="2000" dirty="0"/>
          </a:p>
          <a:p>
            <a:pPr marL="0" indent="0">
              <a:buNone/>
            </a:pPr>
            <a:r>
              <a:rPr lang="en-US" sz="2000" dirty="0"/>
              <a:t>ORDER BY </a:t>
            </a:r>
          </a:p>
          <a:p>
            <a:pPr marL="0" indent="0">
              <a:buNone/>
            </a:pPr>
            <a:r>
              <a:rPr lang="en-US" sz="2000" dirty="0"/>
              <a:t>   </a:t>
            </a:r>
            <a:r>
              <a:rPr lang="en-US" sz="2000" dirty="0" err="1"/>
              <a:t>payment_date</a:t>
            </a:r>
            <a:r>
              <a:rPr lang="en-US" sz="2000" dirty="0"/>
              <a:t> DESC;</a:t>
            </a:r>
          </a:p>
          <a:p>
            <a:endParaRPr lang="en-US" sz="2000" dirty="0"/>
          </a:p>
        </p:txBody>
      </p:sp>
    </p:spTree>
    <p:extLst>
      <p:ext uri="{BB962C8B-B14F-4D97-AF65-F5344CB8AC3E}">
        <p14:creationId xmlns:p14="http://schemas.microsoft.com/office/powerpoint/2010/main" val="88476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Data Types</a:t>
            </a:r>
          </a:p>
        </p:txBody>
      </p:sp>
      <p:sp>
        <p:nvSpPr>
          <p:cNvPr id="3" name="Content Placeholder 2"/>
          <p:cNvSpPr>
            <a:spLocks noGrp="1"/>
          </p:cNvSpPr>
          <p:nvPr>
            <p:ph idx="1"/>
          </p:nvPr>
        </p:nvSpPr>
        <p:spPr/>
        <p:txBody>
          <a:bodyPr/>
          <a:lstStyle/>
          <a:p>
            <a:pPr lvl="0"/>
            <a:r>
              <a:rPr lang="en-US" sz="2000" dirty="0"/>
              <a:t>Boolean</a:t>
            </a:r>
          </a:p>
          <a:p>
            <a:pPr lvl="0"/>
            <a:r>
              <a:rPr lang="en-US" sz="2000" dirty="0"/>
              <a:t>Character types such as char, </a:t>
            </a:r>
            <a:r>
              <a:rPr lang="en-US" sz="2000" dirty="0" err="1"/>
              <a:t>varchar</a:t>
            </a:r>
            <a:r>
              <a:rPr lang="en-US" sz="2000" dirty="0"/>
              <a:t>, and text.</a:t>
            </a:r>
          </a:p>
          <a:p>
            <a:pPr lvl="0"/>
            <a:r>
              <a:rPr lang="en-US" sz="2000" dirty="0"/>
              <a:t>Numeric types such as integer and floating-point number.</a:t>
            </a:r>
          </a:p>
          <a:p>
            <a:pPr lvl="0"/>
            <a:r>
              <a:rPr lang="en-US" sz="2000" dirty="0"/>
              <a:t>Temporal types such as date, time, timestamp, and interval</a:t>
            </a:r>
          </a:p>
          <a:p>
            <a:pPr lvl="0"/>
            <a:r>
              <a:rPr lang="en-US" sz="2000" dirty="0"/>
              <a:t>UUID for storing Universally Unique Identifiers</a:t>
            </a:r>
          </a:p>
          <a:p>
            <a:pPr lvl="0"/>
            <a:r>
              <a:rPr lang="en-US" sz="2000" dirty="0"/>
              <a:t>Array for storing array strings, numbers, etc.</a:t>
            </a:r>
          </a:p>
          <a:p>
            <a:pPr lvl="0"/>
            <a:r>
              <a:rPr lang="en-US" sz="2000" dirty="0"/>
              <a:t>JSON stores JSON data</a:t>
            </a:r>
          </a:p>
          <a:p>
            <a:pPr lvl="0"/>
            <a:r>
              <a:rPr lang="en-US" sz="2000" dirty="0" err="1"/>
              <a:t>hstore</a:t>
            </a:r>
            <a:r>
              <a:rPr lang="en-US" sz="2000" dirty="0"/>
              <a:t> stores key-value pair</a:t>
            </a:r>
          </a:p>
          <a:p>
            <a:pPr lvl="0"/>
            <a:r>
              <a:rPr lang="en-US" sz="2000" dirty="0"/>
              <a:t>Special types such as network address and geometric data</a:t>
            </a:r>
            <a:r>
              <a:rPr lang="en-US" dirty="0"/>
              <a:t>.</a:t>
            </a:r>
          </a:p>
          <a:p>
            <a:pPr marL="0" indent="0">
              <a:buNone/>
            </a:pPr>
            <a:endParaRPr lang="en-US" dirty="0"/>
          </a:p>
        </p:txBody>
      </p:sp>
    </p:spTree>
    <p:extLst>
      <p:ext uri="{BB962C8B-B14F-4D97-AF65-F5344CB8AC3E}">
        <p14:creationId xmlns:p14="http://schemas.microsoft.com/office/powerpoint/2010/main" val="97748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Joins</a:t>
            </a:r>
          </a:p>
        </p:txBody>
      </p:sp>
      <p:sp>
        <p:nvSpPr>
          <p:cNvPr id="3" name="Content Placeholder 2"/>
          <p:cNvSpPr>
            <a:spLocks noGrp="1"/>
          </p:cNvSpPr>
          <p:nvPr>
            <p:ph idx="1"/>
          </p:nvPr>
        </p:nvSpPr>
        <p:spPr/>
        <p:txBody>
          <a:bodyPr/>
          <a:lstStyle/>
          <a:p>
            <a:r>
              <a:rPr lang="en-US" sz="2400" dirty="0" err="1"/>
              <a:t>PostgreSQL</a:t>
            </a:r>
            <a:r>
              <a:rPr lang="en-US" sz="2400" dirty="0"/>
              <a:t> join is used to combine columns from one (self-join) or more tables based on the values of the common columns between related tables. </a:t>
            </a:r>
          </a:p>
          <a:p>
            <a:r>
              <a:rPr lang="en-US" sz="2400" dirty="0"/>
              <a:t>The common columns are typically the primary key columns of the first table and foreign key columns of the second table.</a:t>
            </a:r>
          </a:p>
          <a:p>
            <a:r>
              <a:rPr lang="en-US" sz="2400" dirty="0" err="1"/>
              <a:t>PostgreSQL</a:t>
            </a:r>
            <a:r>
              <a:rPr lang="en-US" sz="2400" dirty="0"/>
              <a:t> supports inner join, left join, right join, full outer join, cross join, natural join, and a special kind of join called self-join.</a:t>
            </a:r>
          </a:p>
          <a:p>
            <a:endParaRPr lang="en-US" dirty="0"/>
          </a:p>
        </p:txBody>
      </p:sp>
    </p:spTree>
    <p:extLst>
      <p:ext uri="{BB962C8B-B14F-4D97-AF65-F5344CB8AC3E}">
        <p14:creationId xmlns:p14="http://schemas.microsoft.com/office/powerpoint/2010/main" val="879512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INNER JOIN</a:t>
            </a:r>
          </a:p>
        </p:txBody>
      </p:sp>
      <p:sp>
        <p:nvSpPr>
          <p:cNvPr id="3" name="Content Placeholder 2"/>
          <p:cNvSpPr>
            <a:spLocks noGrp="1"/>
          </p:cNvSpPr>
          <p:nvPr>
            <p:ph idx="1"/>
          </p:nvPr>
        </p:nvSpPr>
        <p:spPr/>
        <p:txBody>
          <a:bodyPr/>
          <a:lstStyle/>
          <a:p>
            <a:r>
              <a:rPr lang="en-US" sz="2400" dirty="0"/>
              <a:t>For each row in the table A, inner join compares the value in the </a:t>
            </a:r>
            <a:r>
              <a:rPr lang="en-US" sz="2400" dirty="0" err="1"/>
              <a:t>pka</a:t>
            </a:r>
            <a:r>
              <a:rPr lang="en-US" sz="2400" dirty="0"/>
              <a:t> column with the value in the </a:t>
            </a:r>
            <a:r>
              <a:rPr lang="en-US" sz="2400" dirty="0" err="1"/>
              <a:t>fka</a:t>
            </a:r>
            <a:r>
              <a:rPr lang="en-US" sz="2400" dirty="0"/>
              <a:t> column of every row in the table B:</a:t>
            </a:r>
          </a:p>
          <a:p>
            <a:r>
              <a:rPr lang="en-US" sz="2400" dirty="0"/>
              <a:t>If these values are equal, the inner join creates a new row that contains all columns of both tables and adds it to the result set.</a:t>
            </a:r>
          </a:p>
          <a:p>
            <a:r>
              <a:rPr lang="en-US" sz="2400" dirty="0"/>
              <a:t>In case these values are not equal, the inner join just ignores them and moves to the next row.</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855" y="4952999"/>
            <a:ext cx="2706290" cy="187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893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INNER JOIN</a:t>
            </a:r>
          </a:p>
        </p:txBody>
      </p:sp>
      <p:sp>
        <p:nvSpPr>
          <p:cNvPr id="3" name="Content Placeholder 2"/>
          <p:cNvSpPr>
            <a:spLocks noGrp="1"/>
          </p:cNvSpPr>
          <p:nvPr>
            <p:ph idx="1"/>
          </p:nvPr>
        </p:nvSpPr>
        <p:spPr/>
        <p:txBody>
          <a:bodyPr/>
          <a:lstStyle/>
          <a:p>
            <a:pPr marL="0" indent="0">
              <a:buNone/>
            </a:pPr>
            <a:r>
              <a:rPr lang="en-US" sz="2400" dirty="0"/>
              <a:t>SELECT</a:t>
            </a:r>
          </a:p>
          <a:p>
            <a:pPr marL="0" indent="0">
              <a:buNone/>
            </a:pPr>
            <a:r>
              <a:rPr lang="en-US" sz="2400" dirty="0"/>
              <a:t>	</a:t>
            </a:r>
            <a:r>
              <a:rPr lang="en-US" sz="2400" dirty="0" err="1"/>
              <a:t>customer.customer_id</a:t>
            </a:r>
            <a:r>
              <a:rPr lang="en-US" sz="2400" dirty="0"/>
              <a:t>,</a:t>
            </a:r>
          </a:p>
          <a:p>
            <a:pPr marL="0" indent="0">
              <a:buNone/>
            </a:pPr>
            <a:r>
              <a:rPr lang="en-US" sz="2400" dirty="0"/>
              <a:t>	</a:t>
            </a:r>
            <a:r>
              <a:rPr lang="en-US" sz="2400" dirty="0" err="1"/>
              <a:t>first_name</a:t>
            </a:r>
            <a:r>
              <a:rPr lang="en-US" sz="2400" dirty="0"/>
              <a:t>,</a:t>
            </a:r>
          </a:p>
          <a:p>
            <a:pPr marL="0" indent="0">
              <a:buNone/>
            </a:pPr>
            <a:r>
              <a:rPr lang="en-US" sz="2400" dirty="0"/>
              <a:t>	</a:t>
            </a:r>
            <a:r>
              <a:rPr lang="en-US" sz="2400" dirty="0" err="1"/>
              <a:t>last_name</a:t>
            </a:r>
            <a:r>
              <a:rPr lang="en-US" sz="2400" dirty="0"/>
              <a:t>,</a:t>
            </a:r>
          </a:p>
          <a:p>
            <a:pPr marL="0" indent="0">
              <a:buNone/>
            </a:pPr>
            <a:r>
              <a:rPr lang="en-US" sz="2400" dirty="0"/>
              <a:t>	amount,</a:t>
            </a:r>
          </a:p>
          <a:p>
            <a:pPr marL="0" indent="0">
              <a:buNone/>
            </a:pPr>
            <a:r>
              <a:rPr lang="en-US" sz="2400" dirty="0"/>
              <a:t>	</a:t>
            </a:r>
            <a:r>
              <a:rPr lang="en-US" sz="2400" dirty="0" err="1"/>
              <a:t>payment_date</a:t>
            </a:r>
            <a:endParaRPr lang="en-US" sz="2400" dirty="0"/>
          </a:p>
          <a:p>
            <a:pPr marL="0" indent="0">
              <a:buNone/>
            </a:pPr>
            <a:r>
              <a:rPr lang="en-US" sz="2400" dirty="0"/>
              <a:t>FROM</a:t>
            </a:r>
          </a:p>
          <a:p>
            <a:pPr marL="0" indent="0">
              <a:buNone/>
            </a:pPr>
            <a:r>
              <a:rPr lang="en-US" sz="2400" dirty="0"/>
              <a:t>	customer</a:t>
            </a:r>
          </a:p>
          <a:p>
            <a:pPr marL="0" indent="0">
              <a:buNone/>
            </a:pPr>
            <a:r>
              <a:rPr lang="en-US" sz="2400" dirty="0"/>
              <a:t>INNER JOIN payment </a:t>
            </a:r>
          </a:p>
          <a:p>
            <a:pPr marL="0" indent="0">
              <a:buNone/>
            </a:pPr>
            <a:r>
              <a:rPr lang="en-US" sz="2400" dirty="0"/>
              <a:t>    ON </a:t>
            </a:r>
            <a:r>
              <a:rPr lang="en-US" sz="2400" dirty="0" err="1"/>
              <a:t>payment.customer_id</a:t>
            </a:r>
            <a:r>
              <a:rPr lang="en-US" sz="2400" dirty="0"/>
              <a:t> = </a:t>
            </a:r>
            <a:r>
              <a:rPr lang="en-US" sz="2400" dirty="0" err="1"/>
              <a:t>customer.customer_id</a:t>
            </a:r>
            <a:endParaRPr lang="en-US" sz="2400" dirty="0"/>
          </a:p>
          <a:p>
            <a:pPr marL="0" indent="0">
              <a:buNone/>
            </a:pPr>
            <a:r>
              <a:rPr lang="en-US" sz="2400" dirty="0"/>
              <a:t>ORDER BY </a:t>
            </a:r>
            <a:r>
              <a:rPr lang="en-US" sz="2400" dirty="0" err="1"/>
              <a:t>payment_date</a:t>
            </a:r>
            <a:r>
              <a:rPr lang="en-US" sz="2400" dirty="0"/>
              <a:t>;</a:t>
            </a:r>
          </a:p>
          <a:p>
            <a:pPr marL="0" indent="0">
              <a:buNone/>
            </a:pPr>
            <a:endParaRPr lang="en-US" sz="2400" dirty="0"/>
          </a:p>
        </p:txBody>
      </p:sp>
    </p:spTree>
    <p:extLst>
      <p:ext uri="{BB962C8B-B14F-4D97-AF65-F5344CB8AC3E}">
        <p14:creationId xmlns:p14="http://schemas.microsoft.com/office/powerpoint/2010/main" val="631472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LEFT JOIN</a:t>
            </a:r>
          </a:p>
        </p:txBody>
      </p:sp>
      <p:sp>
        <p:nvSpPr>
          <p:cNvPr id="3" name="Content Placeholder 2"/>
          <p:cNvSpPr>
            <a:spLocks noGrp="1"/>
          </p:cNvSpPr>
          <p:nvPr>
            <p:ph idx="1"/>
          </p:nvPr>
        </p:nvSpPr>
        <p:spPr/>
        <p:txBody>
          <a:bodyPr/>
          <a:lstStyle/>
          <a:p>
            <a:r>
              <a:rPr lang="en-US" sz="2400" dirty="0"/>
              <a:t>The LEFT JOIN clause starts selecting data from the left table. </a:t>
            </a:r>
          </a:p>
          <a:p>
            <a:r>
              <a:rPr lang="en-US" sz="2400" dirty="0"/>
              <a:t>For each row in the left table, it compares the value in the </a:t>
            </a:r>
            <a:r>
              <a:rPr lang="en-US" sz="2400" dirty="0" err="1"/>
              <a:t>pka</a:t>
            </a:r>
            <a:r>
              <a:rPr lang="en-US" sz="2400" dirty="0"/>
              <a:t> column with the value of each row in the </a:t>
            </a:r>
            <a:r>
              <a:rPr lang="en-US" sz="2400" dirty="0" err="1"/>
              <a:t>fka</a:t>
            </a:r>
            <a:r>
              <a:rPr lang="en-US" sz="2400" dirty="0"/>
              <a:t> column in the right table.</a:t>
            </a:r>
          </a:p>
          <a:p>
            <a:r>
              <a:rPr lang="en-US" sz="2400" dirty="0"/>
              <a:t>If these values are equal, the left join clause creates a new row that contains columns that appear in the SELECT clause and adds this row to the result set.</a:t>
            </a:r>
          </a:p>
          <a:p>
            <a:r>
              <a:rPr lang="en-US" sz="2400" dirty="0"/>
              <a:t>In case these values are not equal, the left join clause also creates a new row that contains columns that appear in the SELECT clause. In addition, it fills the columns that come from the right table with NULL.</a:t>
            </a:r>
          </a:p>
          <a:p>
            <a:endParaRPr lang="en-US" sz="2400" dirty="0"/>
          </a:p>
        </p:txBody>
      </p:sp>
    </p:spTree>
    <p:extLst>
      <p:ext uri="{BB962C8B-B14F-4D97-AF65-F5344CB8AC3E}">
        <p14:creationId xmlns:p14="http://schemas.microsoft.com/office/powerpoint/2010/main" val="1369073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LEFT JOIN</a:t>
            </a:r>
          </a:p>
        </p:txBody>
      </p:sp>
      <p:sp>
        <p:nvSpPr>
          <p:cNvPr id="3" name="Content Placeholder 2"/>
          <p:cNvSpPr>
            <a:spLocks noGrp="1"/>
          </p:cNvSpPr>
          <p:nvPr>
            <p:ph idx="1"/>
          </p:nvPr>
        </p:nvSpPr>
        <p:spPr/>
        <p:txBody>
          <a:bodyPr/>
          <a:lstStyle/>
          <a:p>
            <a:pPr marL="0" indent="0">
              <a:buNone/>
            </a:pPr>
            <a:r>
              <a:rPr lang="en-US" sz="2400" dirty="0"/>
              <a:t>SELECT</a:t>
            </a:r>
          </a:p>
          <a:p>
            <a:pPr marL="0" indent="0">
              <a:buNone/>
            </a:pPr>
            <a:r>
              <a:rPr lang="en-US" sz="2400" dirty="0"/>
              <a:t>	</a:t>
            </a:r>
            <a:r>
              <a:rPr lang="en-US" sz="2400" dirty="0" err="1"/>
              <a:t>film.film_id</a:t>
            </a:r>
            <a:r>
              <a:rPr lang="en-US" sz="2400" dirty="0"/>
              <a:t>,</a:t>
            </a:r>
          </a:p>
          <a:p>
            <a:pPr marL="0" indent="0">
              <a:buNone/>
            </a:pPr>
            <a:r>
              <a:rPr lang="en-US" sz="2400" dirty="0"/>
              <a:t>	title,</a:t>
            </a:r>
          </a:p>
          <a:p>
            <a:pPr marL="0" indent="0">
              <a:buNone/>
            </a:pPr>
            <a:r>
              <a:rPr lang="en-US" sz="2400" dirty="0"/>
              <a:t>	</a:t>
            </a:r>
            <a:r>
              <a:rPr lang="en-US" sz="2400" dirty="0" err="1"/>
              <a:t>inventory_id</a:t>
            </a:r>
            <a:endParaRPr lang="en-US" sz="2400" dirty="0"/>
          </a:p>
          <a:p>
            <a:pPr marL="0" indent="0">
              <a:buNone/>
            </a:pPr>
            <a:r>
              <a:rPr lang="en-US" sz="2400" dirty="0"/>
              <a:t>FROM</a:t>
            </a:r>
          </a:p>
          <a:p>
            <a:pPr marL="0" indent="0">
              <a:buNone/>
            </a:pPr>
            <a:r>
              <a:rPr lang="en-US" sz="2400" dirty="0"/>
              <a:t>	film</a:t>
            </a:r>
          </a:p>
          <a:p>
            <a:pPr marL="0" indent="0">
              <a:buNone/>
            </a:pPr>
            <a:r>
              <a:rPr lang="en-US" sz="2400" dirty="0"/>
              <a:t>LEFT JOIN inventory </a:t>
            </a:r>
          </a:p>
          <a:p>
            <a:pPr marL="0" indent="0">
              <a:buNone/>
            </a:pPr>
            <a:r>
              <a:rPr lang="en-US" sz="2400" dirty="0"/>
              <a:t>    ON </a:t>
            </a:r>
            <a:r>
              <a:rPr lang="en-US" sz="2400" dirty="0" err="1"/>
              <a:t>inventory.film_id</a:t>
            </a:r>
            <a:r>
              <a:rPr lang="en-US" sz="2400" dirty="0"/>
              <a:t> = </a:t>
            </a:r>
            <a:r>
              <a:rPr lang="en-US" sz="2400" dirty="0" err="1"/>
              <a:t>film.film_id</a:t>
            </a:r>
            <a:endParaRPr lang="en-US" sz="2400" dirty="0"/>
          </a:p>
          <a:p>
            <a:pPr marL="0" indent="0">
              <a:buNone/>
            </a:pPr>
            <a:r>
              <a:rPr lang="en-US" sz="2400" dirty="0"/>
              <a:t>ORDER BY title;</a:t>
            </a:r>
          </a:p>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676400"/>
            <a:ext cx="36036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139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right join</a:t>
            </a:r>
          </a:p>
        </p:txBody>
      </p:sp>
      <p:sp>
        <p:nvSpPr>
          <p:cNvPr id="3" name="Content Placeholder 2"/>
          <p:cNvSpPr>
            <a:spLocks noGrp="1"/>
          </p:cNvSpPr>
          <p:nvPr>
            <p:ph idx="1"/>
          </p:nvPr>
        </p:nvSpPr>
        <p:spPr/>
        <p:txBody>
          <a:bodyPr/>
          <a:lstStyle/>
          <a:p>
            <a:r>
              <a:rPr lang="en-US" dirty="0"/>
              <a:t>The right join is a reversed version of the left join. </a:t>
            </a:r>
          </a:p>
          <a:p>
            <a:r>
              <a:rPr lang="en-US" dirty="0"/>
              <a:t>The right join starts selecting data from the right table</a:t>
            </a:r>
          </a:p>
          <a:p>
            <a:endParaRPr lang="en-US" dirty="0"/>
          </a:p>
        </p:txBody>
      </p:sp>
      <p:pic>
        <p:nvPicPr>
          <p:cNvPr id="4" name="Picture 3" descr="PostgreSQL Join - Right Join"/>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800"/>
            <a:ext cx="3768725" cy="2719070"/>
          </a:xfrm>
          <a:prstGeom prst="rect">
            <a:avLst/>
          </a:prstGeom>
          <a:noFill/>
          <a:ln>
            <a:noFill/>
          </a:ln>
        </p:spPr>
      </p:pic>
    </p:spTree>
    <p:extLst>
      <p:ext uri="{BB962C8B-B14F-4D97-AF65-F5344CB8AC3E}">
        <p14:creationId xmlns:p14="http://schemas.microsoft.com/office/powerpoint/2010/main" val="433177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Self-Join</a:t>
            </a:r>
          </a:p>
        </p:txBody>
      </p:sp>
      <p:sp>
        <p:nvSpPr>
          <p:cNvPr id="3" name="Content Placeholder 2"/>
          <p:cNvSpPr>
            <a:spLocks noGrp="1"/>
          </p:cNvSpPr>
          <p:nvPr>
            <p:ph idx="1"/>
          </p:nvPr>
        </p:nvSpPr>
        <p:spPr/>
        <p:txBody>
          <a:bodyPr/>
          <a:lstStyle/>
          <a:p>
            <a:r>
              <a:rPr lang="en-US" dirty="0"/>
              <a:t>A self-join is a regular join that joins a table to itself. </a:t>
            </a:r>
          </a:p>
          <a:p>
            <a:r>
              <a:rPr lang="en-US" dirty="0"/>
              <a:t>In practice, you typically use a self-join to query hierarchical data or to compare rows within the same table.</a:t>
            </a:r>
          </a:p>
          <a:p>
            <a:endParaRPr lang="en-US" dirty="0"/>
          </a:p>
        </p:txBody>
      </p:sp>
    </p:spTree>
    <p:extLst>
      <p:ext uri="{BB962C8B-B14F-4D97-AF65-F5344CB8AC3E}">
        <p14:creationId xmlns:p14="http://schemas.microsoft.com/office/powerpoint/2010/main" val="1261582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PostgreSQL</a:t>
            </a:r>
            <a:r>
              <a:rPr lang="en-US" sz="3600" dirty="0"/>
              <a:t> FULL OUTER JOIN</a:t>
            </a:r>
          </a:p>
        </p:txBody>
      </p:sp>
      <p:sp>
        <p:nvSpPr>
          <p:cNvPr id="3" name="Content Placeholder 2"/>
          <p:cNvSpPr>
            <a:spLocks noGrp="1"/>
          </p:cNvSpPr>
          <p:nvPr>
            <p:ph idx="1"/>
          </p:nvPr>
        </p:nvSpPr>
        <p:spPr/>
        <p:txBody>
          <a:bodyPr/>
          <a:lstStyle/>
          <a:p>
            <a:r>
              <a:rPr lang="en-US" sz="2400" dirty="0"/>
              <a:t>The full outer join combines the results of both left join and right join.</a:t>
            </a:r>
          </a:p>
          <a:p>
            <a:r>
              <a:rPr lang="en-US" sz="2400" dirty="0"/>
              <a:t>If the rows in the joined table do not match, the full outer join sets NULL values for every column of the table that does not have the matching row.</a:t>
            </a:r>
          </a:p>
          <a:p>
            <a:r>
              <a:rPr lang="en-US" sz="2400" dirty="0"/>
              <a:t>If a row from one table matches a row in another table, the result row will contain columns populated from columns of rows from both tables</a:t>
            </a:r>
          </a:p>
        </p:txBody>
      </p:sp>
      <p:pic>
        <p:nvPicPr>
          <p:cNvPr id="4" name="Picture 3" descr="PostgreSQL Join - Full Outer Join"/>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76800"/>
            <a:ext cx="2760345" cy="1981200"/>
          </a:xfrm>
          <a:prstGeom prst="rect">
            <a:avLst/>
          </a:prstGeom>
          <a:noFill/>
          <a:ln>
            <a:noFill/>
          </a:ln>
        </p:spPr>
      </p:pic>
    </p:spTree>
    <p:extLst>
      <p:ext uri="{BB962C8B-B14F-4D97-AF65-F5344CB8AC3E}">
        <p14:creationId xmlns:p14="http://schemas.microsoft.com/office/powerpoint/2010/main" val="2906679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Cross Join</a:t>
            </a:r>
          </a:p>
        </p:txBody>
      </p:sp>
      <p:sp>
        <p:nvSpPr>
          <p:cNvPr id="3" name="Content Placeholder 2"/>
          <p:cNvSpPr>
            <a:spLocks noGrp="1"/>
          </p:cNvSpPr>
          <p:nvPr>
            <p:ph idx="1"/>
          </p:nvPr>
        </p:nvSpPr>
        <p:spPr/>
        <p:txBody>
          <a:bodyPr/>
          <a:lstStyle/>
          <a:p>
            <a:r>
              <a:rPr lang="en-US" sz="2000" dirty="0"/>
              <a:t>A CROSS JOIN clause allows you to produce a Cartesian Product of rows in two or more tables.</a:t>
            </a:r>
          </a:p>
          <a:p>
            <a:r>
              <a:rPr lang="en-US" sz="2000" dirty="0"/>
              <a:t>Suppose you have to perform a CROSS JOIN of two tables T1 and T2.</a:t>
            </a:r>
          </a:p>
          <a:p>
            <a:r>
              <a:rPr lang="en-US" sz="2000" dirty="0"/>
              <a:t>If T1 has n rows and T2 has m rows, the result set will have </a:t>
            </a:r>
            <a:r>
              <a:rPr lang="en-US" sz="2000" dirty="0" err="1"/>
              <a:t>nxm</a:t>
            </a:r>
            <a:r>
              <a:rPr lang="en-US" sz="2000" dirty="0"/>
              <a:t> rows. For example, the T1 has 1,000 rows and T2 has 1,000 rows, the result set will have 1,000 x 1,000 = 1,000,000 rows.</a:t>
            </a:r>
          </a:p>
          <a:p>
            <a:r>
              <a:rPr lang="en-US" sz="2000" b="1" i="1" dirty="0">
                <a:solidFill>
                  <a:srgbClr val="FF0000"/>
                </a:solidFill>
              </a:rPr>
              <a:t>USE CASE</a:t>
            </a:r>
            <a:r>
              <a:rPr lang="en-US" sz="2000" dirty="0"/>
              <a:t>: Maybe you want a table that contains a row for every minute in the day, and you want to use it to verify that a procedure has executed each minute, so you might cross three tables:</a:t>
            </a:r>
          </a:p>
          <a:p>
            <a:pPr marL="0" indent="0">
              <a:buNone/>
            </a:pPr>
            <a:r>
              <a:rPr lang="en-US" sz="2000" dirty="0"/>
              <a:t>Select     hour,   minute from     hours CROSS JOIN minutes</a:t>
            </a:r>
          </a:p>
          <a:p>
            <a:endParaRPr lang="en-US" sz="1800" dirty="0"/>
          </a:p>
        </p:txBody>
      </p:sp>
    </p:spTree>
    <p:extLst>
      <p:ext uri="{BB962C8B-B14F-4D97-AF65-F5344CB8AC3E}">
        <p14:creationId xmlns:p14="http://schemas.microsoft.com/office/powerpoint/2010/main" val="2141540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7C30-D91C-4FD7-B0BF-605BF14254EB}"/>
              </a:ext>
            </a:extLst>
          </p:cNvPr>
          <p:cNvSpPr>
            <a:spLocks noGrp="1"/>
          </p:cNvSpPr>
          <p:nvPr>
            <p:ph type="title"/>
          </p:nvPr>
        </p:nvSpPr>
        <p:spPr/>
        <p:txBody>
          <a:bodyPr/>
          <a:lstStyle/>
          <a:p>
            <a:r>
              <a:rPr lang="en-US" b="1" i="0" dirty="0">
                <a:solidFill>
                  <a:srgbClr val="212529"/>
                </a:solidFill>
                <a:effectLst/>
                <a:latin typeface="futura-pt"/>
              </a:rPr>
              <a:t>Set Operators</a:t>
            </a:r>
            <a:endParaRPr lang="en-US" dirty="0"/>
          </a:p>
        </p:txBody>
      </p:sp>
      <p:sp>
        <p:nvSpPr>
          <p:cNvPr id="3" name="Content Placeholder 2">
            <a:extLst>
              <a:ext uri="{FF2B5EF4-FFF2-40B4-BE49-F238E27FC236}">
                <a16:creationId xmlns:a16="http://schemas.microsoft.com/office/drawing/2014/main" id="{537D532F-5141-4AB6-A81C-E3076668A2DA}"/>
              </a:ext>
            </a:extLst>
          </p:cNvPr>
          <p:cNvSpPr>
            <a:spLocks noGrp="1"/>
          </p:cNvSpPr>
          <p:nvPr>
            <p:ph idx="1"/>
          </p:nvPr>
        </p:nvSpPr>
        <p:spPr/>
        <p:txBody>
          <a:bodyPr/>
          <a:lstStyle/>
          <a:p>
            <a:r>
              <a:rPr lang="en-US" dirty="0"/>
              <a:t>Set operators are different from joins. </a:t>
            </a:r>
          </a:p>
          <a:p>
            <a:r>
              <a:rPr lang="en-US" dirty="0"/>
              <a:t>Instead of combining columns of two tables, set operators combine the rows of different result sets. </a:t>
            </a:r>
          </a:p>
          <a:p>
            <a:r>
              <a:rPr lang="en-US" dirty="0"/>
              <a:t>Essentially, set operators perform some kind of (set) operation on two different queries.</a:t>
            </a:r>
          </a:p>
        </p:txBody>
      </p:sp>
    </p:spTree>
    <p:extLst>
      <p:ext uri="{BB962C8B-B14F-4D97-AF65-F5344CB8AC3E}">
        <p14:creationId xmlns:p14="http://schemas.microsoft.com/office/powerpoint/2010/main" val="269609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Sequences</a:t>
            </a:r>
          </a:p>
        </p:txBody>
      </p:sp>
      <p:sp>
        <p:nvSpPr>
          <p:cNvPr id="3" name="Content Placeholder 2"/>
          <p:cNvSpPr>
            <a:spLocks noGrp="1"/>
          </p:cNvSpPr>
          <p:nvPr>
            <p:ph idx="1"/>
          </p:nvPr>
        </p:nvSpPr>
        <p:spPr/>
        <p:txBody>
          <a:bodyPr/>
          <a:lstStyle/>
          <a:p>
            <a:r>
              <a:rPr lang="en-US" dirty="0"/>
              <a:t>A sequence in </a:t>
            </a:r>
            <a:r>
              <a:rPr lang="en-US" dirty="0" err="1"/>
              <a:t>PostgreSQL</a:t>
            </a:r>
            <a:r>
              <a:rPr lang="en-US" dirty="0"/>
              <a:t> is a user-defined schema-bound object that generates a sequence of integers based on a specified specification.</a:t>
            </a:r>
          </a:p>
          <a:p>
            <a:endParaRPr lang="en-US" dirty="0"/>
          </a:p>
        </p:txBody>
      </p:sp>
    </p:spTree>
    <p:extLst>
      <p:ext uri="{BB962C8B-B14F-4D97-AF65-F5344CB8AC3E}">
        <p14:creationId xmlns:p14="http://schemas.microsoft.com/office/powerpoint/2010/main" val="398366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CE0-8710-44A8-B378-BAECEFEB4462}"/>
              </a:ext>
            </a:extLst>
          </p:cNvPr>
          <p:cNvSpPr>
            <a:spLocks noGrp="1"/>
          </p:cNvSpPr>
          <p:nvPr>
            <p:ph type="title"/>
          </p:nvPr>
        </p:nvSpPr>
        <p:spPr/>
        <p:txBody>
          <a:bodyPr/>
          <a:lstStyle/>
          <a:p>
            <a:r>
              <a:rPr lang="en-US" dirty="0"/>
              <a:t>Some Set Operators</a:t>
            </a:r>
          </a:p>
        </p:txBody>
      </p:sp>
      <p:sp>
        <p:nvSpPr>
          <p:cNvPr id="3" name="Content Placeholder 2">
            <a:extLst>
              <a:ext uri="{FF2B5EF4-FFF2-40B4-BE49-F238E27FC236}">
                <a16:creationId xmlns:a16="http://schemas.microsoft.com/office/drawing/2014/main" id="{D3AFF660-FEED-4AA9-A282-2797981CE2D7}"/>
              </a:ext>
            </a:extLst>
          </p:cNvPr>
          <p:cNvSpPr>
            <a:spLocks noGrp="1"/>
          </p:cNvSpPr>
          <p:nvPr>
            <p:ph idx="1"/>
          </p:nvPr>
        </p:nvSpPr>
        <p:spPr>
          <a:xfrm>
            <a:off x="152400" y="1719263"/>
            <a:ext cx="8839200" cy="4411662"/>
          </a:xfrm>
        </p:spPr>
        <p:txBody>
          <a:bodyPr/>
          <a:lstStyle/>
          <a:p>
            <a:r>
              <a:rPr lang="en-US" sz="2400" b="1" dirty="0">
                <a:solidFill>
                  <a:srgbClr val="FF0000"/>
                </a:solidFill>
              </a:rPr>
              <a:t>UNION [ALL]</a:t>
            </a:r>
          </a:p>
          <a:p>
            <a:pPr marL="0" indent="0">
              <a:buNone/>
            </a:pPr>
            <a:r>
              <a:rPr lang="en-US" sz="2400" dirty="0"/>
              <a:t>	UNION does not keep duplicates, but UNION ALL will</a:t>
            </a:r>
          </a:p>
          <a:p>
            <a:r>
              <a:rPr lang="en-US" sz="2400" b="1" dirty="0">
                <a:solidFill>
                  <a:srgbClr val="FF0000"/>
                </a:solidFill>
              </a:rPr>
              <a:t>INTERSECT</a:t>
            </a:r>
          </a:p>
          <a:p>
            <a:pPr marL="0" indent="0">
              <a:buNone/>
            </a:pPr>
            <a:r>
              <a:rPr lang="en-US" sz="2400" dirty="0"/>
              <a:t>	Only returns records in common between the queries</a:t>
            </a:r>
          </a:p>
          <a:p>
            <a:r>
              <a:rPr lang="en-US" sz="2400" b="1" dirty="0">
                <a:solidFill>
                  <a:srgbClr val="FF0000"/>
                </a:solidFill>
              </a:rPr>
              <a:t>MINUS</a:t>
            </a:r>
          </a:p>
          <a:p>
            <a:pPr marL="0" indent="0">
              <a:buNone/>
            </a:pPr>
            <a:r>
              <a:rPr lang="en-US" sz="2400" dirty="0"/>
              <a:t>	Removes from the first result set any rows that appear in 	the second result set and returns what remains</a:t>
            </a:r>
          </a:p>
          <a:p>
            <a:r>
              <a:rPr lang="en-US" sz="2400" b="1" dirty="0">
                <a:solidFill>
                  <a:srgbClr val="FF0000"/>
                </a:solidFill>
              </a:rPr>
              <a:t>EXCEPT</a:t>
            </a:r>
          </a:p>
          <a:p>
            <a:pPr marL="0" indent="0">
              <a:buNone/>
            </a:pPr>
            <a:r>
              <a:rPr lang="en-US" sz="2400"/>
              <a:t>	Same </a:t>
            </a:r>
            <a:r>
              <a:rPr lang="en-US" sz="2400" dirty="0"/>
              <a:t>as MINUS, but for </a:t>
            </a:r>
            <a:r>
              <a:rPr lang="en-US" sz="2400" dirty="0" err="1"/>
              <a:t>SQLServer</a:t>
            </a:r>
            <a:r>
              <a:rPr lang="en-US" sz="2400" dirty="0"/>
              <a:t> instead of Oracle</a:t>
            </a:r>
          </a:p>
        </p:txBody>
      </p:sp>
    </p:spTree>
    <p:extLst>
      <p:ext uri="{BB962C8B-B14F-4D97-AF65-F5344CB8AC3E}">
        <p14:creationId xmlns:p14="http://schemas.microsoft.com/office/powerpoint/2010/main" val="4279952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GROUP BY</a:t>
            </a:r>
          </a:p>
        </p:txBody>
      </p:sp>
      <p:sp>
        <p:nvSpPr>
          <p:cNvPr id="3" name="Content Placeholder 2"/>
          <p:cNvSpPr>
            <a:spLocks noGrp="1"/>
          </p:cNvSpPr>
          <p:nvPr>
            <p:ph idx="1"/>
          </p:nvPr>
        </p:nvSpPr>
        <p:spPr/>
        <p:txBody>
          <a:bodyPr/>
          <a:lstStyle/>
          <a:p>
            <a:r>
              <a:rPr lang="en-US" sz="2400" dirty="0"/>
              <a:t>The GROUP BY clause divides the rows returned from the SELECT statement into groups. </a:t>
            </a:r>
          </a:p>
          <a:p>
            <a:r>
              <a:rPr lang="en-US" sz="2400" dirty="0"/>
              <a:t>For each group, you can apply an aggregate function e.g.,  SUM() to calculate the sum of items or COUNT() to get the number of items in the groups.</a:t>
            </a:r>
          </a:p>
          <a:p>
            <a:pPr marL="0" indent="0">
              <a:buNone/>
            </a:pPr>
            <a:r>
              <a:rPr lang="en-US" sz="2000" dirty="0"/>
              <a:t>SELECT    </a:t>
            </a:r>
            <a:r>
              <a:rPr lang="en-US" sz="2000" dirty="0" err="1"/>
              <a:t>customer_id</a:t>
            </a:r>
            <a:r>
              <a:rPr lang="en-US" sz="2000" dirty="0"/>
              <a:t> FROM payment GROUP BY    </a:t>
            </a:r>
            <a:r>
              <a:rPr lang="en-US" sz="2000" dirty="0" err="1"/>
              <a:t>customer_id</a:t>
            </a:r>
            <a:r>
              <a:rPr lang="en-US" sz="2000" dirty="0"/>
              <a:t>;</a:t>
            </a:r>
          </a:p>
          <a:p>
            <a:r>
              <a:rPr lang="en-US" sz="2400" dirty="0"/>
              <a:t>The GROUP BY clause is useful when it is used in conjunction with an aggregate function.</a:t>
            </a:r>
          </a:p>
          <a:p>
            <a:pPr marL="0" indent="0">
              <a:buNone/>
            </a:pPr>
            <a:r>
              <a:rPr lang="en-US" sz="2000" dirty="0"/>
              <a:t>SELECT </a:t>
            </a:r>
            <a:r>
              <a:rPr lang="en-US" sz="2000" dirty="0" err="1"/>
              <a:t>customer_id</a:t>
            </a:r>
            <a:r>
              <a:rPr lang="en-US" sz="2000" dirty="0"/>
              <a:t>, 	SUM (amount) FROM 	payment GROUP BY</a:t>
            </a:r>
          </a:p>
          <a:p>
            <a:pPr marL="0" indent="0">
              <a:buNone/>
            </a:pPr>
            <a:r>
              <a:rPr lang="en-US" sz="2000" dirty="0"/>
              <a:t>	</a:t>
            </a:r>
            <a:r>
              <a:rPr lang="en-US" sz="2000" dirty="0" err="1"/>
              <a:t>customer_id</a:t>
            </a:r>
            <a:r>
              <a:rPr lang="en-US" sz="2000" dirty="0"/>
              <a:t>;</a:t>
            </a:r>
          </a:p>
          <a:p>
            <a:pPr marL="0" indent="0">
              <a:buNone/>
            </a:pPr>
            <a:endParaRPr lang="en-US" sz="2000" dirty="0"/>
          </a:p>
          <a:p>
            <a:endParaRPr lang="en-US" dirty="0"/>
          </a:p>
        </p:txBody>
      </p:sp>
    </p:spTree>
    <p:extLst>
      <p:ext uri="{BB962C8B-B14F-4D97-AF65-F5344CB8AC3E}">
        <p14:creationId xmlns:p14="http://schemas.microsoft.com/office/powerpoint/2010/main" val="1523940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HAVING</a:t>
            </a:r>
          </a:p>
        </p:txBody>
      </p:sp>
      <p:sp>
        <p:nvSpPr>
          <p:cNvPr id="3" name="Content Placeholder 2"/>
          <p:cNvSpPr>
            <a:spLocks noGrp="1"/>
          </p:cNvSpPr>
          <p:nvPr>
            <p:ph idx="1"/>
          </p:nvPr>
        </p:nvSpPr>
        <p:spPr/>
        <p:txBody>
          <a:bodyPr/>
          <a:lstStyle/>
          <a:p>
            <a:r>
              <a:rPr lang="en-US" sz="2400" dirty="0"/>
              <a:t>The HAVING clause specifies a search condition for a group or an aggregate. </a:t>
            </a:r>
          </a:p>
          <a:p>
            <a:r>
              <a:rPr lang="en-US" sz="2400" dirty="0"/>
              <a:t>The HAVING clause is often used with the GROUP BY clause to filter groups or aggregates based on a specified condition</a:t>
            </a:r>
            <a:r>
              <a:rPr lang="en-US" dirty="0"/>
              <a:t>.</a:t>
            </a:r>
          </a:p>
          <a:p>
            <a:pPr marL="0" indent="0">
              <a:buNone/>
            </a:pPr>
            <a:r>
              <a:rPr lang="en-US" sz="2400" dirty="0"/>
              <a:t>SELECT </a:t>
            </a:r>
            <a:r>
              <a:rPr lang="en-US" sz="2400" dirty="0" err="1"/>
              <a:t>store_id,COUNT</a:t>
            </a:r>
            <a:r>
              <a:rPr lang="en-US" sz="2400" dirty="0"/>
              <a:t> (</a:t>
            </a:r>
            <a:r>
              <a:rPr lang="en-US" sz="2400" dirty="0" err="1"/>
              <a:t>customer_id</a:t>
            </a:r>
            <a:r>
              <a:rPr lang="en-US" sz="2400" dirty="0"/>
              <a:t>)</a:t>
            </a:r>
          </a:p>
          <a:p>
            <a:pPr marL="0" indent="0">
              <a:buNone/>
            </a:pPr>
            <a:r>
              <a:rPr lang="en-US" sz="2400" dirty="0"/>
              <a:t>FROM customer</a:t>
            </a:r>
          </a:p>
          <a:p>
            <a:pPr marL="0" indent="0">
              <a:buNone/>
            </a:pPr>
            <a:r>
              <a:rPr lang="en-US" sz="2400" dirty="0"/>
              <a:t>GROUP BY 	</a:t>
            </a:r>
            <a:r>
              <a:rPr lang="en-US" sz="2400" dirty="0" err="1"/>
              <a:t>store_id</a:t>
            </a:r>
            <a:endParaRPr lang="en-US" sz="2400" dirty="0"/>
          </a:p>
          <a:p>
            <a:pPr marL="0" indent="0">
              <a:buNone/>
            </a:pPr>
            <a:r>
              <a:rPr lang="en-US" sz="2400" dirty="0"/>
              <a:t>HAVING COUNT (</a:t>
            </a:r>
            <a:r>
              <a:rPr lang="en-US" sz="2400" dirty="0" err="1"/>
              <a:t>customer_id</a:t>
            </a:r>
            <a:r>
              <a:rPr lang="en-US" sz="2400" dirty="0"/>
              <a:t>) &gt; 300;</a:t>
            </a:r>
          </a:p>
          <a:p>
            <a:endParaRPr lang="en-US" dirty="0"/>
          </a:p>
        </p:txBody>
      </p:sp>
    </p:spTree>
    <p:extLst>
      <p:ext uri="{BB962C8B-B14F-4D97-AF65-F5344CB8AC3E}">
        <p14:creationId xmlns:p14="http://schemas.microsoft.com/office/powerpoint/2010/main" val="4199325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a:t>
            </a:r>
            <a:r>
              <a:rPr lang="en-US" dirty="0" err="1"/>
              <a:t>Subquery</a:t>
            </a:r>
            <a:endParaRPr lang="en-US" dirty="0"/>
          </a:p>
        </p:txBody>
      </p:sp>
      <p:sp>
        <p:nvSpPr>
          <p:cNvPr id="3" name="Content Placeholder 2"/>
          <p:cNvSpPr>
            <a:spLocks noGrp="1"/>
          </p:cNvSpPr>
          <p:nvPr>
            <p:ph idx="1"/>
          </p:nvPr>
        </p:nvSpPr>
        <p:spPr/>
        <p:txBody>
          <a:bodyPr/>
          <a:lstStyle/>
          <a:p>
            <a:r>
              <a:rPr lang="en-US" sz="2400" dirty="0"/>
              <a:t>A </a:t>
            </a:r>
            <a:r>
              <a:rPr lang="en-US" sz="2400" dirty="0" err="1"/>
              <a:t>subquery</a:t>
            </a:r>
            <a:r>
              <a:rPr lang="en-US" sz="2400" dirty="0"/>
              <a:t> is a query nested inside another query such as SELECT, INSERT, DELETE and UPDATE.</a:t>
            </a:r>
          </a:p>
          <a:p>
            <a:r>
              <a:rPr lang="en-US" sz="2400" dirty="0"/>
              <a:t>To construct a </a:t>
            </a:r>
            <a:r>
              <a:rPr lang="en-US" sz="2400" dirty="0" err="1"/>
              <a:t>subquery</a:t>
            </a:r>
            <a:r>
              <a:rPr lang="en-US" sz="2400" dirty="0"/>
              <a:t>, we put the second query in brackets and use it in the WHERE clause as an expression:</a:t>
            </a:r>
          </a:p>
          <a:p>
            <a:pPr marL="0" indent="0">
              <a:buNone/>
            </a:pPr>
            <a:r>
              <a:rPr lang="en-US" sz="2400" dirty="0"/>
              <a:t>SELECT </a:t>
            </a:r>
            <a:r>
              <a:rPr lang="en-US" sz="2400" dirty="0" err="1"/>
              <a:t>film_id,title,rental_rate</a:t>
            </a:r>
            <a:endParaRPr lang="en-US" sz="2400" dirty="0"/>
          </a:p>
          <a:p>
            <a:pPr marL="0" indent="0">
              <a:buNone/>
            </a:pPr>
            <a:r>
              <a:rPr lang="en-US" sz="2400" dirty="0"/>
              <a:t>FROM film</a:t>
            </a:r>
          </a:p>
          <a:p>
            <a:pPr marL="0" indent="0">
              <a:buNone/>
            </a:pPr>
            <a:r>
              <a:rPr lang="en-US" sz="2400" dirty="0"/>
              <a:t>WHERE 	</a:t>
            </a:r>
            <a:r>
              <a:rPr lang="en-US" sz="2400" dirty="0" err="1"/>
              <a:t>rental_rate</a:t>
            </a:r>
            <a:r>
              <a:rPr lang="en-US" sz="2400" dirty="0"/>
              <a:t> &gt; (</a:t>
            </a:r>
          </a:p>
          <a:p>
            <a:pPr marL="0" indent="0">
              <a:buNone/>
            </a:pPr>
            <a:r>
              <a:rPr lang="en-US" sz="2400" dirty="0"/>
              <a:t>		SELECT AVG (</a:t>
            </a:r>
            <a:r>
              <a:rPr lang="en-US" sz="2400" dirty="0" err="1"/>
              <a:t>rental_rate</a:t>
            </a:r>
            <a:r>
              <a:rPr lang="en-US" sz="2400" dirty="0"/>
              <a:t>)</a:t>
            </a:r>
          </a:p>
          <a:p>
            <a:pPr marL="0" indent="0">
              <a:buNone/>
            </a:pPr>
            <a:r>
              <a:rPr lang="en-US" sz="2400" dirty="0"/>
              <a:t>		FROM film</a:t>
            </a:r>
          </a:p>
          <a:p>
            <a:pPr marL="0" indent="0">
              <a:buNone/>
            </a:pPr>
            <a:r>
              <a:rPr lang="en-US" sz="2400" dirty="0"/>
              <a:t>	);</a:t>
            </a:r>
          </a:p>
          <a:p>
            <a:endParaRPr lang="en-US" dirty="0"/>
          </a:p>
        </p:txBody>
      </p:sp>
    </p:spTree>
    <p:extLst>
      <p:ext uri="{BB962C8B-B14F-4D97-AF65-F5344CB8AC3E}">
        <p14:creationId xmlns:p14="http://schemas.microsoft.com/office/powerpoint/2010/main" val="4032484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a:t>
            </a:r>
            <a:r>
              <a:rPr lang="en-US" dirty="0" err="1"/>
              <a:t>Subquery</a:t>
            </a:r>
            <a:endParaRPr lang="en-US" dirty="0"/>
          </a:p>
        </p:txBody>
      </p:sp>
      <p:sp>
        <p:nvSpPr>
          <p:cNvPr id="3" name="Content Placeholder 2"/>
          <p:cNvSpPr>
            <a:spLocks noGrp="1"/>
          </p:cNvSpPr>
          <p:nvPr>
            <p:ph idx="1"/>
          </p:nvPr>
        </p:nvSpPr>
        <p:spPr/>
        <p:txBody>
          <a:bodyPr/>
          <a:lstStyle/>
          <a:p>
            <a:r>
              <a:rPr lang="en-US" sz="2400" dirty="0"/>
              <a:t>The query inside the brackets is called a </a:t>
            </a:r>
            <a:r>
              <a:rPr lang="en-US" sz="2400" dirty="0" err="1"/>
              <a:t>subquery</a:t>
            </a:r>
            <a:r>
              <a:rPr lang="en-US" sz="2400" dirty="0"/>
              <a:t> or an inner query. </a:t>
            </a:r>
          </a:p>
          <a:p>
            <a:r>
              <a:rPr lang="en-US" sz="2400" dirty="0"/>
              <a:t>The query that contains the </a:t>
            </a:r>
            <a:r>
              <a:rPr lang="en-US" sz="2400" dirty="0" err="1"/>
              <a:t>subquery</a:t>
            </a:r>
            <a:r>
              <a:rPr lang="en-US" sz="2400" dirty="0"/>
              <a:t> is known as an outer query.</a:t>
            </a:r>
          </a:p>
          <a:p>
            <a:r>
              <a:rPr lang="en-US" sz="2400" dirty="0" err="1"/>
              <a:t>PostgreSQL</a:t>
            </a:r>
            <a:r>
              <a:rPr lang="en-US" sz="2400" dirty="0"/>
              <a:t> executes the query that contains a </a:t>
            </a:r>
            <a:r>
              <a:rPr lang="en-US" sz="2400" dirty="0" err="1"/>
              <a:t>subquery</a:t>
            </a:r>
            <a:r>
              <a:rPr lang="en-US" sz="2400" dirty="0"/>
              <a:t> in the following sequence:</a:t>
            </a:r>
          </a:p>
          <a:p>
            <a:pPr lvl="1"/>
            <a:r>
              <a:rPr lang="en-US" sz="2000" dirty="0"/>
              <a:t>First, executes the </a:t>
            </a:r>
            <a:r>
              <a:rPr lang="en-US" sz="2000" dirty="0" err="1"/>
              <a:t>subquery</a:t>
            </a:r>
            <a:r>
              <a:rPr lang="en-US" sz="2000" dirty="0"/>
              <a:t>.</a:t>
            </a:r>
          </a:p>
          <a:p>
            <a:pPr lvl="1"/>
            <a:r>
              <a:rPr lang="en-US" sz="2000" dirty="0"/>
              <a:t>Second, gets the result and passes it to the outer query.</a:t>
            </a:r>
          </a:p>
          <a:p>
            <a:pPr lvl="1"/>
            <a:r>
              <a:rPr lang="en-US" sz="2000" dirty="0"/>
              <a:t>Third, executes the outer query.</a:t>
            </a:r>
          </a:p>
          <a:p>
            <a:endParaRPr lang="en-US" sz="2400" dirty="0"/>
          </a:p>
        </p:txBody>
      </p:sp>
    </p:spTree>
    <p:extLst>
      <p:ext uri="{BB962C8B-B14F-4D97-AF65-F5344CB8AC3E}">
        <p14:creationId xmlns:p14="http://schemas.microsoft.com/office/powerpoint/2010/main" val="1290260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PostgreSQL</a:t>
            </a:r>
            <a:r>
              <a:rPr lang="en-US" sz="3600" dirty="0"/>
              <a:t> </a:t>
            </a:r>
            <a:r>
              <a:rPr lang="en-US" sz="3600" dirty="0" err="1"/>
              <a:t>subquery</a:t>
            </a:r>
            <a:r>
              <a:rPr lang="en-US" sz="3600" dirty="0"/>
              <a:t> with IN operator</a:t>
            </a:r>
          </a:p>
        </p:txBody>
      </p:sp>
      <p:sp>
        <p:nvSpPr>
          <p:cNvPr id="3" name="Content Placeholder 2"/>
          <p:cNvSpPr>
            <a:spLocks noGrp="1"/>
          </p:cNvSpPr>
          <p:nvPr>
            <p:ph idx="1"/>
          </p:nvPr>
        </p:nvSpPr>
        <p:spPr/>
        <p:txBody>
          <a:bodyPr/>
          <a:lstStyle/>
          <a:p>
            <a:r>
              <a:rPr lang="en-US" dirty="0"/>
              <a:t>A </a:t>
            </a:r>
            <a:r>
              <a:rPr lang="en-US" dirty="0" err="1"/>
              <a:t>subquery</a:t>
            </a:r>
            <a:r>
              <a:rPr lang="en-US" dirty="0"/>
              <a:t> can return zero or more rows. </a:t>
            </a:r>
          </a:p>
          <a:p>
            <a:r>
              <a:rPr lang="en-US" dirty="0"/>
              <a:t>To use this </a:t>
            </a:r>
            <a:r>
              <a:rPr lang="en-US" dirty="0" err="1"/>
              <a:t>subquery</a:t>
            </a:r>
            <a:r>
              <a:rPr lang="en-US" dirty="0"/>
              <a:t>, you use the IN operator in the WHERE clause.</a:t>
            </a:r>
          </a:p>
          <a:p>
            <a:pPr marL="0" indent="0">
              <a:buNone/>
            </a:pPr>
            <a:r>
              <a:rPr lang="en-US" sz="2000" dirty="0"/>
              <a:t>SELECT </a:t>
            </a:r>
            <a:r>
              <a:rPr lang="en-US" sz="2000" dirty="0" err="1"/>
              <a:t>film_id</a:t>
            </a:r>
            <a:r>
              <a:rPr lang="en-US" sz="2000" dirty="0"/>
              <a:t>, title FROM film</a:t>
            </a:r>
          </a:p>
          <a:p>
            <a:pPr marL="0" indent="0">
              <a:buNone/>
            </a:pPr>
            <a:r>
              <a:rPr lang="en-US" sz="2000" dirty="0"/>
              <a:t>WHERE </a:t>
            </a:r>
            <a:r>
              <a:rPr lang="en-US" sz="2000" dirty="0" err="1"/>
              <a:t>film_id</a:t>
            </a:r>
            <a:r>
              <a:rPr lang="en-US" sz="2000" dirty="0"/>
              <a:t> IN (</a:t>
            </a:r>
          </a:p>
          <a:p>
            <a:pPr marL="0" indent="0">
              <a:buNone/>
            </a:pPr>
            <a:r>
              <a:rPr lang="en-US" sz="2000" dirty="0"/>
              <a:t>		SELECT </a:t>
            </a:r>
            <a:r>
              <a:rPr lang="en-US" sz="2000" dirty="0" err="1"/>
              <a:t>inventory.film_id</a:t>
            </a:r>
            <a:r>
              <a:rPr lang="en-US" sz="2000" dirty="0"/>
              <a:t> FROM rental</a:t>
            </a:r>
          </a:p>
          <a:p>
            <a:pPr marL="0" indent="0">
              <a:buNone/>
            </a:pPr>
            <a:r>
              <a:rPr lang="en-US" sz="2000" dirty="0"/>
              <a:t>INNER JOIN inventory ON </a:t>
            </a:r>
            <a:r>
              <a:rPr lang="en-US" sz="2000" dirty="0" err="1"/>
              <a:t>inventory.inventory_id</a:t>
            </a:r>
            <a:r>
              <a:rPr lang="en-US" sz="2000" dirty="0"/>
              <a:t> = </a:t>
            </a:r>
            <a:r>
              <a:rPr lang="en-US" sz="2000" dirty="0" err="1"/>
              <a:t>rental.inventory_id</a:t>
            </a:r>
            <a:endParaRPr lang="en-US" sz="2000" dirty="0"/>
          </a:p>
          <a:p>
            <a:pPr marL="0" indent="0">
              <a:buNone/>
            </a:pPr>
            <a:r>
              <a:rPr lang="en-US" sz="2000" dirty="0"/>
              <a:t>WHERE  </a:t>
            </a:r>
            <a:r>
              <a:rPr lang="en-US" sz="2000" dirty="0" err="1"/>
              <a:t>return_date</a:t>
            </a:r>
            <a:r>
              <a:rPr lang="en-US" sz="2000" dirty="0"/>
              <a:t> BETWEEN '2005-05-29‘ AND '2005-05-30'</a:t>
            </a:r>
          </a:p>
          <a:p>
            <a:pPr marL="0" indent="0">
              <a:buNone/>
            </a:pPr>
            <a:r>
              <a:rPr lang="en-US" sz="2000" dirty="0"/>
              <a:t>	);</a:t>
            </a:r>
          </a:p>
        </p:txBody>
      </p:sp>
    </p:spTree>
    <p:extLst>
      <p:ext uri="{BB962C8B-B14F-4D97-AF65-F5344CB8AC3E}">
        <p14:creationId xmlns:p14="http://schemas.microsoft.com/office/powerpoint/2010/main" val="46164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Views</a:t>
            </a:r>
          </a:p>
        </p:txBody>
      </p:sp>
      <p:sp>
        <p:nvSpPr>
          <p:cNvPr id="3" name="Content Placeholder 2"/>
          <p:cNvSpPr>
            <a:spLocks noGrp="1"/>
          </p:cNvSpPr>
          <p:nvPr>
            <p:ph idx="1"/>
          </p:nvPr>
        </p:nvSpPr>
        <p:spPr/>
        <p:txBody>
          <a:bodyPr/>
          <a:lstStyle/>
          <a:p>
            <a:r>
              <a:rPr lang="en-US" dirty="0"/>
              <a:t>A view is named query that provides another way to present data in the database tables. </a:t>
            </a:r>
          </a:p>
          <a:p>
            <a:r>
              <a:rPr lang="en-US" dirty="0"/>
              <a:t>A view is defined based on one or more tables which are known as base tables. </a:t>
            </a:r>
          </a:p>
          <a:p>
            <a:r>
              <a:rPr lang="en-US" dirty="0"/>
              <a:t>When you create a view, you basically create a query and assign it a name, therefore a view is useful for wrapping a commonly used complex query.</a:t>
            </a:r>
          </a:p>
          <a:p>
            <a:endParaRPr lang="en-US" dirty="0"/>
          </a:p>
        </p:txBody>
      </p:sp>
    </p:spTree>
    <p:extLst>
      <p:ext uri="{BB962C8B-B14F-4D97-AF65-F5344CB8AC3E}">
        <p14:creationId xmlns:p14="http://schemas.microsoft.com/office/powerpoint/2010/main" val="2534557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PostgreSQL</a:t>
            </a:r>
            <a:r>
              <a:rPr lang="en-US" dirty="0"/>
              <a:t> Views</a:t>
            </a:r>
          </a:p>
        </p:txBody>
      </p:sp>
      <p:sp>
        <p:nvSpPr>
          <p:cNvPr id="3" name="Content Placeholder 2"/>
          <p:cNvSpPr>
            <a:spLocks noGrp="1"/>
          </p:cNvSpPr>
          <p:nvPr>
            <p:ph idx="1"/>
          </p:nvPr>
        </p:nvSpPr>
        <p:spPr/>
        <p:txBody>
          <a:bodyPr/>
          <a:lstStyle/>
          <a:p>
            <a:r>
              <a:rPr lang="en-US" dirty="0"/>
              <a:t>To create a view, we use  CREATE VIEW statement. </a:t>
            </a:r>
          </a:p>
          <a:p>
            <a:r>
              <a:rPr lang="en-US" dirty="0"/>
              <a:t>CREATE VIEW </a:t>
            </a:r>
            <a:r>
              <a:rPr lang="en-US" dirty="0" err="1"/>
              <a:t>view_name</a:t>
            </a:r>
            <a:r>
              <a:rPr lang="en-US" dirty="0"/>
              <a:t> AS query;</a:t>
            </a:r>
          </a:p>
          <a:p>
            <a:endParaRPr lang="en-US" dirty="0"/>
          </a:p>
          <a:p>
            <a:r>
              <a:rPr lang="en-US" dirty="0"/>
              <a:t>To remove an existing view in </a:t>
            </a:r>
            <a:r>
              <a:rPr lang="en-US" dirty="0" err="1"/>
              <a:t>PostgreSQL</a:t>
            </a:r>
            <a:r>
              <a:rPr lang="en-US" dirty="0"/>
              <a:t>, you use DROP VIEW statement as follows:</a:t>
            </a:r>
          </a:p>
          <a:p>
            <a:endParaRPr lang="en-US" dirty="0"/>
          </a:p>
          <a:p>
            <a:r>
              <a:rPr lang="en-US" dirty="0"/>
              <a:t>DROP VIEW [ IF EXISTS ] </a:t>
            </a:r>
            <a:r>
              <a:rPr lang="en-US" dirty="0" err="1"/>
              <a:t>view_name</a:t>
            </a:r>
            <a:r>
              <a:rPr lang="en-US" dirty="0"/>
              <a:t>;</a:t>
            </a:r>
          </a:p>
          <a:p>
            <a:endParaRPr lang="en-US" dirty="0"/>
          </a:p>
          <a:p>
            <a:endParaRPr lang="en-US" dirty="0"/>
          </a:p>
        </p:txBody>
      </p:sp>
    </p:spTree>
    <p:extLst>
      <p:ext uri="{BB962C8B-B14F-4D97-AF65-F5344CB8AC3E}">
        <p14:creationId xmlns:p14="http://schemas.microsoft.com/office/powerpoint/2010/main" val="1743741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PostgreSQL</a:t>
            </a:r>
            <a:r>
              <a:rPr lang="en-US" dirty="0"/>
              <a:t> Views</a:t>
            </a:r>
          </a:p>
        </p:txBody>
      </p:sp>
      <p:sp>
        <p:nvSpPr>
          <p:cNvPr id="3" name="Content Placeholder 2"/>
          <p:cNvSpPr>
            <a:spLocks noGrp="1"/>
          </p:cNvSpPr>
          <p:nvPr>
            <p:ph idx="1"/>
          </p:nvPr>
        </p:nvSpPr>
        <p:spPr>
          <a:xfrm>
            <a:off x="457200" y="1719263"/>
            <a:ext cx="4495800" cy="4411662"/>
          </a:xfrm>
        </p:spPr>
        <p:txBody>
          <a:bodyPr/>
          <a:lstStyle/>
          <a:p>
            <a:pPr marL="0" indent="0">
              <a:buNone/>
            </a:pPr>
            <a:r>
              <a:rPr lang="en-US" sz="1600" dirty="0"/>
              <a:t>CREATE VIEW </a:t>
            </a:r>
            <a:r>
              <a:rPr lang="en-US" sz="1600" dirty="0" err="1"/>
              <a:t>customer_master</a:t>
            </a:r>
            <a:r>
              <a:rPr lang="en-US" sz="1600" dirty="0"/>
              <a:t> AS</a:t>
            </a:r>
          </a:p>
          <a:p>
            <a:pPr marL="0" indent="0">
              <a:buNone/>
            </a:pPr>
            <a:r>
              <a:rPr lang="en-US" sz="1600" dirty="0"/>
              <a:t>  SELECT </a:t>
            </a:r>
            <a:r>
              <a:rPr lang="en-US" sz="1600" dirty="0" err="1"/>
              <a:t>cu.customer_id</a:t>
            </a:r>
            <a:r>
              <a:rPr lang="en-US" sz="1600" dirty="0"/>
              <a:t> AS id,</a:t>
            </a:r>
          </a:p>
          <a:p>
            <a:pPr marL="0" indent="0">
              <a:buNone/>
            </a:pPr>
            <a:r>
              <a:rPr lang="en-US" sz="1600" dirty="0"/>
              <a:t>    </a:t>
            </a:r>
            <a:r>
              <a:rPr lang="en-US" sz="1600" dirty="0" err="1"/>
              <a:t>cu.first_name</a:t>
            </a:r>
            <a:r>
              <a:rPr lang="en-US" sz="1600" dirty="0"/>
              <a:t> || ' ' || </a:t>
            </a:r>
            <a:r>
              <a:rPr lang="en-US" sz="1600" dirty="0" err="1"/>
              <a:t>cu.last_name</a:t>
            </a:r>
            <a:r>
              <a:rPr lang="en-US" sz="1600" dirty="0"/>
              <a:t> AS name,</a:t>
            </a:r>
          </a:p>
          <a:p>
            <a:pPr marL="0" indent="0">
              <a:buNone/>
            </a:pPr>
            <a:r>
              <a:rPr lang="en-US" sz="1600" dirty="0"/>
              <a:t>    </a:t>
            </a:r>
            <a:r>
              <a:rPr lang="en-US" sz="1600" dirty="0" err="1"/>
              <a:t>a.address</a:t>
            </a:r>
            <a:r>
              <a:rPr lang="en-US" sz="1600" dirty="0"/>
              <a:t>,     </a:t>
            </a:r>
            <a:r>
              <a:rPr lang="en-US" sz="1600" dirty="0" err="1"/>
              <a:t>a.postal_code</a:t>
            </a:r>
            <a:r>
              <a:rPr lang="en-US" sz="1600" dirty="0"/>
              <a:t> AS "zip code",</a:t>
            </a:r>
          </a:p>
          <a:p>
            <a:pPr marL="0" indent="0">
              <a:buNone/>
            </a:pPr>
            <a:r>
              <a:rPr lang="en-US" sz="1600" dirty="0"/>
              <a:t>    </a:t>
            </a:r>
            <a:r>
              <a:rPr lang="en-US" sz="1600" dirty="0" err="1"/>
              <a:t>a.phone</a:t>
            </a:r>
            <a:r>
              <a:rPr lang="en-US" sz="1600" dirty="0"/>
              <a:t>,    </a:t>
            </a:r>
            <a:r>
              <a:rPr lang="en-US" sz="1600" dirty="0" err="1"/>
              <a:t>city.city</a:t>
            </a:r>
            <a:r>
              <a:rPr lang="en-US" sz="1600" dirty="0"/>
              <a:t>,    </a:t>
            </a:r>
            <a:r>
              <a:rPr lang="en-US" sz="1600" dirty="0" err="1"/>
              <a:t>country.country</a:t>
            </a:r>
            <a:r>
              <a:rPr lang="en-US" sz="1600" dirty="0"/>
              <a:t>,</a:t>
            </a:r>
          </a:p>
          <a:p>
            <a:pPr marL="0" indent="0">
              <a:buNone/>
            </a:pPr>
            <a:r>
              <a:rPr lang="en-US" sz="1600" dirty="0"/>
              <a:t>        CASE</a:t>
            </a:r>
          </a:p>
          <a:p>
            <a:pPr marL="0" indent="0">
              <a:buNone/>
            </a:pPr>
            <a:r>
              <a:rPr lang="en-US" sz="1600" dirty="0"/>
              <a:t>            WHEN </a:t>
            </a:r>
            <a:r>
              <a:rPr lang="en-US" sz="1600" dirty="0" err="1"/>
              <a:t>cu.activebool</a:t>
            </a:r>
            <a:r>
              <a:rPr lang="en-US" sz="1600" dirty="0"/>
              <a:t> THEN 'active'</a:t>
            </a:r>
          </a:p>
          <a:p>
            <a:pPr marL="0" indent="0">
              <a:buNone/>
            </a:pPr>
            <a:r>
              <a:rPr lang="en-US" sz="1600" dirty="0"/>
              <a:t>            ELSE ''</a:t>
            </a:r>
          </a:p>
          <a:p>
            <a:pPr marL="0" indent="0">
              <a:buNone/>
            </a:pPr>
            <a:r>
              <a:rPr lang="en-US" sz="1600" dirty="0"/>
              <a:t>        END AS notes,</a:t>
            </a:r>
          </a:p>
          <a:p>
            <a:pPr marL="0" indent="0">
              <a:buNone/>
            </a:pPr>
            <a:r>
              <a:rPr lang="en-US" sz="1600" dirty="0"/>
              <a:t>    </a:t>
            </a:r>
            <a:r>
              <a:rPr lang="en-US" sz="1600" dirty="0" err="1"/>
              <a:t>cu.store_id</a:t>
            </a:r>
            <a:r>
              <a:rPr lang="en-US" sz="1600" dirty="0"/>
              <a:t> AS </a:t>
            </a:r>
            <a:r>
              <a:rPr lang="en-US" sz="1600" dirty="0" err="1"/>
              <a:t>sid</a:t>
            </a:r>
            <a:endParaRPr lang="en-US" sz="1600" dirty="0"/>
          </a:p>
          <a:p>
            <a:pPr marL="0" indent="0">
              <a:buNone/>
            </a:pPr>
            <a:r>
              <a:rPr lang="en-US" sz="1600" dirty="0"/>
              <a:t>   FROM customer cu</a:t>
            </a:r>
          </a:p>
          <a:p>
            <a:pPr marL="0" indent="0">
              <a:buNone/>
            </a:pPr>
            <a:r>
              <a:rPr lang="en-US" sz="1600" dirty="0"/>
              <a:t>     INNER JOIN address a USING (</a:t>
            </a:r>
            <a:r>
              <a:rPr lang="en-US" sz="1600" dirty="0" err="1"/>
              <a:t>address_id</a:t>
            </a:r>
            <a:r>
              <a:rPr lang="en-US" sz="1600" dirty="0"/>
              <a:t>)</a:t>
            </a:r>
          </a:p>
          <a:p>
            <a:pPr marL="0" indent="0">
              <a:buNone/>
            </a:pPr>
            <a:r>
              <a:rPr lang="en-US" sz="1600" dirty="0"/>
              <a:t>     INNER JOIN city USING (</a:t>
            </a:r>
            <a:r>
              <a:rPr lang="en-US" sz="1600" dirty="0" err="1"/>
              <a:t>city_id</a:t>
            </a:r>
            <a:r>
              <a:rPr lang="en-US" sz="1600" dirty="0"/>
              <a:t>)</a:t>
            </a:r>
          </a:p>
          <a:p>
            <a:pPr marL="0" indent="0">
              <a:buNone/>
            </a:pPr>
            <a:r>
              <a:rPr lang="en-US" sz="1600" dirty="0"/>
              <a:t>     INNER JOIN country USING (</a:t>
            </a:r>
            <a:r>
              <a:rPr lang="en-US" sz="1600" dirty="0" err="1"/>
              <a:t>country_id</a:t>
            </a:r>
            <a:r>
              <a:rPr lang="en-US" sz="1600" dirty="0"/>
              <a:t>);</a:t>
            </a:r>
          </a:p>
          <a:p>
            <a:pPr marL="0" indent="0">
              <a:buNone/>
            </a:pPr>
            <a:endParaRPr lang="en-US" sz="1600" dirty="0"/>
          </a:p>
        </p:txBody>
      </p:sp>
      <p:sp>
        <p:nvSpPr>
          <p:cNvPr id="4" name="Rectangle 3"/>
          <p:cNvSpPr/>
          <p:nvPr/>
        </p:nvSpPr>
        <p:spPr>
          <a:xfrm>
            <a:off x="5029200" y="1752600"/>
            <a:ext cx="3733800" cy="3416320"/>
          </a:xfrm>
          <a:prstGeom prst="rect">
            <a:avLst/>
          </a:prstGeom>
        </p:spPr>
        <p:txBody>
          <a:bodyPr wrap="square">
            <a:spAutoFit/>
          </a:bodyPr>
          <a:lstStyle/>
          <a:p>
            <a:r>
              <a:rPr lang="en-US" sz="2400" dirty="0"/>
              <a:t>whenever you need to get a complete customer data, you just query it from the view by executing the following simple SELECT statement:</a:t>
            </a:r>
          </a:p>
          <a:p>
            <a:r>
              <a:rPr lang="en-US" sz="2400" dirty="0">
                <a:solidFill>
                  <a:srgbClr val="FF0000"/>
                </a:solidFill>
              </a:rPr>
              <a:t>SELECT * FROM </a:t>
            </a:r>
            <a:r>
              <a:rPr lang="en-US" sz="2400" dirty="0" err="1">
                <a:solidFill>
                  <a:srgbClr val="FF0000"/>
                </a:solidFill>
              </a:rPr>
              <a:t>customer_master</a:t>
            </a:r>
            <a:r>
              <a:rPr lang="en-US" sz="2400" dirty="0">
                <a:solidFill>
                  <a:srgbClr val="FF0000"/>
                </a:solidFill>
              </a:rPr>
              <a:t>;</a:t>
            </a:r>
          </a:p>
        </p:txBody>
      </p:sp>
    </p:spTree>
    <p:extLst>
      <p:ext uri="{BB962C8B-B14F-4D97-AF65-F5344CB8AC3E}">
        <p14:creationId xmlns:p14="http://schemas.microsoft.com/office/powerpoint/2010/main" val="1035385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Indexes</a:t>
            </a:r>
          </a:p>
        </p:txBody>
      </p:sp>
      <p:sp>
        <p:nvSpPr>
          <p:cNvPr id="3" name="Content Placeholder 2"/>
          <p:cNvSpPr>
            <a:spLocks noGrp="1"/>
          </p:cNvSpPr>
          <p:nvPr>
            <p:ph idx="1"/>
          </p:nvPr>
        </p:nvSpPr>
        <p:spPr/>
        <p:txBody>
          <a:bodyPr/>
          <a:lstStyle/>
          <a:p>
            <a:r>
              <a:rPr lang="en-US" sz="2000" dirty="0" err="1"/>
              <a:t>PostgreSQL</a:t>
            </a:r>
            <a:r>
              <a:rPr lang="en-US" sz="2000" dirty="0"/>
              <a:t> indexes are effective tools to enhance database performance. </a:t>
            </a:r>
          </a:p>
          <a:p>
            <a:r>
              <a:rPr lang="en-US" sz="2000" dirty="0"/>
              <a:t>Indexes help the database server find specific rows much faster than it could do without indexes. </a:t>
            </a:r>
          </a:p>
          <a:p>
            <a:r>
              <a:rPr lang="en-US" sz="2000" dirty="0"/>
              <a:t>However, indexes add write and storage overheads to the database system, therefore, using them appropriately is very important.</a:t>
            </a:r>
          </a:p>
          <a:p>
            <a:pPr marL="0" indent="0">
              <a:buNone/>
            </a:pPr>
            <a:r>
              <a:rPr lang="en-US" sz="2000" b="1" dirty="0" err="1"/>
              <a:t>PostgreSQL</a:t>
            </a:r>
            <a:r>
              <a:rPr lang="en-US" sz="2000" b="1" dirty="0"/>
              <a:t> CREATE INDEX</a:t>
            </a:r>
          </a:p>
          <a:p>
            <a:r>
              <a:rPr lang="en-US" sz="2000" dirty="0"/>
              <a:t>To create an index for the values in the phone column of the address table, you use the following statement:</a:t>
            </a:r>
          </a:p>
          <a:p>
            <a:r>
              <a:rPr lang="en-US" sz="2000" dirty="0">
                <a:solidFill>
                  <a:srgbClr val="FF0000"/>
                </a:solidFill>
              </a:rPr>
              <a:t>CREATE INDEX </a:t>
            </a:r>
            <a:r>
              <a:rPr lang="en-US" sz="2000" dirty="0" err="1">
                <a:solidFill>
                  <a:srgbClr val="FF0000"/>
                </a:solidFill>
              </a:rPr>
              <a:t>idx_address_phone</a:t>
            </a:r>
            <a:r>
              <a:rPr lang="en-US" sz="2000" dirty="0">
                <a:solidFill>
                  <a:srgbClr val="FF0000"/>
                </a:solidFill>
              </a:rPr>
              <a:t>  ON address(phone);</a:t>
            </a:r>
          </a:p>
          <a:p>
            <a:pPr marL="0" indent="0">
              <a:buNone/>
            </a:pPr>
            <a:r>
              <a:rPr lang="en-US" sz="2000" b="1" dirty="0" err="1"/>
              <a:t>PostgreSQL</a:t>
            </a:r>
            <a:r>
              <a:rPr lang="en-US" sz="2000" b="1" dirty="0"/>
              <a:t> DROP INDEX</a:t>
            </a:r>
          </a:p>
          <a:p>
            <a:r>
              <a:rPr lang="en-US" sz="2000" dirty="0">
                <a:solidFill>
                  <a:srgbClr val="FF0000"/>
                </a:solidFill>
              </a:rPr>
              <a:t>DROP INDEX </a:t>
            </a:r>
            <a:r>
              <a:rPr lang="en-US" sz="2000" dirty="0" err="1">
                <a:solidFill>
                  <a:srgbClr val="FF0000"/>
                </a:solidFill>
              </a:rPr>
              <a:t>idx_actor_first_name</a:t>
            </a:r>
            <a:r>
              <a:rPr lang="en-US" sz="2000" dirty="0"/>
              <a:t>;</a:t>
            </a:r>
          </a:p>
        </p:txBody>
      </p:sp>
    </p:spTree>
    <p:extLst>
      <p:ext uri="{BB962C8B-B14F-4D97-AF65-F5344CB8AC3E}">
        <p14:creationId xmlns:p14="http://schemas.microsoft.com/office/powerpoint/2010/main" val="232068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Creating Sequence example</a:t>
            </a:r>
          </a:p>
        </p:txBody>
      </p:sp>
      <p:sp>
        <p:nvSpPr>
          <p:cNvPr id="3" name="Content Placeholder 2"/>
          <p:cNvSpPr>
            <a:spLocks noGrp="1"/>
          </p:cNvSpPr>
          <p:nvPr>
            <p:ph idx="1"/>
          </p:nvPr>
        </p:nvSpPr>
        <p:spPr/>
        <p:txBody>
          <a:bodyPr/>
          <a:lstStyle/>
          <a:p>
            <a:pPr marL="0" indent="0">
              <a:buNone/>
            </a:pPr>
            <a:r>
              <a:rPr lang="en-US" sz="2800" dirty="0"/>
              <a:t>CREATE SEQUENCE </a:t>
            </a:r>
            <a:r>
              <a:rPr lang="en-US" sz="2800" dirty="0" err="1"/>
              <a:t>mysequence</a:t>
            </a:r>
            <a:endParaRPr lang="en-US" sz="2800" dirty="0"/>
          </a:p>
          <a:p>
            <a:pPr marL="0" indent="0">
              <a:buNone/>
            </a:pPr>
            <a:r>
              <a:rPr lang="en-US" sz="2800" dirty="0"/>
              <a:t>INCREMENT 5</a:t>
            </a:r>
          </a:p>
          <a:p>
            <a:pPr marL="0" indent="0">
              <a:buNone/>
            </a:pPr>
            <a:r>
              <a:rPr lang="en-US" sz="2800" dirty="0"/>
              <a:t>START 100;</a:t>
            </a:r>
          </a:p>
          <a:p>
            <a:r>
              <a:rPr lang="en-US" sz="2800" dirty="0"/>
              <a:t>To get the next value from the sequence to you use the </a:t>
            </a:r>
            <a:r>
              <a:rPr lang="en-US" sz="2800" dirty="0" err="1"/>
              <a:t>nextval</a:t>
            </a:r>
            <a:r>
              <a:rPr lang="en-US" sz="2800" dirty="0"/>
              <a:t>() function:</a:t>
            </a:r>
          </a:p>
          <a:p>
            <a:pPr marL="0" indent="0">
              <a:buNone/>
            </a:pPr>
            <a:r>
              <a:rPr lang="en-US" sz="2800" b="1" dirty="0"/>
              <a:t>SELECT</a:t>
            </a:r>
            <a:r>
              <a:rPr lang="en-US" sz="2800" dirty="0"/>
              <a:t> </a:t>
            </a:r>
            <a:r>
              <a:rPr lang="en-US" sz="2800" b="1" dirty="0" err="1"/>
              <a:t>nextval</a:t>
            </a:r>
            <a:r>
              <a:rPr lang="en-US" sz="2800" dirty="0"/>
              <a:t>('</a:t>
            </a:r>
            <a:r>
              <a:rPr lang="en-US" sz="2800" dirty="0" err="1"/>
              <a:t>mysequence</a:t>
            </a:r>
            <a:r>
              <a:rPr lang="en-US" sz="2800" dirty="0"/>
              <a:t>');</a:t>
            </a:r>
          </a:p>
          <a:p>
            <a:endParaRPr lang="en-US" dirty="0"/>
          </a:p>
        </p:txBody>
      </p:sp>
    </p:spTree>
    <p:extLst>
      <p:ext uri="{BB962C8B-B14F-4D97-AF65-F5344CB8AC3E}">
        <p14:creationId xmlns:p14="http://schemas.microsoft.com/office/powerpoint/2010/main" val="1670565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4EBF-8E69-43E1-A318-55C8C1ABAE4C}"/>
              </a:ext>
            </a:extLst>
          </p:cNvPr>
          <p:cNvSpPr>
            <a:spLocks noGrp="1"/>
          </p:cNvSpPr>
          <p:nvPr>
            <p:ph type="title"/>
          </p:nvPr>
        </p:nvSpPr>
        <p:spPr/>
        <p:txBody>
          <a:bodyPr/>
          <a:lstStyle/>
          <a:p>
            <a:r>
              <a:rPr lang="en-US" b="1" dirty="0"/>
              <a:t>Types of Indexes</a:t>
            </a:r>
            <a:endParaRPr lang="en-US" dirty="0"/>
          </a:p>
        </p:txBody>
      </p:sp>
      <p:sp>
        <p:nvSpPr>
          <p:cNvPr id="3" name="Content Placeholder 2">
            <a:extLst>
              <a:ext uri="{FF2B5EF4-FFF2-40B4-BE49-F238E27FC236}">
                <a16:creationId xmlns:a16="http://schemas.microsoft.com/office/drawing/2014/main" id="{671CC05B-5BD8-4402-8E86-C0B8CD1798A3}"/>
              </a:ext>
            </a:extLst>
          </p:cNvPr>
          <p:cNvSpPr>
            <a:spLocks noGrp="1"/>
          </p:cNvSpPr>
          <p:nvPr>
            <p:ph idx="1"/>
          </p:nvPr>
        </p:nvSpPr>
        <p:spPr/>
        <p:txBody>
          <a:bodyPr/>
          <a:lstStyle/>
          <a:p>
            <a:r>
              <a:rPr lang="en-US" sz="2400" dirty="0"/>
              <a:t>Indexes can be categorized into two types: </a:t>
            </a:r>
          </a:p>
          <a:p>
            <a:pPr lvl="1"/>
            <a:r>
              <a:rPr lang="en-US" sz="2400" dirty="0"/>
              <a:t>clustered </a:t>
            </a:r>
          </a:p>
          <a:p>
            <a:pPr lvl="1"/>
            <a:r>
              <a:rPr lang="en-US" sz="2400" dirty="0"/>
              <a:t>non-clustered.</a:t>
            </a:r>
          </a:p>
          <a:p>
            <a:r>
              <a:rPr lang="en-US" sz="2400" dirty="0"/>
              <a:t>Clustered indexes alter the order in which the records are physically stored on disk. Thus only one clustered index can be created on a given table.</a:t>
            </a:r>
          </a:p>
          <a:p>
            <a:r>
              <a:rPr lang="en-US" sz="2400" dirty="0"/>
              <a:t>Non-clustered indexes specify a logical ordering of rows but do not affect the physical ordering, so there may be more than one non-clustered index in a table.</a:t>
            </a:r>
          </a:p>
          <a:p>
            <a:endParaRPr lang="en-US" sz="2200" dirty="0"/>
          </a:p>
        </p:txBody>
      </p:sp>
    </p:spTree>
    <p:extLst>
      <p:ext uri="{BB962C8B-B14F-4D97-AF65-F5344CB8AC3E}">
        <p14:creationId xmlns:p14="http://schemas.microsoft.com/office/powerpoint/2010/main" val="2404127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8611-9740-4D75-9BC7-44F5FFF0F859}"/>
              </a:ext>
            </a:extLst>
          </p:cNvPr>
          <p:cNvSpPr>
            <a:spLocks noGrp="1"/>
          </p:cNvSpPr>
          <p:nvPr>
            <p:ph type="title"/>
          </p:nvPr>
        </p:nvSpPr>
        <p:spPr/>
        <p:txBody>
          <a:bodyPr/>
          <a:lstStyle/>
          <a:p>
            <a:r>
              <a:rPr lang="en-US" dirty="0"/>
              <a:t>Aggregate Functions</a:t>
            </a:r>
          </a:p>
        </p:txBody>
      </p:sp>
      <p:sp>
        <p:nvSpPr>
          <p:cNvPr id="3" name="Content Placeholder 2">
            <a:extLst>
              <a:ext uri="{FF2B5EF4-FFF2-40B4-BE49-F238E27FC236}">
                <a16:creationId xmlns:a16="http://schemas.microsoft.com/office/drawing/2014/main" id="{636F3AC5-85CD-497A-85AB-B0374C47530C}"/>
              </a:ext>
            </a:extLst>
          </p:cNvPr>
          <p:cNvSpPr>
            <a:spLocks noGrp="1"/>
          </p:cNvSpPr>
          <p:nvPr>
            <p:ph idx="1"/>
          </p:nvPr>
        </p:nvSpPr>
        <p:spPr/>
        <p:txBody>
          <a:bodyPr/>
          <a:lstStyle/>
          <a:p>
            <a:r>
              <a:rPr lang="en-US" sz="2400" dirty="0"/>
              <a:t>An aggregate function allows you to perform a calculation on a set of values to return a single scalar value. </a:t>
            </a:r>
          </a:p>
          <a:p>
            <a:r>
              <a:rPr lang="en-US" sz="2400" dirty="0"/>
              <a:t>We often use aggregate functions with the GROUP BY and HAVING clauses of the SELECT statement.</a:t>
            </a:r>
          </a:p>
          <a:p>
            <a:pPr algn="l"/>
            <a:r>
              <a:rPr lang="en-US" sz="2400" dirty="0"/>
              <a:t>The following are the most commonly used SQL aggregate functions:</a:t>
            </a:r>
          </a:p>
          <a:p>
            <a:pPr algn="l">
              <a:buFont typeface="Arial" panose="020B0604020202020204" pitchFamily="34" charset="0"/>
              <a:buChar char="•"/>
            </a:pPr>
            <a:r>
              <a:rPr lang="en-US" sz="2400" b="1" dirty="0">
                <a:solidFill>
                  <a:srgbClr val="FF0000"/>
                </a:solidFill>
                <a:hlinkClick r:id="rId2" tooltip="More information on SQL AVG function">
                  <a:extLst>
                    <a:ext uri="{A12FA001-AC4F-418D-AE19-62706E023703}">
                      <ahyp:hlinkClr xmlns:ahyp="http://schemas.microsoft.com/office/drawing/2018/hyperlinkcolor" val="tx"/>
                    </a:ext>
                  </a:extLst>
                </a:hlinkClick>
              </a:rPr>
              <a:t>AVG</a:t>
            </a:r>
            <a:r>
              <a:rPr lang="en-US" sz="2400" dirty="0">
                <a:hlinkClick r:id="rId2" tooltip="More information on SQL AVG function">
                  <a:extLst>
                    <a:ext uri="{A12FA001-AC4F-418D-AE19-62706E023703}">
                      <ahyp:hlinkClr xmlns:ahyp="http://schemas.microsoft.com/office/drawing/2018/hyperlinkcolor" val="tx"/>
                    </a:ext>
                  </a:extLst>
                </a:hlinkClick>
              </a:rPr>
              <a:t> </a:t>
            </a:r>
            <a:r>
              <a:rPr lang="en-US" sz="2400" dirty="0"/>
              <a:t>– calculates the average of a set of values.</a:t>
            </a:r>
          </a:p>
          <a:p>
            <a:pPr algn="l">
              <a:buFont typeface="Arial" panose="020B0604020202020204" pitchFamily="34" charset="0"/>
              <a:buChar char="•"/>
            </a:pPr>
            <a:r>
              <a:rPr lang="en-US" sz="2400" b="1" dirty="0">
                <a:solidFill>
                  <a:srgbClr val="FF0000"/>
                </a:solidFill>
                <a:hlinkClick r:id="rId3" tooltip="Count the number of items in a group using SQL COUNT function">
                  <a:extLst>
                    <a:ext uri="{A12FA001-AC4F-418D-AE19-62706E023703}">
                      <ahyp:hlinkClr xmlns:ahyp="http://schemas.microsoft.com/office/drawing/2018/hyperlinkcolor" val="tx"/>
                    </a:ext>
                  </a:extLst>
                </a:hlinkClick>
              </a:rPr>
              <a:t>COUNT</a:t>
            </a:r>
            <a:r>
              <a:rPr lang="en-US" sz="2400" dirty="0">
                <a:hlinkClick r:id="rId3" tooltip="Count the number of items in a group using SQL COUNT function">
                  <a:extLst>
                    <a:ext uri="{A12FA001-AC4F-418D-AE19-62706E023703}">
                      <ahyp:hlinkClr xmlns:ahyp="http://schemas.microsoft.com/office/drawing/2018/hyperlinkcolor" val="tx"/>
                    </a:ext>
                  </a:extLst>
                </a:hlinkClick>
              </a:rPr>
              <a:t> </a:t>
            </a:r>
            <a:r>
              <a:rPr lang="en-US" sz="2400" dirty="0"/>
              <a:t>– counts rows in a specified table or view.</a:t>
            </a:r>
          </a:p>
          <a:p>
            <a:pPr algn="l">
              <a:buFont typeface="Arial" panose="020B0604020202020204" pitchFamily="34" charset="0"/>
              <a:buChar char="•"/>
            </a:pPr>
            <a:r>
              <a:rPr lang="en-US" sz="2400" b="1" dirty="0">
                <a:solidFill>
                  <a:srgbClr val="FF0000"/>
                </a:solidFill>
                <a:hlinkClick r:id="rId4" tooltip="Find minimum and maxium using SQL MIN and MAX functions">
                  <a:extLst>
                    <a:ext uri="{A12FA001-AC4F-418D-AE19-62706E023703}">
                      <ahyp:hlinkClr xmlns:ahyp="http://schemas.microsoft.com/office/drawing/2018/hyperlinkcolor" val="tx"/>
                    </a:ext>
                  </a:extLst>
                </a:hlinkClick>
              </a:rPr>
              <a:t>MIN </a:t>
            </a:r>
            <a:r>
              <a:rPr lang="en-US" sz="2400" dirty="0"/>
              <a:t>– gets the minimum value in a set of values.</a:t>
            </a:r>
          </a:p>
          <a:p>
            <a:pPr algn="l">
              <a:buFont typeface="Arial" panose="020B0604020202020204" pitchFamily="34" charset="0"/>
              <a:buChar char="•"/>
            </a:pPr>
            <a:r>
              <a:rPr lang="en-US" sz="2400" b="1" dirty="0">
                <a:solidFill>
                  <a:srgbClr val="FF0000"/>
                </a:solidFill>
                <a:hlinkClick r:id="rId5" tooltip="SQL MAX Function">
                  <a:extLst>
                    <a:ext uri="{A12FA001-AC4F-418D-AE19-62706E023703}">
                      <ahyp:hlinkClr xmlns:ahyp="http://schemas.microsoft.com/office/drawing/2018/hyperlinkcolor" val="tx"/>
                    </a:ext>
                  </a:extLst>
                </a:hlinkClick>
              </a:rPr>
              <a:t>MAX</a:t>
            </a:r>
            <a:r>
              <a:rPr lang="en-US" sz="2400" dirty="0">
                <a:hlinkClick r:id="rId5" tooltip="SQL MAX Function">
                  <a:extLst>
                    <a:ext uri="{A12FA001-AC4F-418D-AE19-62706E023703}">
                      <ahyp:hlinkClr xmlns:ahyp="http://schemas.microsoft.com/office/drawing/2018/hyperlinkcolor" val="tx"/>
                    </a:ext>
                  </a:extLst>
                </a:hlinkClick>
              </a:rPr>
              <a:t> </a:t>
            </a:r>
            <a:r>
              <a:rPr lang="en-US" sz="2400" dirty="0"/>
              <a:t>– gets the maximum value in a set of values.</a:t>
            </a:r>
          </a:p>
          <a:p>
            <a:pPr algn="l">
              <a:buFont typeface="Arial" panose="020B0604020202020204" pitchFamily="34" charset="0"/>
              <a:buChar char="•"/>
            </a:pPr>
            <a:r>
              <a:rPr lang="en-US" sz="2400" b="1" dirty="0">
                <a:solidFill>
                  <a:srgbClr val="FF0000"/>
                </a:solidFill>
                <a:hlinkClick r:id="rId6" tooltip="Learn how to use SQL SUM function">
                  <a:extLst>
                    <a:ext uri="{A12FA001-AC4F-418D-AE19-62706E023703}">
                      <ahyp:hlinkClr xmlns:ahyp="http://schemas.microsoft.com/office/drawing/2018/hyperlinkcolor" val="tx"/>
                    </a:ext>
                  </a:extLst>
                </a:hlinkClick>
              </a:rPr>
              <a:t>SUM</a:t>
            </a:r>
            <a:r>
              <a:rPr lang="en-US" sz="2400" dirty="0">
                <a:hlinkClick r:id="rId6" tooltip="Learn how to use SQL SUM function">
                  <a:extLst>
                    <a:ext uri="{A12FA001-AC4F-418D-AE19-62706E023703}">
                      <ahyp:hlinkClr xmlns:ahyp="http://schemas.microsoft.com/office/drawing/2018/hyperlinkcolor" val="tx"/>
                    </a:ext>
                  </a:extLst>
                </a:hlinkClick>
              </a:rPr>
              <a:t> </a:t>
            </a:r>
            <a:r>
              <a:rPr lang="en-US" sz="2400" dirty="0"/>
              <a:t>– calculates the sum of values.</a:t>
            </a:r>
          </a:p>
          <a:p>
            <a:endParaRPr lang="en-US" sz="2400" dirty="0"/>
          </a:p>
        </p:txBody>
      </p:sp>
    </p:spTree>
    <p:extLst>
      <p:ext uri="{BB962C8B-B14F-4D97-AF65-F5344CB8AC3E}">
        <p14:creationId xmlns:p14="http://schemas.microsoft.com/office/powerpoint/2010/main" val="3390130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CC38-E7C7-4E47-8D2B-6F7186CCB848}"/>
              </a:ext>
            </a:extLst>
          </p:cNvPr>
          <p:cNvSpPr>
            <a:spLocks noGrp="1"/>
          </p:cNvSpPr>
          <p:nvPr>
            <p:ph type="title"/>
          </p:nvPr>
        </p:nvSpPr>
        <p:spPr/>
        <p:txBody>
          <a:bodyPr/>
          <a:lstStyle/>
          <a:p>
            <a:r>
              <a:rPr lang="en-US" dirty="0"/>
              <a:t>Scalar Functions</a:t>
            </a:r>
          </a:p>
        </p:txBody>
      </p:sp>
      <p:sp>
        <p:nvSpPr>
          <p:cNvPr id="3" name="Content Placeholder 2">
            <a:extLst>
              <a:ext uri="{FF2B5EF4-FFF2-40B4-BE49-F238E27FC236}">
                <a16:creationId xmlns:a16="http://schemas.microsoft.com/office/drawing/2014/main" id="{E7834BB0-34A2-4596-84E9-FB1D15CB1804}"/>
              </a:ext>
            </a:extLst>
          </p:cNvPr>
          <p:cNvSpPr>
            <a:spLocks noGrp="1"/>
          </p:cNvSpPr>
          <p:nvPr>
            <p:ph idx="1"/>
          </p:nvPr>
        </p:nvSpPr>
        <p:spPr/>
        <p:txBody>
          <a:bodyPr/>
          <a:lstStyle/>
          <a:p>
            <a:r>
              <a:rPr lang="en-US" sz="2000" dirty="0"/>
              <a:t>Scalar functions are the built-in functions in SQL, and whatever be the input provided to the scalar functions, the output returned by these functions will always be a single value.</a:t>
            </a:r>
          </a:p>
          <a:p>
            <a:r>
              <a:rPr lang="en-US" sz="2000" dirty="0"/>
              <a:t>In SQL, each record is operated independently by the scalar functions.</a:t>
            </a:r>
          </a:p>
          <a:p>
            <a:r>
              <a:rPr lang="en-US" sz="2000" dirty="0"/>
              <a:t>In SQL, each record is operated independently by the scalar functions.</a:t>
            </a:r>
          </a:p>
          <a:p>
            <a:r>
              <a:rPr lang="en-US" sz="2000" dirty="0"/>
              <a:t>Some of the commonly used scalar functions in SQL includes:</a:t>
            </a:r>
          </a:p>
          <a:p>
            <a:pPr lvl="1"/>
            <a:r>
              <a:rPr lang="en-US" sz="1600" dirty="0"/>
              <a:t>UCASE() or upper()</a:t>
            </a:r>
          </a:p>
          <a:p>
            <a:pPr lvl="1"/>
            <a:r>
              <a:rPr lang="en-US" sz="1600" dirty="0"/>
              <a:t>LCASE() or lower()</a:t>
            </a:r>
          </a:p>
          <a:p>
            <a:pPr lvl="1"/>
            <a:r>
              <a:rPr lang="en-US" sz="1600" dirty="0"/>
              <a:t>LENGTH()</a:t>
            </a:r>
          </a:p>
          <a:p>
            <a:pPr lvl="1"/>
            <a:r>
              <a:rPr lang="en-US" sz="1600" dirty="0"/>
              <a:t>ROUND()</a:t>
            </a:r>
          </a:p>
          <a:p>
            <a:pPr lvl="1"/>
            <a:r>
              <a:rPr lang="en-US" sz="1600" dirty="0"/>
              <a:t>NOW()</a:t>
            </a:r>
          </a:p>
          <a:p>
            <a:pPr lvl="1"/>
            <a:r>
              <a:rPr lang="en-US" sz="1600" dirty="0"/>
              <a:t>FORMAT()</a:t>
            </a:r>
          </a:p>
        </p:txBody>
      </p:sp>
    </p:spTree>
    <p:extLst>
      <p:ext uri="{BB962C8B-B14F-4D97-AF65-F5344CB8AC3E}">
        <p14:creationId xmlns:p14="http://schemas.microsoft.com/office/powerpoint/2010/main" val="264982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PostgreSQL</a:t>
            </a:r>
            <a:r>
              <a:rPr lang="en-US" b="0" dirty="0"/>
              <a:t> SERIAL</a:t>
            </a:r>
            <a:endParaRPr lang="en-US" dirty="0"/>
          </a:p>
        </p:txBody>
      </p:sp>
      <p:sp>
        <p:nvSpPr>
          <p:cNvPr id="3" name="Content Placeholder 2"/>
          <p:cNvSpPr>
            <a:spLocks noGrp="1"/>
          </p:cNvSpPr>
          <p:nvPr>
            <p:ph idx="1"/>
          </p:nvPr>
        </p:nvSpPr>
        <p:spPr/>
        <p:txBody>
          <a:bodyPr/>
          <a:lstStyle/>
          <a:p>
            <a:r>
              <a:rPr lang="en-US" sz="2400" dirty="0"/>
              <a:t>When creating a new table, the sequence can be created through the SERIAL pseudo-type as follows:</a:t>
            </a:r>
          </a:p>
          <a:p>
            <a:pPr marL="0" indent="0">
              <a:buNone/>
            </a:pPr>
            <a:r>
              <a:rPr lang="en-US" sz="2400" dirty="0"/>
              <a:t>CREATE TABLE fruits(</a:t>
            </a:r>
          </a:p>
          <a:p>
            <a:pPr marL="0" indent="0">
              <a:buNone/>
            </a:pPr>
            <a:r>
              <a:rPr lang="en-US" sz="2400" dirty="0"/>
              <a:t>   id SERIAL PRIMARY KEY,</a:t>
            </a:r>
          </a:p>
          <a:p>
            <a:pPr marL="0" indent="0">
              <a:buNone/>
            </a:pPr>
            <a:r>
              <a:rPr lang="en-US" sz="2400" dirty="0"/>
              <a:t>   name VARCHAR NOT NULL );</a:t>
            </a:r>
          </a:p>
          <a:p>
            <a:pPr marL="0" indent="0">
              <a:buNone/>
            </a:pPr>
            <a:endParaRPr lang="en-US" sz="2400" dirty="0"/>
          </a:p>
          <a:p>
            <a:pPr marL="0" indent="0">
              <a:buNone/>
            </a:pPr>
            <a:r>
              <a:rPr lang="en-US" sz="2400" b="1" dirty="0"/>
              <a:t>INSERT</a:t>
            </a:r>
            <a:r>
              <a:rPr lang="en-US" sz="2400" dirty="0"/>
              <a:t> </a:t>
            </a:r>
            <a:r>
              <a:rPr lang="en-US" sz="2400" b="1" dirty="0"/>
              <a:t>INTO</a:t>
            </a:r>
            <a:r>
              <a:rPr lang="en-US" sz="2400" dirty="0"/>
              <a:t> fruits(</a:t>
            </a:r>
            <a:r>
              <a:rPr lang="en-US" sz="2400" b="1" dirty="0"/>
              <a:t>name</a:t>
            </a:r>
            <a:r>
              <a:rPr lang="en-US" sz="2400" dirty="0"/>
              <a:t>) </a:t>
            </a:r>
            <a:r>
              <a:rPr lang="en-US" sz="2400" b="1" dirty="0"/>
              <a:t>VALUES</a:t>
            </a:r>
            <a:r>
              <a:rPr lang="en-US" sz="2400" dirty="0"/>
              <a:t>('Orange');</a:t>
            </a:r>
          </a:p>
        </p:txBody>
      </p:sp>
    </p:spTree>
    <p:extLst>
      <p:ext uri="{BB962C8B-B14F-4D97-AF65-F5344CB8AC3E}">
        <p14:creationId xmlns:p14="http://schemas.microsoft.com/office/powerpoint/2010/main" val="28735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PostgreSQL</a:t>
            </a:r>
            <a:r>
              <a:rPr lang="en-US" b="0" dirty="0"/>
              <a:t> SERIAL</a:t>
            </a:r>
            <a:endParaRPr lang="en-US" dirty="0"/>
          </a:p>
        </p:txBody>
      </p:sp>
      <p:sp>
        <p:nvSpPr>
          <p:cNvPr id="3" name="Content Placeholder 2"/>
          <p:cNvSpPr>
            <a:spLocks noGrp="1"/>
          </p:cNvSpPr>
          <p:nvPr>
            <p:ph idx="1"/>
          </p:nvPr>
        </p:nvSpPr>
        <p:spPr/>
        <p:txBody>
          <a:bodyPr/>
          <a:lstStyle/>
          <a:p>
            <a:pPr marL="0" indent="0">
              <a:buNone/>
            </a:pPr>
            <a:r>
              <a:rPr lang="en-US" sz="2400" dirty="0"/>
              <a:t>By assigning the SERIAL pseudo-type to the id column, </a:t>
            </a:r>
            <a:r>
              <a:rPr lang="en-US" sz="2400" dirty="0" err="1"/>
              <a:t>PostgreSQL</a:t>
            </a:r>
            <a:r>
              <a:rPr lang="en-US" sz="2400" dirty="0"/>
              <a:t> performs the following:</a:t>
            </a:r>
          </a:p>
          <a:p>
            <a:r>
              <a:rPr lang="en-US" sz="2400" dirty="0"/>
              <a:t>First, create a sequence object and set the next value generated by the sequence as the default value for the column.</a:t>
            </a:r>
          </a:p>
          <a:p>
            <a:r>
              <a:rPr lang="en-US" sz="2400" dirty="0"/>
              <a:t>Second, add a NOT NULL constraint to the id column because a sequence always generates an integer, which is a non-null value.</a:t>
            </a:r>
          </a:p>
          <a:p>
            <a:r>
              <a:rPr lang="en-US" sz="2400" dirty="0"/>
              <a:t>Third, assign the owner of the sequence to the id column; as a result, the sequence object is deleted when the id column or table is dropped</a:t>
            </a:r>
          </a:p>
          <a:p>
            <a:endParaRPr lang="en-US" dirty="0"/>
          </a:p>
        </p:txBody>
      </p:sp>
    </p:spTree>
    <p:extLst>
      <p:ext uri="{BB962C8B-B14F-4D97-AF65-F5344CB8AC3E}">
        <p14:creationId xmlns:p14="http://schemas.microsoft.com/office/powerpoint/2010/main" val="250626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Identity Column</a:t>
            </a:r>
          </a:p>
        </p:txBody>
      </p:sp>
      <p:sp>
        <p:nvSpPr>
          <p:cNvPr id="3" name="Content Placeholder 2"/>
          <p:cNvSpPr>
            <a:spLocks noGrp="1"/>
          </p:cNvSpPr>
          <p:nvPr>
            <p:ph idx="1"/>
          </p:nvPr>
        </p:nvSpPr>
        <p:spPr/>
        <p:txBody>
          <a:bodyPr/>
          <a:lstStyle/>
          <a:p>
            <a:r>
              <a:rPr lang="en-US" sz="2400" dirty="0" err="1"/>
              <a:t>PostgreSQL</a:t>
            </a:r>
            <a:r>
              <a:rPr lang="en-US" sz="2400" dirty="0"/>
              <a:t> version 10 introduced a new constraint GENERATED AS IDENTITY that allows you to automatically assign a unique number to a column.</a:t>
            </a:r>
          </a:p>
          <a:p>
            <a:r>
              <a:rPr lang="en-US" sz="2400" dirty="0"/>
              <a:t>The GENERATED AS IDENTITY constraint is the SQL standard-conforming variant of the good old SERIAL column</a:t>
            </a:r>
            <a:r>
              <a:rPr lang="en-US" dirty="0"/>
              <a:t>.</a:t>
            </a:r>
          </a:p>
          <a:p>
            <a:endParaRPr lang="en-US" dirty="0"/>
          </a:p>
        </p:txBody>
      </p:sp>
    </p:spTree>
    <p:extLst>
      <p:ext uri="{BB962C8B-B14F-4D97-AF65-F5344CB8AC3E}">
        <p14:creationId xmlns:p14="http://schemas.microsoft.com/office/powerpoint/2010/main" val="299857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Identity Column</a:t>
            </a:r>
          </a:p>
        </p:txBody>
      </p:sp>
      <p:sp>
        <p:nvSpPr>
          <p:cNvPr id="3" name="Content Placeholder 2"/>
          <p:cNvSpPr>
            <a:spLocks noGrp="1"/>
          </p:cNvSpPr>
          <p:nvPr>
            <p:ph idx="1"/>
          </p:nvPr>
        </p:nvSpPr>
        <p:spPr/>
        <p:txBody>
          <a:bodyPr/>
          <a:lstStyle/>
          <a:p>
            <a:pPr marL="0" indent="0">
              <a:buNone/>
            </a:pPr>
            <a:r>
              <a:rPr lang="en-US" sz="2800" b="1" dirty="0"/>
              <a:t>CREATE</a:t>
            </a:r>
            <a:r>
              <a:rPr lang="en-US" sz="2800" dirty="0"/>
              <a:t> </a:t>
            </a:r>
            <a:r>
              <a:rPr lang="en-US" sz="2800" b="1" dirty="0"/>
              <a:t>TABLE</a:t>
            </a:r>
            <a:r>
              <a:rPr lang="en-US" sz="2800" dirty="0"/>
              <a:t> color ( </a:t>
            </a:r>
          </a:p>
          <a:p>
            <a:pPr marL="0" indent="0">
              <a:buNone/>
            </a:pPr>
            <a:r>
              <a:rPr lang="en-US" sz="2800" dirty="0" err="1"/>
              <a:t>color_id</a:t>
            </a:r>
            <a:r>
              <a:rPr lang="en-US" sz="2800" dirty="0"/>
              <a:t> INT </a:t>
            </a:r>
            <a:r>
              <a:rPr lang="en-US" sz="2800" b="1" dirty="0"/>
              <a:t>GENERATED</a:t>
            </a:r>
            <a:r>
              <a:rPr lang="en-US" sz="2800" dirty="0"/>
              <a:t> </a:t>
            </a:r>
            <a:r>
              <a:rPr lang="en-US" sz="2800" b="1" dirty="0"/>
              <a:t>BY</a:t>
            </a:r>
            <a:r>
              <a:rPr lang="en-US" sz="2800" dirty="0"/>
              <a:t> </a:t>
            </a:r>
            <a:r>
              <a:rPr lang="en-US" sz="2800" b="1" dirty="0"/>
              <a:t>DEFAULT</a:t>
            </a:r>
            <a:r>
              <a:rPr lang="en-US" sz="2800" dirty="0"/>
              <a:t> </a:t>
            </a:r>
            <a:r>
              <a:rPr lang="en-US" sz="2800" b="1" dirty="0"/>
              <a:t>AS</a:t>
            </a:r>
            <a:r>
              <a:rPr lang="en-US" sz="2800" dirty="0"/>
              <a:t> </a:t>
            </a:r>
            <a:r>
              <a:rPr lang="en-US" sz="2800" b="1" dirty="0"/>
              <a:t>IDENTITY</a:t>
            </a:r>
            <a:r>
              <a:rPr lang="en-US" sz="2800" dirty="0"/>
              <a:t> (</a:t>
            </a:r>
            <a:r>
              <a:rPr lang="en-US" sz="2800" b="1" dirty="0"/>
              <a:t>START</a:t>
            </a:r>
            <a:r>
              <a:rPr lang="en-US" sz="2800" dirty="0"/>
              <a:t> </a:t>
            </a:r>
            <a:r>
              <a:rPr lang="en-US" sz="2800" b="1" dirty="0"/>
              <a:t>WITH</a:t>
            </a:r>
            <a:r>
              <a:rPr lang="en-US" sz="2800" dirty="0"/>
              <a:t> 10 </a:t>
            </a:r>
            <a:r>
              <a:rPr lang="en-US" sz="2800" b="1" dirty="0"/>
              <a:t>INCREMENT</a:t>
            </a:r>
            <a:r>
              <a:rPr lang="en-US" sz="2800" dirty="0"/>
              <a:t> </a:t>
            </a:r>
            <a:r>
              <a:rPr lang="en-US" sz="2800" b="1" dirty="0"/>
              <a:t>BY</a:t>
            </a:r>
            <a:r>
              <a:rPr lang="en-US" sz="2800" dirty="0"/>
              <a:t> 10), </a:t>
            </a:r>
            <a:br>
              <a:rPr lang="en-US" sz="2800" dirty="0"/>
            </a:br>
            <a:r>
              <a:rPr lang="en-US" sz="2800" dirty="0" err="1"/>
              <a:t>color_name</a:t>
            </a:r>
            <a:r>
              <a:rPr lang="en-US" sz="2800" dirty="0"/>
              <a:t> VARCHAR </a:t>
            </a:r>
            <a:r>
              <a:rPr lang="en-US" sz="2800" b="1" dirty="0"/>
              <a:t>NOT</a:t>
            </a:r>
            <a:r>
              <a:rPr lang="en-US" sz="2800" dirty="0"/>
              <a:t> NULL ); </a:t>
            </a:r>
          </a:p>
        </p:txBody>
      </p:sp>
    </p:spTree>
    <p:extLst>
      <p:ext uri="{BB962C8B-B14F-4D97-AF65-F5344CB8AC3E}">
        <p14:creationId xmlns:p14="http://schemas.microsoft.com/office/powerpoint/2010/main" val="368699260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E35BDC-9EEF-4877-8E22-D9D1832A098F}"/>
</file>

<file path=customXml/itemProps2.xml><?xml version="1.0" encoding="utf-8"?>
<ds:datastoreItem xmlns:ds="http://schemas.openxmlformats.org/officeDocument/2006/customXml" ds:itemID="{15046960-578F-444E-81DD-CFA68CD3AF2F}"/>
</file>

<file path=customXml/itemProps3.xml><?xml version="1.0" encoding="utf-8"?>
<ds:datastoreItem xmlns:ds="http://schemas.openxmlformats.org/officeDocument/2006/customXml" ds:itemID="{1E9B7635-6300-40E1-A27E-0C3A6DB6DCA7}"/>
</file>

<file path=docProps/app.xml><?xml version="1.0" encoding="utf-8"?>
<Properties xmlns="http://schemas.openxmlformats.org/officeDocument/2006/extended-properties" xmlns:vt="http://schemas.openxmlformats.org/officeDocument/2006/docPropsVTypes">
  <Template>Learner Template</Template>
  <TotalTime>399</TotalTime>
  <Words>3742</Words>
  <Application>Microsoft Office PowerPoint</Application>
  <PresentationFormat>On-screen Show (4:3)</PresentationFormat>
  <Paragraphs>382</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futura-pt</vt:lpstr>
      <vt:lpstr>Wingdings</vt:lpstr>
      <vt:lpstr>Learner Template</vt:lpstr>
      <vt:lpstr>PostgreSQL</vt:lpstr>
      <vt:lpstr>What is PostgreSQL</vt:lpstr>
      <vt:lpstr>PostgreSQL Data Types</vt:lpstr>
      <vt:lpstr>PostgreSQL Sequences</vt:lpstr>
      <vt:lpstr>Creating Sequence example</vt:lpstr>
      <vt:lpstr>PostgreSQL SERIAL</vt:lpstr>
      <vt:lpstr>PostgreSQL SERIAL</vt:lpstr>
      <vt:lpstr>PostgreSQL Identity Column</vt:lpstr>
      <vt:lpstr>PostgreSQL Identity Column</vt:lpstr>
      <vt:lpstr>PostgreSQL CREATE TABLE</vt:lpstr>
      <vt:lpstr>Constraints</vt:lpstr>
      <vt:lpstr>Constraints</vt:lpstr>
      <vt:lpstr>PostgreSQL CREATE TABLE</vt:lpstr>
      <vt:lpstr>PostgreSQL CREATE TABLE</vt:lpstr>
      <vt:lpstr>PostgreSQL ALTER TABLE</vt:lpstr>
      <vt:lpstr>PostgreSQL ALTER TABLE</vt:lpstr>
      <vt:lpstr>PostgreSQL DROP TABLE</vt:lpstr>
      <vt:lpstr>PostgreSQL TRUNCATE TABLE</vt:lpstr>
      <vt:lpstr>Querying Data</vt:lpstr>
      <vt:lpstr>PostgreSQL SELECT</vt:lpstr>
      <vt:lpstr>PostgreSQL SELECT</vt:lpstr>
      <vt:lpstr>PostgreSQL Column Alias</vt:lpstr>
      <vt:lpstr>PostgreSQL ORDER BY</vt:lpstr>
      <vt:lpstr>PostgreSQL ORDER BY</vt:lpstr>
      <vt:lpstr>PostgreSQL SELECT DISTINCT</vt:lpstr>
      <vt:lpstr>PostgreSQL WHERE</vt:lpstr>
      <vt:lpstr>PostgreSQL WHERE</vt:lpstr>
      <vt:lpstr>PostgreSQL IS NULL</vt:lpstr>
      <vt:lpstr>PostgreSQL Table Aliases</vt:lpstr>
      <vt:lpstr>PostgreSQL Joins</vt:lpstr>
      <vt:lpstr>PostgreSQL INNER JOIN</vt:lpstr>
      <vt:lpstr>PostgreSQL INNER JOIN</vt:lpstr>
      <vt:lpstr>PostgreSQL LEFT JOIN</vt:lpstr>
      <vt:lpstr>PostgreSQL LEFT JOIN</vt:lpstr>
      <vt:lpstr>PostgreSQL right join</vt:lpstr>
      <vt:lpstr>PostgreSQL Self-Join</vt:lpstr>
      <vt:lpstr>PostgreSQL FULL OUTER JOIN</vt:lpstr>
      <vt:lpstr>PostgreSQL Cross Join</vt:lpstr>
      <vt:lpstr>Set Operators</vt:lpstr>
      <vt:lpstr>Some Set Operators</vt:lpstr>
      <vt:lpstr>PostgreSQL GROUP BY</vt:lpstr>
      <vt:lpstr>PostgreSQL HAVING</vt:lpstr>
      <vt:lpstr>PostgreSQL Subquery</vt:lpstr>
      <vt:lpstr>PostgreSQL Subquery</vt:lpstr>
      <vt:lpstr>PostgreSQL subquery with IN operator</vt:lpstr>
      <vt:lpstr>PostgreSQL Views</vt:lpstr>
      <vt:lpstr>Creating PostgreSQL Views</vt:lpstr>
      <vt:lpstr>Creating PostgreSQL Views</vt:lpstr>
      <vt:lpstr>PostgreSQL Indexes</vt:lpstr>
      <vt:lpstr>Types of Indexes</vt:lpstr>
      <vt:lpstr>Aggregate Functions</vt:lpstr>
      <vt:lpstr>Scalar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Windows User</dc:creator>
  <cp:lastModifiedBy>Jasdhir Singh</cp:lastModifiedBy>
  <cp:revision>142</cp:revision>
  <dcterms:created xsi:type="dcterms:W3CDTF">2021-01-20T07:20:16Z</dcterms:created>
  <dcterms:modified xsi:type="dcterms:W3CDTF">2022-10-25T07:51:33Z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