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21E82FD-79C4-4449-A4E1-4321EEEF2AC6}" type="datetimeFigureOut">
              <a:rPr lang="en-US" smtClean="0"/>
              <a:t>1/21/2022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9255C21-690F-4649-89DF-1E243D40894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41090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917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15336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5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74709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8425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5300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8544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36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4536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753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1E82FD-79C4-4449-A4E1-4321EEEF2AC6}" type="datetimeFigureOut">
              <a:rPr lang="en-US" smtClean="0"/>
              <a:t>1/21/2022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9255C21-690F-4649-89DF-1E243D40894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4771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21E82FD-79C4-4449-A4E1-4321EEEF2AC6}" type="datetimeFigureOut">
              <a:rPr lang="en-US" smtClean="0"/>
              <a:t>1/21/2022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9255C21-690F-4649-89DF-1E243D40894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328741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BF6B-69B1-4B7D-A9F4-E9EA6C045AEA}"/>
              </a:ext>
            </a:extLst>
          </p:cNvPr>
          <p:cNvSpPr>
            <a:spLocks noGrp="1"/>
          </p:cNvSpPr>
          <p:nvPr>
            <p:ph type="ctrTitle"/>
          </p:nvPr>
        </p:nvSpPr>
        <p:spPr/>
        <p:txBody>
          <a:bodyPr>
            <a:normAutofit/>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Subtitle 2">
            <a:extLst>
              <a:ext uri="{FF2B5EF4-FFF2-40B4-BE49-F238E27FC236}">
                <a16:creationId xmlns:a16="http://schemas.microsoft.com/office/drawing/2014/main" id="{130D8BCF-8BD3-4CB5-841A-DCA1EECCD6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832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DB14-00CD-4FB8-8060-82246D4A3D5E}"/>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Content Placeholder 2">
            <a:extLst>
              <a:ext uri="{FF2B5EF4-FFF2-40B4-BE49-F238E27FC236}">
                <a16:creationId xmlns:a16="http://schemas.microsoft.com/office/drawing/2014/main" id="{A00F6E17-5C3C-491D-BEE9-C1624919246C}"/>
              </a:ext>
            </a:extLst>
          </p:cNvPr>
          <p:cNvSpPr>
            <a:spLocks noGrp="1"/>
          </p:cNvSpPr>
          <p:nvPr>
            <p:ph idx="1"/>
          </p:nvPr>
        </p:nvSpPr>
        <p:spPr>
          <a:xfrm>
            <a:off x="437322" y="1719263"/>
            <a:ext cx="11628782" cy="4411662"/>
          </a:xfrm>
        </p:spPr>
        <p:txBody>
          <a:bodyPr/>
          <a:lstStyle/>
          <a:p>
            <a:pPr algn="l"/>
            <a:r>
              <a:rPr lang="en-US" sz="2600" b="1" dirty="0"/>
              <a:t>Behavior-driven development (BDD)</a:t>
            </a:r>
            <a:r>
              <a:rPr lang="en-US" sz="2600" dirty="0"/>
              <a:t> is an approach to software development in which developers implement the features of an application "by describing it from the point of view of its stakeholders". </a:t>
            </a:r>
          </a:p>
          <a:p>
            <a:pPr algn="l"/>
            <a:r>
              <a:rPr lang="en-US" sz="2600" dirty="0"/>
              <a:t>The assumption is that the stakeholders lack technical knowledge pertaining to software development while software developers lack the business knowledge the stakeholders possess. </a:t>
            </a:r>
          </a:p>
          <a:p>
            <a:pPr algn="l"/>
            <a:r>
              <a:rPr lang="en-US" sz="2600" dirty="0"/>
              <a:t>Behavior-driven development allows both parties to bridge this gap.</a:t>
            </a:r>
          </a:p>
          <a:p>
            <a:pPr algn="l"/>
            <a:r>
              <a:rPr lang="en-US" sz="2600" dirty="0"/>
              <a:t>Behavior-driven development is an extension of </a:t>
            </a:r>
            <a:r>
              <a:rPr lang="en-US" sz="2600" b="1" dirty="0"/>
              <a:t>test-driven development</a:t>
            </a:r>
            <a:endParaRPr lang="en-US" sz="2600" dirty="0"/>
          </a:p>
        </p:txBody>
      </p:sp>
    </p:spTree>
    <p:extLst>
      <p:ext uri="{BB962C8B-B14F-4D97-AF65-F5344CB8AC3E}">
        <p14:creationId xmlns:p14="http://schemas.microsoft.com/office/powerpoint/2010/main" val="177723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3FCD-0E39-4B0D-884E-B8D4A06B45C0}"/>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Content Placeholder 2">
            <a:extLst>
              <a:ext uri="{FF2B5EF4-FFF2-40B4-BE49-F238E27FC236}">
                <a16:creationId xmlns:a16="http://schemas.microsoft.com/office/drawing/2014/main" id="{C6E9D5A6-386A-488F-A2F2-C0559C0BCA6B}"/>
              </a:ext>
            </a:extLst>
          </p:cNvPr>
          <p:cNvSpPr>
            <a:spLocks noGrp="1"/>
          </p:cNvSpPr>
          <p:nvPr>
            <p:ph idx="1"/>
          </p:nvPr>
        </p:nvSpPr>
        <p:spPr>
          <a:xfrm>
            <a:off x="609601" y="1719263"/>
            <a:ext cx="5821680" cy="4411662"/>
          </a:xfrm>
        </p:spPr>
        <p:txBody>
          <a:bodyPr/>
          <a:lstStyle/>
          <a:p>
            <a:pPr marL="0" indent="0">
              <a:buNone/>
            </a:pPr>
            <a:r>
              <a:rPr lang="en-US" sz="2400" dirty="0"/>
              <a:t>BDD takes the following steps to develop a feature:</a:t>
            </a:r>
          </a:p>
          <a:p>
            <a:pPr>
              <a:buFont typeface="+mj-lt"/>
              <a:buAutoNum type="arabicPeriod"/>
            </a:pPr>
            <a:r>
              <a:rPr lang="en-US" sz="2400" dirty="0"/>
              <a:t>Business analysts and stakeholders collaborate with developers and testers to document expected behaviors in a plain language (English-like) syntax</a:t>
            </a:r>
          </a:p>
          <a:p>
            <a:pPr>
              <a:buFont typeface="+mj-lt"/>
              <a:buAutoNum type="arabicPeriod"/>
            </a:pPr>
            <a:r>
              <a:rPr lang="en-US" sz="2400" dirty="0"/>
              <a:t>Developers write tests to validate the behaviors described</a:t>
            </a:r>
          </a:p>
          <a:p>
            <a:pPr>
              <a:buFont typeface="+mj-lt"/>
              <a:buAutoNum type="arabicPeriod"/>
            </a:pPr>
            <a:r>
              <a:rPr lang="en-US" sz="2400" dirty="0"/>
              <a:t>Developers write the code to pass the test</a:t>
            </a:r>
          </a:p>
          <a:p>
            <a:endParaRPr lang="en-US" sz="2400" dirty="0"/>
          </a:p>
        </p:txBody>
      </p:sp>
      <p:pic>
        <p:nvPicPr>
          <p:cNvPr id="4" name="Picture 3">
            <a:extLst>
              <a:ext uri="{FF2B5EF4-FFF2-40B4-BE49-F238E27FC236}">
                <a16:creationId xmlns:a16="http://schemas.microsoft.com/office/drawing/2014/main" id="{934F2037-8A26-40C0-8FD8-1B89590E1979}"/>
              </a:ext>
            </a:extLst>
          </p:cNvPr>
          <p:cNvPicPr>
            <a:picLocks noChangeAspect="1"/>
          </p:cNvPicPr>
          <p:nvPr/>
        </p:nvPicPr>
        <p:blipFill>
          <a:blip r:embed="rId2"/>
          <a:stretch>
            <a:fillRect/>
          </a:stretch>
        </p:blipFill>
        <p:spPr>
          <a:xfrm>
            <a:off x="6657975" y="1719263"/>
            <a:ext cx="5320665" cy="3746817"/>
          </a:xfrm>
          <a:prstGeom prst="rect">
            <a:avLst/>
          </a:prstGeom>
        </p:spPr>
      </p:pic>
    </p:spTree>
    <p:extLst>
      <p:ext uri="{BB962C8B-B14F-4D97-AF65-F5344CB8AC3E}">
        <p14:creationId xmlns:p14="http://schemas.microsoft.com/office/powerpoint/2010/main" val="59877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543E-AC21-4719-8790-CCE26D354EB3}"/>
              </a:ext>
            </a:extLst>
          </p:cNvPr>
          <p:cNvSpPr>
            <a:spLocks noGrp="1"/>
          </p:cNvSpPr>
          <p:nvPr>
            <p:ph type="title"/>
          </p:nvPr>
        </p:nvSpPr>
        <p:spPr/>
        <p:txBody>
          <a:bodyPr/>
          <a:lstStyle/>
          <a:p>
            <a:r>
              <a:rPr lang="en-US" b="1" i="0" dirty="0">
                <a:solidFill>
                  <a:srgbClr val="4A4A4A"/>
                </a:solidFill>
                <a:effectLst/>
                <a:latin typeface="open sans" panose="020B0606030504020204" pitchFamily="34" charset="0"/>
              </a:rPr>
              <a:t>Behavior Driven Development</a:t>
            </a:r>
            <a:endParaRPr lang="en-US" dirty="0"/>
          </a:p>
        </p:txBody>
      </p:sp>
      <p:sp>
        <p:nvSpPr>
          <p:cNvPr id="3" name="Content Placeholder 2">
            <a:extLst>
              <a:ext uri="{FF2B5EF4-FFF2-40B4-BE49-F238E27FC236}">
                <a16:creationId xmlns:a16="http://schemas.microsoft.com/office/drawing/2014/main" id="{B75DC435-D256-46BB-9C65-C8FE8E395EF6}"/>
              </a:ext>
            </a:extLst>
          </p:cNvPr>
          <p:cNvSpPr>
            <a:spLocks noGrp="1"/>
          </p:cNvSpPr>
          <p:nvPr>
            <p:ph idx="1"/>
          </p:nvPr>
        </p:nvSpPr>
        <p:spPr/>
        <p:txBody>
          <a:bodyPr/>
          <a:lstStyle/>
          <a:p>
            <a:r>
              <a:rPr lang="en-US" sz="2200" dirty="0"/>
              <a:t>Many BDD frameworks have established standard languages for describing a system's behavior. These languages have their own syntaxes and keywords which create shared meaning for developers and stakeholders alike. </a:t>
            </a:r>
          </a:p>
          <a:p>
            <a:r>
              <a:rPr lang="en-US" sz="2200" dirty="0"/>
              <a:t>Though one BDD framework might differ from another, some common </a:t>
            </a:r>
            <a:br>
              <a:rPr lang="en-US" sz="2200" dirty="0"/>
            </a:br>
            <a:r>
              <a:rPr lang="en-US" sz="2200" b="1" dirty="0"/>
              <a:t>BDD keywords</a:t>
            </a:r>
            <a:r>
              <a:rPr lang="en-US" sz="2200" dirty="0"/>
              <a:t> include:</a:t>
            </a:r>
          </a:p>
          <a:p>
            <a:pPr>
              <a:buFont typeface="Arial" panose="020B0604020202020204" pitchFamily="34" charset="0"/>
              <a:buChar char="•"/>
            </a:pPr>
            <a:r>
              <a:rPr lang="en-US" sz="2200" b="1" dirty="0"/>
              <a:t>Scenario</a:t>
            </a:r>
            <a:r>
              <a:rPr lang="en-US" sz="2200" dirty="0"/>
              <a:t>: a representation of a concrete example of the behavior of the system that is in development or under test.</a:t>
            </a:r>
          </a:p>
          <a:p>
            <a:pPr>
              <a:buFont typeface="Arial" panose="020B0604020202020204" pitchFamily="34" charset="0"/>
              <a:buChar char="•"/>
            </a:pPr>
            <a:r>
              <a:rPr lang="en-US" sz="2200" b="1" dirty="0"/>
              <a:t>Step</a:t>
            </a:r>
            <a:r>
              <a:rPr lang="en-US" sz="2200" dirty="0"/>
              <a:t>: scenarios are composed of steps. There are three types of steps: </a:t>
            </a:r>
            <a:br>
              <a:rPr lang="en-US" sz="2200" dirty="0"/>
            </a:br>
            <a:r>
              <a:rPr lang="en-US" sz="2200" i="1" dirty="0"/>
              <a:t>given</a:t>
            </a:r>
            <a:r>
              <a:rPr lang="en-US" sz="2200" dirty="0"/>
              <a:t>, </a:t>
            </a:r>
            <a:r>
              <a:rPr lang="en-US" sz="2200" i="1" dirty="0"/>
              <a:t>when</a:t>
            </a:r>
            <a:r>
              <a:rPr lang="en-US" sz="2200" dirty="0"/>
              <a:t>, and </a:t>
            </a:r>
            <a:r>
              <a:rPr lang="en-US" sz="2200" i="1" dirty="0"/>
              <a:t>then</a:t>
            </a:r>
            <a:r>
              <a:rPr lang="en-US" sz="2200" dirty="0"/>
              <a:t>: </a:t>
            </a:r>
          </a:p>
          <a:p>
            <a:pPr marL="742950" lvl="1" indent="-285750">
              <a:buFont typeface="Arial" panose="020B0604020202020204" pitchFamily="34" charset="0"/>
              <a:buChar char="•"/>
            </a:pPr>
            <a:r>
              <a:rPr lang="en-US" sz="2200" b="1" dirty="0"/>
              <a:t>Given</a:t>
            </a:r>
            <a:r>
              <a:rPr lang="en-US" sz="2200" dirty="0"/>
              <a:t>: specifies a precondition to an event that will or should or occur during a scenario.</a:t>
            </a:r>
          </a:p>
          <a:p>
            <a:pPr marL="742950" lvl="1" indent="-285750">
              <a:buFont typeface="Arial" panose="020B0604020202020204" pitchFamily="34" charset="0"/>
              <a:buChar char="•"/>
            </a:pPr>
            <a:r>
              <a:rPr lang="en-US" sz="2200" b="1" dirty="0"/>
              <a:t>When</a:t>
            </a:r>
            <a:r>
              <a:rPr lang="en-US" sz="2200" dirty="0"/>
              <a:t>: specifies the occurrence of the event itself.</a:t>
            </a:r>
          </a:p>
          <a:p>
            <a:pPr marL="742950" lvl="1" indent="-285750">
              <a:buFont typeface="Arial" panose="020B0604020202020204" pitchFamily="34" charset="0"/>
              <a:buChar char="•"/>
            </a:pPr>
            <a:r>
              <a:rPr lang="en-US" sz="2200" b="1" dirty="0"/>
              <a:t>Then</a:t>
            </a:r>
            <a:r>
              <a:rPr lang="en-US" sz="2200" dirty="0"/>
              <a:t>: specifies the expected outcome of the event that has occurred.</a:t>
            </a:r>
          </a:p>
        </p:txBody>
      </p:sp>
    </p:spTree>
    <p:extLst>
      <p:ext uri="{BB962C8B-B14F-4D97-AF65-F5344CB8AC3E}">
        <p14:creationId xmlns:p14="http://schemas.microsoft.com/office/powerpoint/2010/main" val="415363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68D6-EB85-4798-9CCF-ADCB88C5C839}"/>
              </a:ext>
            </a:extLst>
          </p:cNvPr>
          <p:cNvSpPr>
            <a:spLocks noGrp="1"/>
          </p:cNvSpPr>
          <p:nvPr>
            <p:ph type="title"/>
          </p:nvPr>
        </p:nvSpPr>
        <p:spPr/>
        <p:txBody>
          <a:bodyPr/>
          <a:lstStyle/>
          <a:p>
            <a:r>
              <a:rPr lang="en-US" dirty="0"/>
              <a:t>Benefits of Behavior-Driven Development</a:t>
            </a:r>
          </a:p>
        </p:txBody>
      </p:sp>
      <p:sp>
        <p:nvSpPr>
          <p:cNvPr id="3" name="Content Placeholder 2">
            <a:extLst>
              <a:ext uri="{FF2B5EF4-FFF2-40B4-BE49-F238E27FC236}">
                <a16:creationId xmlns:a16="http://schemas.microsoft.com/office/drawing/2014/main" id="{8367512F-7F56-4C5E-88F4-93715C8ECB1F}"/>
              </a:ext>
            </a:extLst>
          </p:cNvPr>
          <p:cNvSpPr>
            <a:spLocks noGrp="1"/>
          </p:cNvSpPr>
          <p:nvPr>
            <p:ph idx="1"/>
          </p:nvPr>
        </p:nvSpPr>
        <p:spPr/>
        <p:txBody>
          <a:bodyPr/>
          <a:lstStyle/>
          <a:p>
            <a:pPr>
              <a:buFont typeface="+mj-lt"/>
              <a:buAutoNum type="arabicPeriod"/>
            </a:pPr>
            <a:r>
              <a:rPr lang="en-US" sz="2200" dirty="0"/>
              <a:t>BDD encourages the development and maintenance of system documentation that is understandable to both technical and non-technical parties. This documentation guides the software development process and makes it easy for development teams to make modifications to the system over time. This documentation is often referred to as </a:t>
            </a:r>
            <a:r>
              <a:rPr lang="en-US" sz="2200" b="1" dirty="0"/>
              <a:t>living documentation</a:t>
            </a:r>
            <a:r>
              <a:rPr lang="en-US" sz="2200" dirty="0"/>
              <a:t>.</a:t>
            </a:r>
          </a:p>
          <a:p>
            <a:pPr>
              <a:buFont typeface="+mj-lt"/>
              <a:buAutoNum type="arabicPeriod"/>
            </a:pPr>
            <a:r>
              <a:rPr lang="en-US" sz="2200" dirty="0"/>
              <a:t>BDD emphasizes effective communication between even the most technical members of a project team and the least technical members. This effective communication can greatly improve the quality of the finished product and the speed at which the quality product is delivered as both parties have come to an understanding of the required behaviors for the system in development.</a:t>
            </a:r>
          </a:p>
          <a:p>
            <a:pPr>
              <a:buFont typeface="+mj-lt"/>
              <a:buAutoNum type="arabicPeriod"/>
            </a:pPr>
            <a:r>
              <a:rPr lang="en-US" sz="2200" dirty="0"/>
              <a:t>Not only does it aid in the development of system itself, but it also aids in the testing of the system as the testing team can use the provided scenarios to generate test cases.</a:t>
            </a:r>
          </a:p>
          <a:p>
            <a:endParaRPr lang="en-US" sz="2200" dirty="0"/>
          </a:p>
        </p:txBody>
      </p:sp>
    </p:spTree>
    <p:extLst>
      <p:ext uri="{BB962C8B-B14F-4D97-AF65-F5344CB8AC3E}">
        <p14:creationId xmlns:p14="http://schemas.microsoft.com/office/powerpoint/2010/main" val="418463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4771-476F-4E52-8F12-5BE6083840CC}"/>
              </a:ext>
            </a:extLst>
          </p:cNvPr>
          <p:cNvSpPr>
            <a:spLocks noGrp="1"/>
          </p:cNvSpPr>
          <p:nvPr>
            <p:ph type="title"/>
          </p:nvPr>
        </p:nvSpPr>
        <p:spPr/>
        <p:txBody>
          <a:bodyPr/>
          <a:lstStyle/>
          <a:p>
            <a:r>
              <a:rPr lang="en-US" dirty="0"/>
              <a:t>Implementing Behavior-Driven Development With Cucumber</a:t>
            </a:r>
          </a:p>
        </p:txBody>
      </p:sp>
      <p:sp>
        <p:nvSpPr>
          <p:cNvPr id="3" name="Content Placeholder 2">
            <a:extLst>
              <a:ext uri="{FF2B5EF4-FFF2-40B4-BE49-F238E27FC236}">
                <a16:creationId xmlns:a16="http://schemas.microsoft.com/office/drawing/2014/main" id="{135099F5-C036-48B6-B885-DB5C5B9DB1C0}"/>
              </a:ext>
            </a:extLst>
          </p:cNvPr>
          <p:cNvSpPr>
            <a:spLocks noGrp="1"/>
          </p:cNvSpPr>
          <p:nvPr>
            <p:ph idx="1"/>
          </p:nvPr>
        </p:nvSpPr>
        <p:spPr/>
        <p:txBody>
          <a:bodyPr/>
          <a:lstStyle/>
          <a:p>
            <a:r>
              <a:rPr lang="en-US" dirty="0"/>
              <a:t>Behavior-driven development has become such an integral part of the agile development process that there are tools which are dedicated BDD tools marketed to developers. </a:t>
            </a:r>
          </a:p>
          <a:p>
            <a:r>
              <a:rPr lang="en-US" dirty="0"/>
              <a:t>One such tool is </a:t>
            </a:r>
            <a:r>
              <a:rPr lang="en-US" b="1" dirty="0"/>
              <a:t>Cucumber</a:t>
            </a:r>
            <a:r>
              <a:rPr lang="en-US" dirty="0"/>
              <a:t>. </a:t>
            </a:r>
          </a:p>
          <a:p>
            <a:r>
              <a:rPr lang="en-US" dirty="0"/>
              <a:t>Implementing behavior-driven development using Cucumber is simple as Cucumber follows a standard BDD formula. </a:t>
            </a:r>
          </a:p>
          <a:p>
            <a:r>
              <a:rPr lang="en-US" dirty="0"/>
              <a:t>It defines its own high-level language called </a:t>
            </a:r>
            <a:r>
              <a:rPr lang="en-US" b="1" dirty="0"/>
              <a:t>Gherkin</a:t>
            </a:r>
            <a:r>
              <a:rPr lang="en-US" dirty="0"/>
              <a:t> which allows developers to create </a:t>
            </a:r>
            <a:r>
              <a:rPr lang="en-US" b="1" dirty="0"/>
              <a:t>feature files</a:t>
            </a:r>
            <a:r>
              <a:rPr lang="en-US" dirty="0"/>
              <a:t>.</a:t>
            </a:r>
          </a:p>
          <a:p>
            <a:endParaRPr lang="en-US" dirty="0"/>
          </a:p>
        </p:txBody>
      </p:sp>
    </p:spTree>
    <p:extLst>
      <p:ext uri="{BB962C8B-B14F-4D97-AF65-F5344CB8AC3E}">
        <p14:creationId xmlns:p14="http://schemas.microsoft.com/office/powerpoint/2010/main" val="419841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D8A9-1363-43A9-B63E-DB956927C605}"/>
              </a:ext>
            </a:extLst>
          </p:cNvPr>
          <p:cNvSpPr>
            <a:spLocks noGrp="1"/>
          </p:cNvSpPr>
          <p:nvPr>
            <p:ph type="title"/>
          </p:nvPr>
        </p:nvSpPr>
        <p:spPr/>
        <p:txBody>
          <a:bodyPr/>
          <a:lstStyle/>
          <a:p>
            <a:r>
              <a:rPr lang="en-US" dirty="0"/>
              <a:t>Implementing Behavior-Driven Development With Cucumber</a:t>
            </a:r>
          </a:p>
        </p:txBody>
      </p:sp>
      <p:sp>
        <p:nvSpPr>
          <p:cNvPr id="3" name="Content Placeholder 2">
            <a:extLst>
              <a:ext uri="{FF2B5EF4-FFF2-40B4-BE49-F238E27FC236}">
                <a16:creationId xmlns:a16="http://schemas.microsoft.com/office/drawing/2014/main" id="{F17E5FD7-F6BA-419A-802C-8493E76B4D1F}"/>
              </a:ext>
            </a:extLst>
          </p:cNvPr>
          <p:cNvSpPr>
            <a:spLocks noGrp="1"/>
          </p:cNvSpPr>
          <p:nvPr>
            <p:ph idx="1"/>
          </p:nvPr>
        </p:nvSpPr>
        <p:spPr/>
        <p:txBody>
          <a:bodyPr/>
          <a:lstStyle/>
          <a:p>
            <a:pPr marL="0" indent="0">
              <a:buNone/>
            </a:pPr>
            <a:r>
              <a:rPr lang="en-US" sz="2200" dirty="0"/>
              <a:t>The general workflow for implementing BDD using Cucumber is as follows:</a:t>
            </a:r>
          </a:p>
          <a:p>
            <a:pPr>
              <a:buFont typeface="+mj-lt"/>
              <a:buAutoNum type="arabicPeriod"/>
            </a:pPr>
            <a:r>
              <a:rPr lang="en-US" sz="2200" dirty="0"/>
              <a:t>A developer must first write their feature files in Gherkin. A feature file defines several scenarios and steps in order to define a system's behavior at a high level.</a:t>
            </a:r>
          </a:p>
          <a:p>
            <a:pPr>
              <a:buFont typeface="+mj-lt"/>
              <a:buAutoNum type="arabicPeriod"/>
            </a:pPr>
            <a:r>
              <a:rPr lang="en-US" sz="2200" dirty="0"/>
              <a:t>After the developer has finished drafting the feature file, they should generate their glue code by running the feature file. We'll talk more about glue code in the future, but for now you need only know that this glue code consists of potential test methods that are associated with a scenario's steps. We say "potential" test methods because the developer may or may not choose to implement those suggested test methods.</a:t>
            </a:r>
          </a:p>
          <a:p>
            <a:pPr>
              <a:buFont typeface="+mj-lt"/>
              <a:buAutoNum type="arabicPeriod"/>
            </a:pPr>
            <a:r>
              <a:rPr lang="en-US" sz="2200" dirty="0"/>
              <a:t>Once the developer has generated the glue code and written the tests, they should choose a test runner for running the glue code.</a:t>
            </a:r>
          </a:p>
          <a:p>
            <a:endParaRPr lang="en-US" sz="2200" dirty="0"/>
          </a:p>
        </p:txBody>
      </p:sp>
    </p:spTree>
    <p:extLst>
      <p:ext uri="{BB962C8B-B14F-4D97-AF65-F5344CB8AC3E}">
        <p14:creationId xmlns:p14="http://schemas.microsoft.com/office/powerpoint/2010/main" val="342371652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09D5A7-9DC7-428E-B9DE-1FDBF7E8F2D3}"/>
</file>

<file path=customXml/itemProps2.xml><?xml version="1.0" encoding="utf-8"?>
<ds:datastoreItem xmlns:ds="http://schemas.openxmlformats.org/officeDocument/2006/customXml" ds:itemID="{41BB5E07-E88B-4AE1-8D43-46A9B3E1C02F}"/>
</file>

<file path=customXml/itemProps3.xml><?xml version="1.0" encoding="utf-8"?>
<ds:datastoreItem xmlns:ds="http://schemas.openxmlformats.org/officeDocument/2006/customXml" ds:itemID="{32CA4652-69C0-4B5D-A8E6-489FBA59A9DD}"/>
</file>

<file path=docProps/app.xml><?xml version="1.0" encoding="utf-8"?>
<Properties xmlns="http://schemas.openxmlformats.org/officeDocument/2006/extended-properties" xmlns:vt="http://schemas.openxmlformats.org/officeDocument/2006/docPropsVTypes">
  <Template>Learner Template</Template>
  <TotalTime>55</TotalTime>
  <Words>638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open sans</vt:lpstr>
      <vt:lpstr>Wingdings</vt:lpstr>
      <vt:lpstr>Learner Template</vt:lpstr>
      <vt:lpstr>Behavior Driven Development</vt:lpstr>
      <vt:lpstr>Behavior Driven Development</vt:lpstr>
      <vt:lpstr>Behavior Driven Development</vt:lpstr>
      <vt:lpstr>Behavior Driven Development</vt:lpstr>
      <vt:lpstr>Benefits of Behavior-Driven Development</vt:lpstr>
      <vt:lpstr>Implementing Behavior-Driven Development With Cucumber</vt:lpstr>
      <vt:lpstr>Implementing Behavior-Driven Development With Cucumber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 Driven Development</dc:title>
  <dc:creator>Jasdhir Singh</dc:creator>
  <cp:lastModifiedBy>Jasdhir Singh</cp:lastModifiedBy>
  <cp:revision>27</cp:revision>
  <dcterms:created xsi:type="dcterms:W3CDTF">2022-01-21T16:31:09Z</dcterms:created>
  <dcterms:modified xsi:type="dcterms:W3CDTF">2022-01-21T17:26:50Z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