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192A43-8786-44D5-B561-02B9FE0D9697}" type="datetimeFigureOut">
              <a:rPr lang="en-US" smtClean="0"/>
              <a:t>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328C6F-BB85-45E8-ABF5-60AF8ED71292}" type="slidenum">
              <a:rPr lang="en-US" smtClean="0"/>
              <a:t>‹#›</a:t>
            </a:fld>
            <a:endParaRPr lang="en-US"/>
          </a:p>
        </p:txBody>
      </p:sp>
    </p:spTree>
    <p:extLst>
      <p:ext uri="{BB962C8B-B14F-4D97-AF65-F5344CB8AC3E}">
        <p14:creationId xmlns:p14="http://schemas.microsoft.com/office/powerpoint/2010/main" val="54690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1DEC16B3-215C-4B8A-A2B0-583411352562}" type="datetime1">
              <a:rPr lang="en-US" smtClean="0"/>
              <a:t>1/17/2022</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A843DBBE-DA1C-4511-9954-EC03A621903C}"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3006512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89B8BA36-8FF4-48A2-8053-8FC282BE7263}" type="datetime1">
              <a:rPr lang="en-US" smtClean="0"/>
              <a:t>1/17/2022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843DBBE-DA1C-4511-9954-EC03A621903C}"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11020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05B2429B-4CFE-4239-B367-E7089FCB142E}" type="datetime1">
              <a:rPr lang="en-US" smtClean="0"/>
              <a:t>1/17/2022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843DBBE-DA1C-4511-9954-EC03A621903C}"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636504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64F39AA5-39A7-48FA-BD1D-39672D326C33}" type="datetime1">
              <a:rPr lang="en-US" smtClean="0"/>
              <a:t>1/17/2022</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A843DBBE-DA1C-4511-9954-EC03A621903C}"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158801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6D120C5B-FB9B-4456-9AC9-890B84BA488F}" type="datetime1">
              <a:rPr lang="en-US" smtClean="0"/>
              <a:t>1/17/2022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843DBBE-DA1C-4511-9954-EC03A621903C}"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952833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439FA1F9-E633-4F81-BC29-56A3223DCC55}" type="datetime1">
              <a:rPr lang="en-US" smtClean="0"/>
              <a:t>1/17/2022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843DBBE-DA1C-4511-9954-EC03A621903C}"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757442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239DCEA8-533D-41B4-8142-F793E6E8FBFE}" type="datetime1">
              <a:rPr lang="en-US" smtClean="0"/>
              <a:t>1/17/2022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843DBBE-DA1C-4511-9954-EC03A621903C}"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882824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75B7CB8F-013B-4AE7-A5B9-A5167A0831B0}" type="datetime1">
              <a:rPr lang="en-US" smtClean="0"/>
              <a:t>1/17/2022</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A843DBBE-DA1C-4511-9954-EC03A621903C}"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584088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365FE213-12BE-478E-993E-7A27CAABE088}" type="datetime1">
              <a:rPr lang="en-US" smtClean="0"/>
              <a:t>1/17/2022</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A843DBBE-DA1C-4511-9954-EC03A621903C}"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394906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DC52C29-261F-46D9-B4BD-B30B2F221BFA}" type="datetime1">
              <a:rPr lang="en-US" smtClean="0"/>
              <a:t>1/17/2022</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843DBBE-DA1C-4511-9954-EC03A621903C}"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6523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5FDBC761-C978-4016-97F2-8D96D2E94F91}" type="datetime1">
              <a:rPr lang="en-US" smtClean="0"/>
              <a:t>1/17/2022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843DBBE-DA1C-4511-9954-EC03A621903C}"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699564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96C1077B-055A-4D2A-960A-B575BE1A7095}" type="datetime1">
              <a:rPr lang="en-US" smtClean="0"/>
              <a:t>1/17/2022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843DBBE-DA1C-4511-9954-EC03A621903C}"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462858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032F0775-692E-4B9B-97B3-DE85D8FA33FE}" type="datetime1">
              <a:rPr lang="en-US" smtClean="0"/>
              <a:t>1/17/2022</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A843DBBE-DA1C-4511-9954-EC03A621903C}"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8108660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oolsqa.com/python-tutorial/" TargetMode="External"/><Relationship Id="rId2" Type="http://schemas.openxmlformats.org/officeDocument/2006/relationships/hyperlink" Target="https://www.toolsqa.com/java/java-tutoria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7D172-30E5-4E2B-9C1F-0CC4B4900918}"/>
              </a:ext>
            </a:extLst>
          </p:cNvPr>
          <p:cNvSpPr>
            <a:spLocks noGrp="1"/>
          </p:cNvSpPr>
          <p:nvPr>
            <p:ph type="ctrTitle"/>
          </p:nvPr>
        </p:nvSpPr>
        <p:spPr/>
        <p:txBody>
          <a:bodyPr>
            <a:normAutofit/>
          </a:bodyPr>
          <a:lstStyle/>
          <a:p>
            <a:r>
              <a:rPr lang="en-US" sz="4000" b="1" i="0" dirty="0">
                <a:solidFill>
                  <a:srgbClr val="182228"/>
                </a:solidFill>
                <a:effectLst/>
                <a:latin typeface="open sans" panose="020B0606030504020204" pitchFamily="34" charset="0"/>
              </a:rPr>
              <a:t>Selenium WebDriver Architecture</a:t>
            </a:r>
            <a:endParaRPr lang="en-US" sz="4000" dirty="0"/>
          </a:p>
        </p:txBody>
      </p:sp>
      <p:sp>
        <p:nvSpPr>
          <p:cNvPr id="3" name="Subtitle 2">
            <a:extLst>
              <a:ext uri="{FF2B5EF4-FFF2-40B4-BE49-F238E27FC236}">
                <a16:creationId xmlns:a16="http://schemas.microsoft.com/office/drawing/2014/main" id="{DB51E3E9-9C27-46C0-94C5-BD478FC31E8D}"/>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1D21C75F-7439-4D35-A101-7FD02DD2A81E}"/>
              </a:ext>
            </a:extLst>
          </p:cNvPr>
          <p:cNvSpPr>
            <a:spLocks noGrp="1"/>
          </p:cNvSpPr>
          <p:nvPr>
            <p:ph type="sldNum" sz="quarter" idx="4"/>
          </p:nvPr>
        </p:nvSpPr>
        <p:spPr/>
        <p:txBody>
          <a:bodyPr/>
          <a:lstStyle/>
          <a:p>
            <a:fld id="{A843DBBE-DA1C-4511-9954-EC03A621903C}" type="slidenum">
              <a:rPr lang="en-US" smtClean="0"/>
              <a:t>1</a:t>
            </a:fld>
            <a:endParaRPr lang="en-US"/>
          </a:p>
        </p:txBody>
      </p:sp>
    </p:spTree>
    <p:extLst>
      <p:ext uri="{BB962C8B-B14F-4D97-AF65-F5344CB8AC3E}">
        <p14:creationId xmlns:p14="http://schemas.microsoft.com/office/powerpoint/2010/main" val="1116352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F6F7F-1D3D-4F8D-8DFA-205C4E63F48D}"/>
              </a:ext>
            </a:extLst>
          </p:cNvPr>
          <p:cNvSpPr>
            <a:spLocks noGrp="1"/>
          </p:cNvSpPr>
          <p:nvPr>
            <p:ph type="title"/>
          </p:nvPr>
        </p:nvSpPr>
        <p:spPr/>
        <p:txBody>
          <a:bodyPr/>
          <a:lstStyle/>
          <a:p>
            <a:r>
              <a:rPr lang="en-US" sz="3200" dirty="0"/>
              <a:t>How to use Selenium WebDriver for Web Automation</a:t>
            </a:r>
          </a:p>
        </p:txBody>
      </p:sp>
      <p:sp>
        <p:nvSpPr>
          <p:cNvPr id="3" name="Content Placeholder 2">
            <a:extLst>
              <a:ext uri="{FF2B5EF4-FFF2-40B4-BE49-F238E27FC236}">
                <a16:creationId xmlns:a16="http://schemas.microsoft.com/office/drawing/2014/main" id="{FE626C50-F5D8-4A41-A33E-96C4F16EFA34}"/>
              </a:ext>
            </a:extLst>
          </p:cNvPr>
          <p:cNvSpPr>
            <a:spLocks noGrp="1"/>
          </p:cNvSpPr>
          <p:nvPr>
            <p:ph idx="1"/>
          </p:nvPr>
        </p:nvSpPr>
        <p:spPr/>
        <p:txBody>
          <a:bodyPr/>
          <a:lstStyle/>
          <a:p>
            <a:r>
              <a:rPr lang="en-US" dirty="0"/>
              <a:t>Selenium WebDriver provides a very seamless, user-friendly, and code friendly approach to automation using various browsers. </a:t>
            </a:r>
          </a:p>
          <a:p>
            <a:r>
              <a:rPr lang="en-US" dirty="0"/>
              <a:t>Since it supports most of the major browser vendors, it's just a matter of using the respective browser driver and browser and setting up Selenium to use the same.</a:t>
            </a:r>
          </a:p>
          <a:p>
            <a:r>
              <a:rPr lang="en-US" dirty="0"/>
              <a:t>For any Selenium test script, there are generally the following steps, which apply to all the test cases and all the applications under test (AUT):</a:t>
            </a:r>
          </a:p>
        </p:txBody>
      </p:sp>
      <p:sp>
        <p:nvSpPr>
          <p:cNvPr id="4" name="Slide Number Placeholder 3">
            <a:extLst>
              <a:ext uri="{FF2B5EF4-FFF2-40B4-BE49-F238E27FC236}">
                <a16:creationId xmlns:a16="http://schemas.microsoft.com/office/drawing/2014/main" id="{126DB6A1-92E9-4412-B056-EC1923870F71}"/>
              </a:ext>
            </a:extLst>
          </p:cNvPr>
          <p:cNvSpPr>
            <a:spLocks noGrp="1"/>
          </p:cNvSpPr>
          <p:nvPr>
            <p:ph type="sldNum" sz="quarter" idx="12"/>
          </p:nvPr>
        </p:nvSpPr>
        <p:spPr/>
        <p:txBody>
          <a:bodyPr/>
          <a:lstStyle/>
          <a:p>
            <a:fld id="{A843DBBE-DA1C-4511-9954-EC03A621903C}" type="slidenum">
              <a:rPr lang="en-US" smtClean="0"/>
              <a:t>10</a:t>
            </a:fld>
            <a:endParaRPr lang="en-US"/>
          </a:p>
        </p:txBody>
      </p:sp>
    </p:spTree>
    <p:extLst>
      <p:ext uri="{BB962C8B-B14F-4D97-AF65-F5344CB8AC3E}">
        <p14:creationId xmlns:p14="http://schemas.microsoft.com/office/powerpoint/2010/main" val="357847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75222-D0EA-480A-A0C2-227B75F1762A}"/>
              </a:ext>
            </a:extLst>
          </p:cNvPr>
          <p:cNvSpPr>
            <a:spLocks noGrp="1"/>
          </p:cNvSpPr>
          <p:nvPr>
            <p:ph type="title"/>
          </p:nvPr>
        </p:nvSpPr>
        <p:spPr/>
        <p:txBody>
          <a:bodyPr/>
          <a:lstStyle/>
          <a:p>
            <a:r>
              <a:rPr lang="en-US" sz="4000" dirty="0"/>
              <a:t>How to use Selenium WebDriver for Web Automation</a:t>
            </a:r>
            <a:endParaRPr lang="en-US" dirty="0"/>
          </a:p>
        </p:txBody>
      </p:sp>
      <p:sp>
        <p:nvSpPr>
          <p:cNvPr id="3" name="Content Placeholder 2">
            <a:extLst>
              <a:ext uri="{FF2B5EF4-FFF2-40B4-BE49-F238E27FC236}">
                <a16:creationId xmlns:a16="http://schemas.microsoft.com/office/drawing/2014/main" id="{401C8F91-1B2B-40FB-8940-D8F5B16F2B78}"/>
              </a:ext>
            </a:extLst>
          </p:cNvPr>
          <p:cNvSpPr>
            <a:spLocks noGrp="1"/>
          </p:cNvSpPr>
          <p:nvPr>
            <p:ph idx="1"/>
          </p:nvPr>
        </p:nvSpPr>
        <p:spPr>
          <a:xfrm>
            <a:off x="609599" y="1719263"/>
            <a:ext cx="11376991" cy="4411662"/>
          </a:xfrm>
        </p:spPr>
        <p:txBody>
          <a:bodyPr/>
          <a:lstStyle/>
          <a:p>
            <a:r>
              <a:rPr lang="en-US" dirty="0"/>
              <a:t>Create an instance of WebDriver specific to the Browser</a:t>
            </a:r>
          </a:p>
          <a:p>
            <a:r>
              <a:rPr lang="en-US" dirty="0"/>
              <a:t>Navigate to the desired Web page which needs to be automated</a:t>
            </a:r>
          </a:p>
          <a:p>
            <a:r>
              <a:rPr lang="en-US" dirty="0"/>
              <a:t>Locate an HTML element on the Web page</a:t>
            </a:r>
          </a:p>
          <a:p>
            <a:r>
              <a:rPr lang="en-US" dirty="0"/>
              <a:t>Perform an action on an HTML element</a:t>
            </a:r>
          </a:p>
          <a:p>
            <a:r>
              <a:rPr lang="en-US" dirty="0"/>
              <a:t>Run tests and record test results using a test framework</a:t>
            </a:r>
          </a:p>
        </p:txBody>
      </p:sp>
      <p:sp>
        <p:nvSpPr>
          <p:cNvPr id="4" name="Slide Number Placeholder 3">
            <a:extLst>
              <a:ext uri="{FF2B5EF4-FFF2-40B4-BE49-F238E27FC236}">
                <a16:creationId xmlns:a16="http://schemas.microsoft.com/office/drawing/2014/main" id="{D699ED75-A60B-4199-8849-B33698E2D595}"/>
              </a:ext>
            </a:extLst>
          </p:cNvPr>
          <p:cNvSpPr>
            <a:spLocks noGrp="1"/>
          </p:cNvSpPr>
          <p:nvPr>
            <p:ph type="sldNum" sz="quarter" idx="12"/>
          </p:nvPr>
        </p:nvSpPr>
        <p:spPr/>
        <p:txBody>
          <a:bodyPr/>
          <a:lstStyle/>
          <a:p>
            <a:fld id="{A843DBBE-DA1C-4511-9954-EC03A621903C}" type="slidenum">
              <a:rPr lang="en-US" smtClean="0"/>
              <a:t>11</a:t>
            </a:fld>
            <a:endParaRPr lang="en-US"/>
          </a:p>
        </p:txBody>
      </p:sp>
    </p:spTree>
    <p:extLst>
      <p:ext uri="{BB962C8B-B14F-4D97-AF65-F5344CB8AC3E}">
        <p14:creationId xmlns:p14="http://schemas.microsoft.com/office/powerpoint/2010/main" val="3714378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D038A-E547-4B1B-B116-C86A7252F64A}"/>
              </a:ext>
            </a:extLst>
          </p:cNvPr>
          <p:cNvSpPr>
            <a:spLocks noGrp="1"/>
          </p:cNvSpPr>
          <p:nvPr>
            <p:ph type="title"/>
          </p:nvPr>
        </p:nvSpPr>
        <p:spPr/>
        <p:txBody>
          <a:bodyPr/>
          <a:lstStyle/>
          <a:p>
            <a:r>
              <a:rPr lang="en-US" dirty="0"/>
              <a:t>Selenium WebDriver</a:t>
            </a:r>
          </a:p>
        </p:txBody>
      </p:sp>
      <p:sp>
        <p:nvSpPr>
          <p:cNvPr id="3" name="Content Placeholder 2">
            <a:extLst>
              <a:ext uri="{FF2B5EF4-FFF2-40B4-BE49-F238E27FC236}">
                <a16:creationId xmlns:a16="http://schemas.microsoft.com/office/drawing/2014/main" id="{2851C061-5053-4CBB-B652-67E36F4426D4}"/>
              </a:ext>
            </a:extLst>
          </p:cNvPr>
          <p:cNvSpPr>
            <a:spLocks noGrp="1"/>
          </p:cNvSpPr>
          <p:nvPr>
            <p:ph idx="1"/>
          </p:nvPr>
        </p:nvSpPr>
        <p:spPr/>
        <p:txBody>
          <a:bodyPr/>
          <a:lstStyle/>
          <a:p>
            <a:r>
              <a:rPr lang="en-US" dirty="0"/>
              <a:t>Selenium WebDriver is a set of open-source APIs, which provided the capabilities to interact with any of the modern web-browsers and then, in-turn to automate the user actions with that browser. </a:t>
            </a:r>
          </a:p>
          <a:p>
            <a:r>
              <a:rPr lang="en-US" dirty="0"/>
              <a:t>It is an essential component of the Selenium family.</a:t>
            </a:r>
          </a:p>
        </p:txBody>
      </p:sp>
      <p:sp>
        <p:nvSpPr>
          <p:cNvPr id="4" name="Slide Number Placeholder 3">
            <a:extLst>
              <a:ext uri="{FF2B5EF4-FFF2-40B4-BE49-F238E27FC236}">
                <a16:creationId xmlns:a16="http://schemas.microsoft.com/office/drawing/2014/main" id="{87E9E7E5-B8D2-46A2-891B-29D4CFC3AA34}"/>
              </a:ext>
            </a:extLst>
          </p:cNvPr>
          <p:cNvSpPr>
            <a:spLocks noGrp="1"/>
          </p:cNvSpPr>
          <p:nvPr>
            <p:ph type="sldNum" sz="quarter" idx="12"/>
          </p:nvPr>
        </p:nvSpPr>
        <p:spPr/>
        <p:txBody>
          <a:bodyPr/>
          <a:lstStyle/>
          <a:p>
            <a:fld id="{A843DBBE-DA1C-4511-9954-EC03A621903C}" type="slidenum">
              <a:rPr lang="en-US" smtClean="0"/>
              <a:t>2</a:t>
            </a:fld>
            <a:endParaRPr lang="en-US"/>
          </a:p>
        </p:txBody>
      </p:sp>
    </p:spTree>
    <p:extLst>
      <p:ext uri="{BB962C8B-B14F-4D97-AF65-F5344CB8AC3E}">
        <p14:creationId xmlns:p14="http://schemas.microsoft.com/office/powerpoint/2010/main" val="1786695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D34B4-BB64-4356-AF2D-96EC3C589943}"/>
              </a:ext>
            </a:extLst>
          </p:cNvPr>
          <p:cNvSpPr>
            <a:spLocks noGrp="1"/>
          </p:cNvSpPr>
          <p:nvPr>
            <p:ph type="title"/>
          </p:nvPr>
        </p:nvSpPr>
        <p:spPr/>
        <p:txBody>
          <a:bodyPr/>
          <a:lstStyle/>
          <a:p>
            <a:r>
              <a:rPr lang="da-DK" dirty="0"/>
              <a:t>Selenium WebDriver for Web Automation</a:t>
            </a:r>
            <a:endParaRPr lang="en-US" dirty="0"/>
          </a:p>
        </p:txBody>
      </p:sp>
      <p:graphicFrame>
        <p:nvGraphicFramePr>
          <p:cNvPr id="5" name="Content Placeholder 4">
            <a:extLst>
              <a:ext uri="{FF2B5EF4-FFF2-40B4-BE49-F238E27FC236}">
                <a16:creationId xmlns:a16="http://schemas.microsoft.com/office/drawing/2014/main" id="{962DB4C2-2EDC-4361-AE2D-570C69B7EE86}"/>
              </a:ext>
            </a:extLst>
          </p:cNvPr>
          <p:cNvGraphicFramePr>
            <a:graphicFrameLocks noGrp="1"/>
          </p:cNvGraphicFramePr>
          <p:nvPr>
            <p:ph idx="1"/>
            <p:extLst>
              <p:ext uri="{D42A27DB-BD31-4B8C-83A1-F6EECF244321}">
                <p14:modId xmlns:p14="http://schemas.microsoft.com/office/powerpoint/2010/main" val="3100764339"/>
              </p:ext>
            </p:extLst>
          </p:nvPr>
        </p:nvGraphicFramePr>
        <p:xfrm>
          <a:off x="609600" y="1655504"/>
          <a:ext cx="10213181" cy="4449644"/>
        </p:xfrm>
        <a:graphic>
          <a:graphicData uri="http://schemas.openxmlformats.org/drawingml/2006/table">
            <a:tbl>
              <a:tblPr/>
              <a:tblGrid>
                <a:gridCol w="2708490">
                  <a:extLst>
                    <a:ext uri="{9D8B030D-6E8A-4147-A177-3AD203B41FA5}">
                      <a16:colId xmlns:a16="http://schemas.microsoft.com/office/drawing/2014/main" val="4103133909"/>
                    </a:ext>
                  </a:extLst>
                </a:gridCol>
                <a:gridCol w="7504691">
                  <a:extLst>
                    <a:ext uri="{9D8B030D-6E8A-4147-A177-3AD203B41FA5}">
                      <a16:colId xmlns:a16="http://schemas.microsoft.com/office/drawing/2014/main" val="2840283198"/>
                    </a:ext>
                  </a:extLst>
                </a:gridCol>
              </a:tblGrid>
              <a:tr h="315119">
                <a:tc>
                  <a:txBody>
                    <a:bodyPr/>
                    <a:lstStyle/>
                    <a:p>
                      <a:pPr algn="l"/>
                      <a:r>
                        <a:rPr lang="en-US" sz="1800" b="1" i="1">
                          <a:effectLst/>
                        </a:rPr>
                        <a:t>Feature</a:t>
                      </a:r>
                      <a:r>
                        <a:rPr lang="en-US" sz="1800">
                          <a:effectLst/>
                        </a:rPr>
                        <a:t>*</a:t>
                      </a:r>
                    </a:p>
                  </a:txBody>
                  <a:tcPr marL="78780" marR="78780" marT="39390" marB="3939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1800" b="1" i="1" dirty="0">
                          <a:effectLst/>
                        </a:rPr>
                        <a:t>Description</a:t>
                      </a:r>
                      <a:endParaRPr lang="en-US" sz="1800" dirty="0">
                        <a:effectLst/>
                      </a:endParaRPr>
                    </a:p>
                  </a:txBody>
                  <a:tcPr marL="78780" marR="78780" marT="39390" marB="3939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5906263"/>
                  </a:ext>
                </a:extLst>
              </a:tr>
              <a:tr h="787797">
                <a:tc>
                  <a:txBody>
                    <a:bodyPr/>
                    <a:lstStyle/>
                    <a:p>
                      <a:r>
                        <a:rPr lang="en-US" sz="1800" b="1" i="1">
                          <a:effectLst/>
                        </a:rPr>
                        <a:t>Dynamic Web Page Automation</a:t>
                      </a:r>
                      <a:endParaRPr lang="en-US" sz="1800">
                        <a:effectLst/>
                      </a:endParaRPr>
                    </a:p>
                  </a:txBody>
                  <a:tcPr marL="78780" marR="78780" marT="39390" marB="3939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a:effectLst/>
                        </a:rPr>
                        <a:t>Selenium </a:t>
                      </a:r>
                      <a:r>
                        <a:rPr lang="en-US" sz="1800" i="1">
                          <a:effectLst/>
                        </a:rPr>
                        <a:t>WebDriver</a:t>
                      </a:r>
                      <a:r>
                        <a:rPr lang="en-US" sz="1800">
                          <a:effectLst/>
                        </a:rPr>
                        <a:t> can automate dynamic websites where the content of pages changes by user actions.</a:t>
                      </a:r>
                    </a:p>
                  </a:txBody>
                  <a:tcPr marL="78780" marR="78780" marT="39390" marB="3939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5112046"/>
                  </a:ext>
                </a:extLst>
              </a:tr>
              <a:tr h="1024136">
                <a:tc>
                  <a:txBody>
                    <a:bodyPr/>
                    <a:lstStyle/>
                    <a:p>
                      <a:r>
                        <a:rPr lang="en-US" sz="1800" b="1" i="1">
                          <a:effectLst/>
                        </a:rPr>
                        <a:t>Works Close to Browser</a:t>
                      </a:r>
                      <a:endParaRPr lang="en-US" sz="1800">
                        <a:effectLst/>
                      </a:endParaRPr>
                    </a:p>
                  </a:txBody>
                  <a:tcPr marL="78780" marR="78780" marT="39390" marB="3939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dirty="0">
                          <a:effectLst/>
                        </a:rPr>
                        <a:t>Browser vendors ship their </a:t>
                      </a:r>
                      <a:r>
                        <a:rPr lang="en-US" sz="1800" i="1" dirty="0">
                          <a:effectLst/>
                        </a:rPr>
                        <a:t>WebDriver</a:t>
                      </a:r>
                      <a:r>
                        <a:rPr lang="en-US" sz="1800" dirty="0">
                          <a:effectLst/>
                        </a:rPr>
                        <a:t> implementation. </a:t>
                      </a:r>
                    </a:p>
                    <a:p>
                      <a:r>
                        <a:rPr lang="en-US" sz="1800" dirty="0">
                          <a:effectLst/>
                        </a:rPr>
                        <a:t>Hence they are tightly coupled to the browser giving a better testing experience.</a:t>
                      </a:r>
                    </a:p>
                  </a:txBody>
                  <a:tcPr marL="78780" marR="78780" marT="39390" marB="3939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4084157"/>
                  </a:ext>
                </a:extLst>
              </a:tr>
              <a:tr h="1024136">
                <a:tc>
                  <a:txBody>
                    <a:bodyPr/>
                    <a:lstStyle/>
                    <a:p>
                      <a:r>
                        <a:rPr lang="en-US" sz="1800" b="1" i="1">
                          <a:effectLst/>
                        </a:rPr>
                        <a:t>Technology Agnostic</a:t>
                      </a:r>
                      <a:endParaRPr lang="en-US" sz="1800">
                        <a:effectLst/>
                      </a:endParaRPr>
                    </a:p>
                  </a:txBody>
                  <a:tcPr marL="78780" marR="78780" marT="39390" marB="3939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dirty="0">
                          <a:effectLst/>
                        </a:rPr>
                        <a:t>Selenium </a:t>
                      </a:r>
                      <a:r>
                        <a:rPr lang="en-US" sz="1800" i="1" dirty="0">
                          <a:effectLst/>
                        </a:rPr>
                        <a:t>WebDriver</a:t>
                      </a:r>
                      <a:r>
                        <a:rPr lang="en-US" sz="1800" dirty="0">
                          <a:effectLst/>
                        </a:rPr>
                        <a:t> allows you to automate the test cases for all the web applications, irrespective of the technology used for the development of the application under test.</a:t>
                      </a:r>
                    </a:p>
                  </a:txBody>
                  <a:tcPr marL="78780" marR="78780" marT="39390" marB="3939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3780290"/>
                  </a:ext>
                </a:extLst>
              </a:tr>
              <a:tr h="1260475">
                <a:tc>
                  <a:txBody>
                    <a:bodyPr/>
                    <a:lstStyle/>
                    <a:p>
                      <a:r>
                        <a:rPr lang="en-US" sz="1800" b="1" i="1">
                          <a:effectLst/>
                        </a:rPr>
                        <a:t>Mimics Real User</a:t>
                      </a:r>
                      <a:endParaRPr lang="en-US" sz="1800">
                        <a:effectLst/>
                      </a:endParaRPr>
                    </a:p>
                  </a:txBody>
                  <a:tcPr marL="78780" marR="78780" marT="39390" marB="3939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dirty="0">
                          <a:effectLst/>
                        </a:rPr>
                        <a:t>Selenium </a:t>
                      </a:r>
                      <a:r>
                        <a:rPr lang="en-US" sz="1800" i="1" dirty="0">
                          <a:effectLst/>
                        </a:rPr>
                        <a:t>WebDriver</a:t>
                      </a:r>
                      <a:r>
                        <a:rPr lang="en-US" sz="1800" dirty="0">
                          <a:effectLst/>
                        </a:rPr>
                        <a:t> allows QA to mimic user actions on the websites. Selenium WebDriver can mimic typical user actions like form filling, clicking, double-clicking, key-press, as well as advanced user actions like drag and drop, click and hold, etc.</a:t>
                      </a:r>
                    </a:p>
                  </a:txBody>
                  <a:tcPr marL="78780" marR="78780" marT="39390" marB="3939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4832676"/>
                  </a:ext>
                </a:extLst>
              </a:tr>
            </a:tbl>
          </a:graphicData>
        </a:graphic>
      </p:graphicFrame>
      <p:sp>
        <p:nvSpPr>
          <p:cNvPr id="4" name="Slide Number Placeholder 3">
            <a:extLst>
              <a:ext uri="{FF2B5EF4-FFF2-40B4-BE49-F238E27FC236}">
                <a16:creationId xmlns:a16="http://schemas.microsoft.com/office/drawing/2014/main" id="{C3F172AE-D558-4AAE-B724-59B17D23D224}"/>
              </a:ext>
            </a:extLst>
          </p:cNvPr>
          <p:cNvSpPr>
            <a:spLocks noGrp="1"/>
          </p:cNvSpPr>
          <p:nvPr>
            <p:ph type="sldNum" sz="quarter" idx="12"/>
          </p:nvPr>
        </p:nvSpPr>
        <p:spPr/>
        <p:txBody>
          <a:bodyPr/>
          <a:lstStyle/>
          <a:p>
            <a:fld id="{A843DBBE-DA1C-4511-9954-EC03A621903C}" type="slidenum">
              <a:rPr lang="en-US" smtClean="0"/>
              <a:t>3</a:t>
            </a:fld>
            <a:endParaRPr lang="en-US"/>
          </a:p>
        </p:txBody>
      </p:sp>
    </p:spTree>
    <p:extLst>
      <p:ext uri="{BB962C8B-B14F-4D97-AF65-F5344CB8AC3E}">
        <p14:creationId xmlns:p14="http://schemas.microsoft.com/office/powerpoint/2010/main" val="592476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0F52-749A-419F-B0B0-CE05AA46BF2C}"/>
              </a:ext>
            </a:extLst>
          </p:cNvPr>
          <p:cNvSpPr>
            <a:spLocks noGrp="1"/>
          </p:cNvSpPr>
          <p:nvPr>
            <p:ph type="title"/>
          </p:nvPr>
        </p:nvSpPr>
        <p:spPr/>
        <p:txBody>
          <a:bodyPr/>
          <a:lstStyle/>
          <a:p>
            <a:r>
              <a:rPr lang="da-DK" dirty="0"/>
              <a:t>Selenium WebDriver for Web Automation</a:t>
            </a:r>
            <a:endParaRPr lang="en-US" dirty="0"/>
          </a:p>
        </p:txBody>
      </p:sp>
      <p:graphicFrame>
        <p:nvGraphicFramePr>
          <p:cNvPr id="5" name="Content Placeholder 4">
            <a:extLst>
              <a:ext uri="{FF2B5EF4-FFF2-40B4-BE49-F238E27FC236}">
                <a16:creationId xmlns:a16="http://schemas.microsoft.com/office/drawing/2014/main" id="{1F342FE1-3697-48FD-8CB7-79E5F097CDAD}"/>
              </a:ext>
            </a:extLst>
          </p:cNvPr>
          <p:cNvGraphicFramePr>
            <a:graphicFrameLocks noGrp="1"/>
          </p:cNvGraphicFramePr>
          <p:nvPr>
            <p:ph idx="1"/>
            <p:extLst>
              <p:ext uri="{D42A27DB-BD31-4B8C-83A1-F6EECF244321}">
                <p14:modId xmlns:p14="http://schemas.microsoft.com/office/powerpoint/2010/main" val="2279401427"/>
              </p:ext>
            </p:extLst>
          </p:nvPr>
        </p:nvGraphicFramePr>
        <p:xfrm>
          <a:off x="457200" y="2041883"/>
          <a:ext cx="10624930" cy="4378184"/>
        </p:xfrm>
        <a:graphic>
          <a:graphicData uri="http://schemas.openxmlformats.org/drawingml/2006/table">
            <a:tbl>
              <a:tblPr/>
              <a:tblGrid>
                <a:gridCol w="2782043">
                  <a:extLst>
                    <a:ext uri="{9D8B030D-6E8A-4147-A177-3AD203B41FA5}">
                      <a16:colId xmlns:a16="http://schemas.microsoft.com/office/drawing/2014/main" val="1531874127"/>
                    </a:ext>
                  </a:extLst>
                </a:gridCol>
                <a:gridCol w="7842887">
                  <a:extLst>
                    <a:ext uri="{9D8B030D-6E8A-4147-A177-3AD203B41FA5}">
                      <a16:colId xmlns:a16="http://schemas.microsoft.com/office/drawing/2014/main" val="71418460"/>
                    </a:ext>
                  </a:extLst>
                </a:gridCol>
              </a:tblGrid>
              <a:tr h="1157843">
                <a:tc>
                  <a:txBody>
                    <a:bodyPr/>
                    <a:lstStyle/>
                    <a:p>
                      <a:r>
                        <a:rPr lang="en-US" sz="1800" b="1" i="1" dirty="0">
                          <a:effectLst/>
                        </a:rPr>
                        <a:t>Supports Cross Browser Testing</a:t>
                      </a:r>
                      <a:endParaRPr lang="en-US" sz="1800" dirty="0">
                        <a:effectLst/>
                      </a:endParaRPr>
                    </a:p>
                  </a:txBody>
                  <a:tcPr marL="65846" marR="65846" marT="32923" marB="3292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dirty="0">
                          <a:effectLst/>
                        </a:rPr>
                        <a:t>Selenium </a:t>
                      </a:r>
                      <a:r>
                        <a:rPr lang="en-US" sz="1800" i="1" dirty="0">
                          <a:effectLst/>
                        </a:rPr>
                        <a:t>WebDriver</a:t>
                      </a:r>
                      <a:r>
                        <a:rPr lang="en-US" sz="1800" dirty="0">
                          <a:effectLst/>
                        </a:rPr>
                        <a:t> has the most significant advantage when doing </a:t>
                      </a:r>
                      <a:br>
                        <a:rPr lang="en-US" sz="1800" dirty="0">
                          <a:effectLst/>
                        </a:rPr>
                      </a:br>
                      <a:r>
                        <a:rPr lang="en-US" sz="1800" dirty="0">
                          <a:effectLst/>
                        </a:rPr>
                        <a:t>cross-browser testing - where a QA can test for the same website, using the same piece of code on different browsers. It enables the verification and validation of test cases on multiple sets of browsers at the same time.</a:t>
                      </a:r>
                    </a:p>
                  </a:txBody>
                  <a:tcPr marL="65846" marR="65846" marT="32923" marB="3292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7349122"/>
                  </a:ext>
                </a:extLst>
              </a:tr>
              <a:tr h="1157843">
                <a:tc>
                  <a:txBody>
                    <a:bodyPr/>
                    <a:lstStyle/>
                    <a:p>
                      <a:r>
                        <a:rPr lang="en-US" sz="1800" b="1" i="1">
                          <a:effectLst/>
                        </a:rPr>
                        <a:t>Supports parallel Execution</a:t>
                      </a:r>
                      <a:endParaRPr lang="en-US" sz="1800">
                        <a:effectLst/>
                      </a:endParaRPr>
                    </a:p>
                  </a:txBody>
                  <a:tcPr marL="65846" marR="65846" marT="32923" marB="3292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dirty="0">
                          <a:effectLst/>
                        </a:rPr>
                        <a:t>If there are more scripts to be executed on multiple browsers, then doing them one by one is time-consuming. So Selenium </a:t>
                      </a:r>
                      <a:r>
                        <a:rPr lang="en-US" sz="1800" i="1" dirty="0">
                          <a:effectLst/>
                        </a:rPr>
                        <a:t>WebDriver</a:t>
                      </a:r>
                      <a:r>
                        <a:rPr lang="en-US" sz="1800" dirty="0">
                          <a:effectLst/>
                        </a:rPr>
                        <a:t> allows parallel execution, using frameworks like TestNG, so that execution of test cases is faster. This allows large scale execution of test cases in a short time.</a:t>
                      </a:r>
                    </a:p>
                  </a:txBody>
                  <a:tcPr marL="65846" marR="65846" marT="32923" marB="3292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253836"/>
                  </a:ext>
                </a:extLst>
              </a:tr>
              <a:tr h="975025">
                <a:tc>
                  <a:txBody>
                    <a:bodyPr/>
                    <a:lstStyle/>
                    <a:p>
                      <a:r>
                        <a:rPr lang="en-US" sz="1800" b="1" i="1">
                          <a:effectLst/>
                        </a:rPr>
                        <a:t>View Execution Results</a:t>
                      </a:r>
                      <a:endParaRPr lang="en-US" sz="1800">
                        <a:effectLst/>
                      </a:endParaRPr>
                    </a:p>
                  </a:txBody>
                  <a:tcPr marL="65846" marR="65846" marT="32923" marB="3292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a:effectLst/>
                        </a:rPr>
                        <a:t>Selenium </a:t>
                      </a:r>
                      <a:r>
                        <a:rPr lang="en-US" sz="1800" i="1">
                          <a:effectLst/>
                        </a:rPr>
                        <a:t>WebDriver</a:t>
                      </a:r>
                      <a:r>
                        <a:rPr lang="en-US" sz="1800">
                          <a:effectLst/>
                        </a:rPr>
                        <a:t> allows a QA to view the live execution of the automated test run on the computer system as well as on any other CI/CD pipeline machine by supporting functionalities like the screenshot, video-recording of test cases, etc.</a:t>
                      </a:r>
                    </a:p>
                  </a:txBody>
                  <a:tcPr marL="65846" marR="65846" marT="32923" marB="3292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0699884"/>
                  </a:ext>
                </a:extLst>
              </a:tr>
              <a:tr h="792208">
                <a:tc>
                  <a:txBody>
                    <a:bodyPr/>
                    <a:lstStyle/>
                    <a:p>
                      <a:r>
                        <a:rPr lang="en-US" sz="1800" b="1" i="1">
                          <a:effectLst/>
                        </a:rPr>
                        <a:t>Supports modern development techniques</a:t>
                      </a:r>
                      <a:endParaRPr lang="en-US" sz="1800">
                        <a:effectLst/>
                      </a:endParaRPr>
                    </a:p>
                  </a:txBody>
                  <a:tcPr marL="65846" marR="65846" marT="32923" marB="3292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dirty="0">
                          <a:effectLst/>
                        </a:rPr>
                        <a:t>Selenium </a:t>
                      </a:r>
                      <a:r>
                        <a:rPr lang="en-US" sz="1800" i="1" dirty="0">
                          <a:effectLst/>
                        </a:rPr>
                        <a:t>WebDriver</a:t>
                      </a:r>
                      <a:r>
                        <a:rPr lang="en-US" sz="1800" dirty="0">
                          <a:effectLst/>
                        </a:rPr>
                        <a:t> integrates very well with modern Software Development principles like </a:t>
                      </a:r>
                      <a:r>
                        <a:rPr lang="en-US" sz="1800" dirty="0" err="1">
                          <a:effectLst/>
                        </a:rPr>
                        <a:t>Behaviour</a:t>
                      </a:r>
                      <a:r>
                        <a:rPr lang="en-US" sz="1800" dirty="0">
                          <a:effectLst/>
                        </a:rPr>
                        <a:t> Driven Development via integration with the Cucumber library.</a:t>
                      </a:r>
                    </a:p>
                  </a:txBody>
                  <a:tcPr marL="65846" marR="65846" marT="32923" marB="3292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6061657"/>
                  </a:ext>
                </a:extLst>
              </a:tr>
            </a:tbl>
          </a:graphicData>
        </a:graphic>
      </p:graphicFrame>
      <p:sp>
        <p:nvSpPr>
          <p:cNvPr id="4" name="Slide Number Placeholder 3">
            <a:extLst>
              <a:ext uri="{FF2B5EF4-FFF2-40B4-BE49-F238E27FC236}">
                <a16:creationId xmlns:a16="http://schemas.microsoft.com/office/drawing/2014/main" id="{58841130-3A08-4B9C-9983-4281358618EC}"/>
              </a:ext>
            </a:extLst>
          </p:cNvPr>
          <p:cNvSpPr>
            <a:spLocks noGrp="1"/>
          </p:cNvSpPr>
          <p:nvPr>
            <p:ph type="sldNum" sz="quarter" idx="12"/>
          </p:nvPr>
        </p:nvSpPr>
        <p:spPr/>
        <p:txBody>
          <a:bodyPr/>
          <a:lstStyle/>
          <a:p>
            <a:fld id="{A843DBBE-DA1C-4511-9954-EC03A621903C}" type="slidenum">
              <a:rPr lang="en-US" smtClean="0"/>
              <a:t>4</a:t>
            </a:fld>
            <a:endParaRPr lang="en-US"/>
          </a:p>
        </p:txBody>
      </p:sp>
      <p:graphicFrame>
        <p:nvGraphicFramePr>
          <p:cNvPr id="6" name="Table 5">
            <a:extLst>
              <a:ext uri="{FF2B5EF4-FFF2-40B4-BE49-F238E27FC236}">
                <a16:creationId xmlns:a16="http://schemas.microsoft.com/office/drawing/2014/main" id="{4F6BC59A-6550-4446-A726-34BE77527133}"/>
              </a:ext>
            </a:extLst>
          </p:cNvPr>
          <p:cNvGraphicFramePr>
            <a:graphicFrameLocks noGrp="1"/>
          </p:cNvGraphicFramePr>
          <p:nvPr>
            <p:extLst>
              <p:ext uri="{D42A27DB-BD31-4B8C-83A1-F6EECF244321}">
                <p14:modId xmlns:p14="http://schemas.microsoft.com/office/powerpoint/2010/main" val="775754121"/>
              </p:ext>
            </p:extLst>
          </p:nvPr>
        </p:nvGraphicFramePr>
        <p:xfrm>
          <a:off x="457199" y="1719263"/>
          <a:ext cx="10624929" cy="353100"/>
        </p:xfrm>
        <a:graphic>
          <a:graphicData uri="http://schemas.openxmlformats.org/drawingml/2006/table">
            <a:tbl>
              <a:tblPr/>
              <a:tblGrid>
                <a:gridCol w="2763079">
                  <a:extLst>
                    <a:ext uri="{9D8B030D-6E8A-4147-A177-3AD203B41FA5}">
                      <a16:colId xmlns:a16="http://schemas.microsoft.com/office/drawing/2014/main" val="2380643321"/>
                    </a:ext>
                  </a:extLst>
                </a:gridCol>
                <a:gridCol w="7861850">
                  <a:extLst>
                    <a:ext uri="{9D8B030D-6E8A-4147-A177-3AD203B41FA5}">
                      <a16:colId xmlns:a16="http://schemas.microsoft.com/office/drawing/2014/main" val="79599492"/>
                    </a:ext>
                  </a:extLst>
                </a:gridCol>
              </a:tblGrid>
              <a:tr h="315119">
                <a:tc>
                  <a:txBody>
                    <a:bodyPr/>
                    <a:lstStyle/>
                    <a:p>
                      <a:pPr algn="l"/>
                      <a:r>
                        <a:rPr lang="en-US" sz="1800" b="1" i="1">
                          <a:effectLst/>
                        </a:rPr>
                        <a:t>Feature</a:t>
                      </a:r>
                      <a:r>
                        <a:rPr lang="en-US" sz="1800">
                          <a:effectLst/>
                        </a:rPr>
                        <a:t>*</a:t>
                      </a:r>
                    </a:p>
                  </a:txBody>
                  <a:tcPr marL="78780" marR="78780" marT="39390" marB="3939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r>
                        <a:rPr lang="en-US" sz="1800" b="1" i="1" dirty="0">
                          <a:effectLst/>
                        </a:rPr>
                        <a:t>Description</a:t>
                      </a:r>
                      <a:endParaRPr lang="en-US" sz="1800" dirty="0">
                        <a:effectLst/>
                      </a:endParaRPr>
                    </a:p>
                  </a:txBody>
                  <a:tcPr marL="78780" marR="78780" marT="39390" marB="3939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9226250"/>
                  </a:ext>
                </a:extLst>
              </a:tr>
            </a:tbl>
          </a:graphicData>
        </a:graphic>
      </p:graphicFrame>
    </p:spTree>
    <p:extLst>
      <p:ext uri="{BB962C8B-B14F-4D97-AF65-F5344CB8AC3E}">
        <p14:creationId xmlns:p14="http://schemas.microsoft.com/office/powerpoint/2010/main" val="4139626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5BBFB-92B6-4EAF-B7C8-945CF9DCEA0A}"/>
              </a:ext>
            </a:extLst>
          </p:cNvPr>
          <p:cNvSpPr>
            <a:spLocks noGrp="1"/>
          </p:cNvSpPr>
          <p:nvPr>
            <p:ph type="title"/>
          </p:nvPr>
        </p:nvSpPr>
        <p:spPr/>
        <p:txBody>
          <a:bodyPr/>
          <a:lstStyle/>
          <a:p>
            <a:r>
              <a:rPr lang="en-US" dirty="0"/>
              <a:t>Selenium WebDriver Architecture</a:t>
            </a:r>
          </a:p>
        </p:txBody>
      </p:sp>
      <p:pic>
        <p:nvPicPr>
          <p:cNvPr id="5" name="Content Placeholder 4">
            <a:extLst>
              <a:ext uri="{FF2B5EF4-FFF2-40B4-BE49-F238E27FC236}">
                <a16:creationId xmlns:a16="http://schemas.microsoft.com/office/drawing/2014/main" id="{770B02F8-B769-4B2A-9C0E-355FDBEA8844}"/>
              </a:ext>
            </a:extLst>
          </p:cNvPr>
          <p:cNvPicPr>
            <a:picLocks noGrp="1" noChangeAspect="1"/>
          </p:cNvPicPr>
          <p:nvPr>
            <p:ph idx="1"/>
          </p:nvPr>
        </p:nvPicPr>
        <p:blipFill>
          <a:blip r:embed="rId2"/>
          <a:stretch>
            <a:fillRect/>
          </a:stretch>
        </p:blipFill>
        <p:spPr>
          <a:xfrm>
            <a:off x="1994248" y="1719263"/>
            <a:ext cx="8203503" cy="4411662"/>
          </a:xfrm>
          <a:prstGeom prst="rect">
            <a:avLst/>
          </a:prstGeom>
        </p:spPr>
      </p:pic>
      <p:sp>
        <p:nvSpPr>
          <p:cNvPr id="4" name="Slide Number Placeholder 3">
            <a:extLst>
              <a:ext uri="{FF2B5EF4-FFF2-40B4-BE49-F238E27FC236}">
                <a16:creationId xmlns:a16="http://schemas.microsoft.com/office/drawing/2014/main" id="{7310C49B-76E8-4E64-9EA1-698A9A0CC16B}"/>
              </a:ext>
            </a:extLst>
          </p:cNvPr>
          <p:cNvSpPr>
            <a:spLocks noGrp="1"/>
          </p:cNvSpPr>
          <p:nvPr>
            <p:ph type="sldNum" sz="quarter" idx="12"/>
          </p:nvPr>
        </p:nvSpPr>
        <p:spPr/>
        <p:txBody>
          <a:bodyPr/>
          <a:lstStyle/>
          <a:p>
            <a:fld id="{A843DBBE-DA1C-4511-9954-EC03A621903C}" type="slidenum">
              <a:rPr lang="en-US" smtClean="0"/>
              <a:t>5</a:t>
            </a:fld>
            <a:endParaRPr lang="en-US"/>
          </a:p>
        </p:txBody>
      </p:sp>
    </p:spTree>
    <p:extLst>
      <p:ext uri="{BB962C8B-B14F-4D97-AF65-F5344CB8AC3E}">
        <p14:creationId xmlns:p14="http://schemas.microsoft.com/office/powerpoint/2010/main" val="270288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09D91-CD6C-4884-91BB-12EB809224ED}"/>
              </a:ext>
            </a:extLst>
          </p:cNvPr>
          <p:cNvSpPr>
            <a:spLocks noGrp="1"/>
          </p:cNvSpPr>
          <p:nvPr>
            <p:ph type="title"/>
          </p:nvPr>
        </p:nvSpPr>
        <p:spPr/>
        <p:txBody>
          <a:bodyPr/>
          <a:lstStyle/>
          <a:p>
            <a:r>
              <a:rPr lang="en-US" dirty="0"/>
              <a:t>Selenium WebDriver Architecture</a:t>
            </a:r>
          </a:p>
        </p:txBody>
      </p:sp>
      <p:sp>
        <p:nvSpPr>
          <p:cNvPr id="3" name="Content Placeholder 2">
            <a:extLst>
              <a:ext uri="{FF2B5EF4-FFF2-40B4-BE49-F238E27FC236}">
                <a16:creationId xmlns:a16="http://schemas.microsoft.com/office/drawing/2014/main" id="{E7EC084D-74C8-4C85-AD10-CC65DE18643A}"/>
              </a:ext>
            </a:extLst>
          </p:cNvPr>
          <p:cNvSpPr>
            <a:spLocks noGrp="1"/>
          </p:cNvSpPr>
          <p:nvPr>
            <p:ph idx="1"/>
          </p:nvPr>
        </p:nvSpPr>
        <p:spPr/>
        <p:txBody>
          <a:bodyPr/>
          <a:lstStyle/>
          <a:p>
            <a:pPr algn="l">
              <a:buFont typeface="Arial" panose="020B0604020202020204" pitchFamily="34" charset="0"/>
              <a:buChar char="•"/>
            </a:pPr>
            <a:r>
              <a:rPr lang="en-US" sz="2300" b="1" i="1" dirty="0">
                <a:solidFill>
                  <a:srgbClr val="212529"/>
                </a:solidFill>
                <a:effectLst/>
                <a:latin typeface="open sans" panose="020B0606030504020204" pitchFamily="34" charset="0"/>
              </a:rPr>
              <a:t>Selenium WebDriver Client Libraries / Language Bindings</a:t>
            </a:r>
            <a:r>
              <a:rPr lang="en-US" sz="2300" b="0" i="1" dirty="0">
                <a:solidFill>
                  <a:srgbClr val="212529"/>
                </a:solidFill>
                <a:effectLst/>
                <a:latin typeface="open sans" panose="020B0606030504020204" pitchFamily="34" charset="0"/>
              </a:rPr>
              <a:t> – Software Testers want to select languages that they are comfortable with. Since WebDriver Architecture supports different languages, so there are bindings available for a range of languages like </a:t>
            </a:r>
            <a:r>
              <a:rPr lang="en-US" sz="2300" b="1" i="1" u="none" strike="noStrike" dirty="0">
                <a:solidFill>
                  <a:srgbClr val="27579E"/>
                </a:solidFill>
                <a:effectLst/>
                <a:latin typeface="open sans" panose="020B0606030504020204" pitchFamily="34" charset="0"/>
                <a:hlinkClick r:id="rId2"/>
              </a:rPr>
              <a:t>Java,</a:t>
            </a:r>
            <a:r>
              <a:rPr lang="en-US" sz="2300" b="0" i="1" dirty="0">
                <a:solidFill>
                  <a:srgbClr val="212529"/>
                </a:solidFill>
                <a:effectLst/>
                <a:latin typeface="open sans" panose="020B0606030504020204" pitchFamily="34" charset="0"/>
              </a:rPr>
              <a:t> C#, </a:t>
            </a:r>
            <a:r>
              <a:rPr lang="en-US" sz="2300" b="1" i="1" u="none" strike="noStrike" dirty="0">
                <a:solidFill>
                  <a:srgbClr val="27579E"/>
                </a:solidFill>
                <a:effectLst/>
                <a:latin typeface="open sans" panose="020B0606030504020204" pitchFamily="34" charset="0"/>
                <a:hlinkClick r:id="rId3"/>
              </a:rPr>
              <a:t>Python,</a:t>
            </a:r>
            <a:r>
              <a:rPr lang="en-US" sz="2300" b="0" i="1" dirty="0">
                <a:solidFill>
                  <a:srgbClr val="212529"/>
                </a:solidFill>
                <a:effectLst/>
                <a:latin typeface="open sans" panose="020B0606030504020204" pitchFamily="34" charset="0"/>
              </a:rPr>
              <a:t> Ruby, PHP, etc. Anyone who has a basic knowledge of working with any programming language can get specific language bindings and can start off. This is how Selenium </a:t>
            </a:r>
            <a:r>
              <a:rPr lang="en-US" sz="2300" b="0" i="1" dirty="0" err="1">
                <a:solidFill>
                  <a:srgbClr val="212529"/>
                </a:solidFill>
                <a:effectLst/>
                <a:latin typeface="open sans" panose="020B0606030504020204" pitchFamily="34" charset="0"/>
              </a:rPr>
              <a:t>Achitecture</a:t>
            </a:r>
            <a:r>
              <a:rPr lang="en-US" sz="2300" b="0" i="1" dirty="0">
                <a:solidFill>
                  <a:srgbClr val="212529"/>
                </a:solidFill>
                <a:effectLst/>
                <a:latin typeface="open sans" panose="020B0606030504020204" pitchFamily="34" charset="0"/>
              </a:rPr>
              <a:t> provides flexibility to testers to do automation in their comfort zone.</a:t>
            </a:r>
            <a:endParaRPr lang="en-US" sz="2300" b="0" i="0" dirty="0">
              <a:solidFill>
                <a:srgbClr val="212529"/>
              </a:solidFill>
              <a:effectLst/>
              <a:latin typeface="open sans" panose="020B0606030504020204" pitchFamily="34" charset="0"/>
            </a:endParaRPr>
          </a:p>
          <a:p>
            <a:pPr algn="l">
              <a:buFont typeface="Arial" panose="020B0604020202020204" pitchFamily="34" charset="0"/>
              <a:buChar char="•"/>
            </a:pPr>
            <a:r>
              <a:rPr lang="en-US" sz="2300" b="1" i="1" dirty="0">
                <a:solidFill>
                  <a:srgbClr val="212529"/>
                </a:solidFill>
                <a:effectLst/>
                <a:latin typeface="open sans" panose="020B0606030504020204" pitchFamily="34" charset="0"/>
              </a:rPr>
              <a:t>JSON WIRE PROTOCOL</a:t>
            </a:r>
            <a:r>
              <a:rPr lang="en-US" sz="2300" b="0" i="1" dirty="0">
                <a:solidFill>
                  <a:srgbClr val="212529"/>
                </a:solidFill>
                <a:effectLst/>
                <a:latin typeface="open sans" panose="020B0606030504020204" pitchFamily="34" charset="0"/>
              </a:rPr>
              <a:t> - As per the Selenium Architecture above, the JSON Wire Protocol facilitates all the communication that is happening in Selenium between the browser and the code. This is the heart of Selenium. JSON Wire Protocol provides a medium for data transfer using a RESTful (Representational State Transfer)  API which provides a transport mechanism and defines a RESTful web service using  JSON over HTTP.</a:t>
            </a:r>
            <a:endParaRPr lang="en-US" sz="2300" b="0" i="0" dirty="0">
              <a:solidFill>
                <a:srgbClr val="212529"/>
              </a:solidFill>
              <a:effectLst/>
              <a:latin typeface="open sans" panose="020B0606030504020204" pitchFamily="34" charset="0"/>
            </a:endParaRPr>
          </a:p>
          <a:p>
            <a:endParaRPr lang="en-US" sz="2300" dirty="0"/>
          </a:p>
        </p:txBody>
      </p:sp>
      <p:sp>
        <p:nvSpPr>
          <p:cNvPr id="4" name="Slide Number Placeholder 3">
            <a:extLst>
              <a:ext uri="{FF2B5EF4-FFF2-40B4-BE49-F238E27FC236}">
                <a16:creationId xmlns:a16="http://schemas.microsoft.com/office/drawing/2014/main" id="{9DFA1607-7763-4CA1-B203-FB7053318B02}"/>
              </a:ext>
            </a:extLst>
          </p:cNvPr>
          <p:cNvSpPr>
            <a:spLocks noGrp="1"/>
          </p:cNvSpPr>
          <p:nvPr>
            <p:ph type="sldNum" sz="quarter" idx="12"/>
          </p:nvPr>
        </p:nvSpPr>
        <p:spPr/>
        <p:txBody>
          <a:bodyPr/>
          <a:lstStyle/>
          <a:p>
            <a:fld id="{A843DBBE-DA1C-4511-9954-EC03A621903C}" type="slidenum">
              <a:rPr lang="en-US" smtClean="0"/>
              <a:t>6</a:t>
            </a:fld>
            <a:endParaRPr lang="en-US"/>
          </a:p>
        </p:txBody>
      </p:sp>
    </p:spTree>
    <p:extLst>
      <p:ext uri="{BB962C8B-B14F-4D97-AF65-F5344CB8AC3E}">
        <p14:creationId xmlns:p14="http://schemas.microsoft.com/office/powerpoint/2010/main" val="586178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AB3CF-0274-4F1A-85A0-E31218947C82}"/>
              </a:ext>
            </a:extLst>
          </p:cNvPr>
          <p:cNvSpPr>
            <a:spLocks noGrp="1"/>
          </p:cNvSpPr>
          <p:nvPr>
            <p:ph type="title"/>
          </p:nvPr>
        </p:nvSpPr>
        <p:spPr/>
        <p:txBody>
          <a:bodyPr/>
          <a:lstStyle/>
          <a:p>
            <a:r>
              <a:rPr lang="en-US" dirty="0"/>
              <a:t>Selenium WebDriver Architecture</a:t>
            </a:r>
          </a:p>
        </p:txBody>
      </p:sp>
      <p:sp>
        <p:nvSpPr>
          <p:cNvPr id="3" name="Content Placeholder 2">
            <a:extLst>
              <a:ext uri="{FF2B5EF4-FFF2-40B4-BE49-F238E27FC236}">
                <a16:creationId xmlns:a16="http://schemas.microsoft.com/office/drawing/2014/main" id="{E34BE853-83A4-4499-9D8D-B1C316A46B59}"/>
              </a:ext>
            </a:extLst>
          </p:cNvPr>
          <p:cNvSpPr>
            <a:spLocks noGrp="1"/>
          </p:cNvSpPr>
          <p:nvPr>
            <p:ph idx="1"/>
          </p:nvPr>
        </p:nvSpPr>
        <p:spPr/>
        <p:txBody>
          <a:bodyPr/>
          <a:lstStyle/>
          <a:p>
            <a:pPr marL="342900" marR="0" lvl="0" indent="-342900" algn="l" defTabSz="914400" rtl="0" eaLnBrk="1" fontAlgn="base" latinLnBrk="0" hangingPunct="1">
              <a:lnSpc>
                <a:spcPct val="100000"/>
              </a:lnSpc>
              <a:spcBef>
                <a:spcPct val="20000"/>
              </a:spcBef>
              <a:spcAft>
                <a:spcPct val="0"/>
              </a:spcAft>
              <a:buClr>
                <a:srgbClr val="330066"/>
              </a:buClr>
              <a:buSzPct val="70000"/>
              <a:buFont typeface="Arial" panose="020B0604020202020204" pitchFamily="34" charset="0"/>
              <a:buChar char="•"/>
              <a:tabLst/>
              <a:defRPr/>
            </a:pPr>
            <a:r>
              <a:rPr kumimoji="0" lang="en-US" sz="2400" b="1" i="1" u="none" strike="noStrike" kern="1200" cap="none" spc="0" normalizeH="0" baseline="0" noProof="0" dirty="0">
                <a:ln>
                  <a:noFill/>
                </a:ln>
                <a:solidFill>
                  <a:srgbClr val="212529"/>
                </a:solidFill>
                <a:effectLst/>
                <a:uLnTx/>
                <a:uFillTx/>
                <a:latin typeface="open sans" panose="020B0606030504020204" pitchFamily="34" charset="0"/>
                <a:ea typeface="+mn-ea"/>
                <a:cs typeface="+mn-cs"/>
              </a:rPr>
              <a:t>Browser Drivers</a:t>
            </a:r>
            <a:r>
              <a:rPr kumimoji="0" lang="en-US" sz="2400" b="0" i="1" u="none" strike="noStrike" kern="1200" cap="none" spc="0" normalizeH="0" baseline="0" noProof="0" dirty="0">
                <a:ln>
                  <a:noFill/>
                </a:ln>
                <a:solidFill>
                  <a:srgbClr val="212529"/>
                </a:solidFill>
                <a:effectLst/>
                <a:uLnTx/>
                <a:uFillTx/>
                <a:latin typeface="open sans" panose="020B0606030504020204" pitchFamily="34" charset="0"/>
                <a:ea typeface="+mn-ea"/>
                <a:cs typeface="+mn-cs"/>
              </a:rPr>
              <a:t> – Since there are various browsers that are supported by Selenium, each browser has its own implementation of the W3C standard that Selenium provides. As such browser-specific binaries are available that are specific to the browser and hides the implementation logic from the end-user. </a:t>
            </a:r>
            <a:r>
              <a:rPr kumimoji="0" lang="en-US" sz="2400" b="0" i="1" u="none" strike="noStrike" kern="1200" cap="none" spc="0" normalizeH="0" baseline="0" noProof="0" dirty="0" err="1">
                <a:ln>
                  <a:noFill/>
                </a:ln>
                <a:solidFill>
                  <a:srgbClr val="212529"/>
                </a:solidFill>
                <a:effectLst/>
                <a:uLnTx/>
                <a:uFillTx/>
                <a:latin typeface="open sans" panose="020B0606030504020204" pitchFamily="34" charset="0"/>
                <a:ea typeface="+mn-ea"/>
                <a:cs typeface="+mn-cs"/>
              </a:rPr>
              <a:t>JSONWire</a:t>
            </a:r>
            <a:r>
              <a:rPr kumimoji="0" lang="en-US" sz="2400" b="0" i="1" u="none" strike="noStrike" kern="1200" cap="none" spc="0" normalizeH="0" baseline="0" noProof="0" dirty="0">
                <a:ln>
                  <a:noFill/>
                </a:ln>
                <a:solidFill>
                  <a:srgbClr val="212529"/>
                </a:solidFill>
                <a:effectLst/>
                <a:uLnTx/>
                <a:uFillTx/>
                <a:latin typeface="open sans" panose="020B0606030504020204" pitchFamily="34" charset="0"/>
                <a:ea typeface="+mn-ea"/>
                <a:cs typeface="+mn-cs"/>
              </a:rPr>
              <a:t> protocol establishes a connection between the browser binaries and the client libraries.</a:t>
            </a:r>
            <a:endParaRPr kumimoji="0" lang="en-US" sz="2400" b="0" i="0" u="none" strike="noStrike" kern="1200" cap="none" spc="0" normalizeH="0" baseline="0" noProof="0" dirty="0">
              <a:ln>
                <a:noFill/>
              </a:ln>
              <a:solidFill>
                <a:srgbClr val="212529"/>
              </a:solidFill>
              <a:effectLst/>
              <a:uLnTx/>
              <a:uFillTx/>
              <a:latin typeface="open sans" panose="020B0606030504020204" pitchFamily="34" charset="0"/>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0066"/>
              </a:buClr>
              <a:buSzPct val="70000"/>
              <a:buFont typeface="Arial" panose="020B0604020202020204" pitchFamily="34" charset="0"/>
              <a:buChar char="•"/>
              <a:tabLst/>
              <a:defRPr/>
            </a:pPr>
            <a:r>
              <a:rPr kumimoji="0" lang="en-US" sz="2400" b="1" i="1" u="none" strike="noStrike" kern="1200" cap="none" spc="0" normalizeH="0" baseline="0" noProof="0" dirty="0">
                <a:ln>
                  <a:noFill/>
                </a:ln>
                <a:solidFill>
                  <a:srgbClr val="212529"/>
                </a:solidFill>
                <a:effectLst/>
                <a:uLnTx/>
                <a:uFillTx/>
                <a:latin typeface="open sans" panose="020B0606030504020204" pitchFamily="34" charset="0"/>
                <a:ea typeface="+mn-ea"/>
                <a:cs typeface="+mn-cs"/>
              </a:rPr>
              <a:t>Browsers</a:t>
            </a:r>
            <a:r>
              <a:rPr kumimoji="0" lang="en-US" sz="2400" b="0" i="1" u="none" strike="noStrike" kern="1200" cap="none" spc="0" normalizeH="0" baseline="0" noProof="0" dirty="0">
                <a:ln>
                  <a:noFill/>
                </a:ln>
                <a:solidFill>
                  <a:srgbClr val="212529"/>
                </a:solidFill>
                <a:effectLst/>
                <a:uLnTx/>
                <a:uFillTx/>
                <a:latin typeface="open sans" panose="020B0606030504020204" pitchFamily="34" charset="0"/>
                <a:ea typeface="+mn-ea"/>
                <a:cs typeface="+mn-cs"/>
              </a:rPr>
              <a:t> – Selenium will be only able to run tests on the browsers if they are locally installed, either on the local machine or on the server machines. So browser installation is necessary.</a:t>
            </a:r>
            <a:endParaRPr kumimoji="0" lang="en-US" sz="2400" b="0" i="0" u="none" strike="noStrike" kern="1200" cap="none" spc="0" normalizeH="0" baseline="0" noProof="0" dirty="0">
              <a:ln>
                <a:noFill/>
              </a:ln>
              <a:solidFill>
                <a:srgbClr val="212529"/>
              </a:solidFill>
              <a:effectLst/>
              <a:uLnTx/>
              <a:uFillTx/>
              <a:latin typeface="open sans" panose="020B0606030504020204" pitchFamily="34" charset="0"/>
              <a:ea typeface="+mn-ea"/>
              <a:cs typeface="+mn-cs"/>
            </a:endParaRPr>
          </a:p>
          <a:p>
            <a:endParaRPr lang="en-US" sz="2400" dirty="0"/>
          </a:p>
        </p:txBody>
      </p:sp>
      <p:sp>
        <p:nvSpPr>
          <p:cNvPr id="4" name="Slide Number Placeholder 3">
            <a:extLst>
              <a:ext uri="{FF2B5EF4-FFF2-40B4-BE49-F238E27FC236}">
                <a16:creationId xmlns:a16="http://schemas.microsoft.com/office/drawing/2014/main" id="{98B2B6AD-E9A9-43FC-BB3D-769E899B7923}"/>
              </a:ext>
            </a:extLst>
          </p:cNvPr>
          <p:cNvSpPr>
            <a:spLocks noGrp="1"/>
          </p:cNvSpPr>
          <p:nvPr>
            <p:ph type="sldNum" sz="quarter" idx="12"/>
          </p:nvPr>
        </p:nvSpPr>
        <p:spPr/>
        <p:txBody>
          <a:bodyPr/>
          <a:lstStyle/>
          <a:p>
            <a:fld id="{A843DBBE-DA1C-4511-9954-EC03A621903C}" type="slidenum">
              <a:rPr lang="en-US" smtClean="0"/>
              <a:t>7</a:t>
            </a:fld>
            <a:endParaRPr lang="en-US"/>
          </a:p>
        </p:txBody>
      </p:sp>
    </p:spTree>
    <p:extLst>
      <p:ext uri="{BB962C8B-B14F-4D97-AF65-F5344CB8AC3E}">
        <p14:creationId xmlns:p14="http://schemas.microsoft.com/office/powerpoint/2010/main" val="1673584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82F19-FAE7-40E2-A4F2-AE1DA03AC12E}"/>
              </a:ext>
            </a:extLst>
          </p:cNvPr>
          <p:cNvSpPr>
            <a:spLocks noGrp="1"/>
          </p:cNvSpPr>
          <p:nvPr>
            <p:ph type="title"/>
          </p:nvPr>
        </p:nvSpPr>
        <p:spPr/>
        <p:txBody>
          <a:bodyPr/>
          <a:lstStyle/>
          <a:p>
            <a:r>
              <a:rPr lang="en-US" dirty="0"/>
              <a:t>How Selenium WebDriver works</a:t>
            </a:r>
          </a:p>
        </p:txBody>
      </p:sp>
      <p:pic>
        <p:nvPicPr>
          <p:cNvPr id="5" name="Content Placeholder 4">
            <a:extLst>
              <a:ext uri="{FF2B5EF4-FFF2-40B4-BE49-F238E27FC236}">
                <a16:creationId xmlns:a16="http://schemas.microsoft.com/office/drawing/2014/main" id="{DE37ADE3-C278-49AD-9F93-5F8E9BA51540}"/>
              </a:ext>
            </a:extLst>
          </p:cNvPr>
          <p:cNvPicPr>
            <a:picLocks noGrp="1" noChangeAspect="1"/>
          </p:cNvPicPr>
          <p:nvPr>
            <p:ph idx="1"/>
          </p:nvPr>
        </p:nvPicPr>
        <p:blipFill>
          <a:blip r:embed="rId2"/>
          <a:stretch>
            <a:fillRect/>
          </a:stretch>
        </p:blipFill>
        <p:spPr>
          <a:xfrm>
            <a:off x="609600" y="2425478"/>
            <a:ext cx="10972800" cy="2999232"/>
          </a:xfrm>
          <a:prstGeom prst="rect">
            <a:avLst/>
          </a:prstGeom>
        </p:spPr>
      </p:pic>
      <p:sp>
        <p:nvSpPr>
          <p:cNvPr id="4" name="Slide Number Placeholder 3">
            <a:extLst>
              <a:ext uri="{FF2B5EF4-FFF2-40B4-BE49-F238E27FC236}">
                <a16:creationId xmlns:a16="http://schemas.microsoft.com/office/drawing/2014/main" id="{7A013BE3-AD34-4CD2-A935-B6BDC2F752D0}"/>
              </a:ext>
            </a:extLst>
          </p:cNvPr>
          <p:cNvSpPr>
            <a:spLocks noGrp="1"/>
          </p:cNvSpPr>
          <p:nvPr>
            <p:ph type="sldNum" sz="quarter" idx="12"/>
          </p:nvPr>
        </p:nvSpPr>
        <p:spPr/>
        <p:txBody>
          <a:bodyPr/>
          <a:lstStyle/>
          <a:p>
            <a:fld id="{A843DBBE-DA1C-4511-9954-EC03A621903C}" type="slidenum">
              <a:rPr lang="en-US" smtClean="0"/>
              <a:t>8</a:t>
            </a:fld>
            <a:endParaRPr lang="en-US"/>
          </a:p>
        </p:txBody>
      </p:sp>
    </p:spTree>
    <p:extLst>
      <p:ext uri="{BB962C8B-B14F-4D97-AF65-F5344CB8AC3E}">
        <p14:creationId xmlns:p14="http://schemas.microsoft.com/office/powerpoint/2010/main" val="4180502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89BC5-BC19-4D60-8595-675EE63FDD08}"/>
              </a:ext>
            </a:extLst>
          </p:cNvPr>
          <p:cNvSpPr>
            <a:spLocks noGrp="1"/>
          </p:cNvSpPr>
          <p:nvPr>
            <p:ph type="title"/>
          </p:nvPr>
        </p:nvSpPr>
        <p:spPr/>
        <p:txBody>
          <a:bodyPr/>
          <a:lstStyle/>
          <a:p>
            <a:r>
              <a:rPr lang="en-US" dirty="0"/>
              <a:t>How Selenium WebDriver works</a:t>
            </a:r>
          </a:p>
        </p:txBody>
      </p:sp>
      <p:sp>
        <p:nvSpPr>
          <p:cNvPr id="3" name="Content Placeholder 2">
            <a:extLst>
              <a:ext uri="{FF2B5EF4-FFF2-40B4-BE49-F238E27FC236}">
                <a16:creationId xmlns:a16="http://schemas.microsoft.com/office/drawing/2014/main" id="{1DEBF23D-F380-4F05-B147-85210F2E2250}"/>
              </a:ext>
            </a:extLst>
          </p:cNvPr>
          <p:cNvSpPr>
            <a:spLocks noGrp="1"/>
          </p:cNvSpPr>
          <p:nvPr>
            <p:ph idx="1"/>
          </p:nvPr>
        </p:nvSpPr>
        <p:spPr>
          <a:xfrm>
            <a:off x="278297" y="1719263"/>
            <a:ext cx="11668538" cy="4411662"/>
          </a:xfrm>
        </p:spPr>
        <p:txBody>
          <a:bodyPr/>
          <a:lstStyle/>
          <a:p>
            <a:pPr algn="l">
              <a:buFont typeface="Arial" panose="020B0604020202020204" pitchFamily="34" charset="0"/>
              <a:buChar char="•"/>
            </a:pPr>
            <a:r>
              <a:rPr lang="en-US" sz="2400" b="0" i="1" dirty="0">
                <a:solidFill>
                  <a:srgbClr val="212529"/>
                </a:solidFill>
                <a:effectLst/>
                <a:latin typeface="open sans" panose="020B0606030504020204" pitchFamily="34" charset="0"/>
              </a:rPr>
              <a:t>An HTTP request generates, and it goes to the respective browser driver (Chrome, IE, Firefox). There is an individual request for each Selenium command.</a:t>
            </a:r>
            <a:endParaRPr lang="en-US" sz="2400" b="0" i="0" dirty="0">
              <a:solidFill>
                <a:srgbClr val="212529"/>
              </a:solidFill>
              <a:effectLst/>
              <a:latin typeface="open sans" panose="020B0606030504020204" pitchFamily="34" charset="0"/>
            </a:endParaRPr>
          </a:p>
          <a:p>
            <a:pPr algn="l">
              <a:buFont typeface="Arial" panose="020B0604020202020204" pitchFamily="34" charset="0"/>
              <a:buChar char="•"/>
            </a:pPr>
            <a:r>
              <a:rPr lang="en-US" sz="2400" b="0" i="1" dirty="0">
                <a:solidFill>
                  <a:srgbClr val="212529"/>
                </a:solidFill>
                <a:effectLst/>
                <a:latin typeface="open sans" panose="020B0606030504020204" pitchFamily="34" charset="0"/>
              </a:rPr>
              <a:t>The browser driver receives the request through an HTTP server.</a:t>
            </a:r>
            <a:endParaRPr lang="en-US" sz="2400" b="0" i="0" dirty="0">
              <a:solidFill>
                <a:srgbClr val="212529"/>
              </a:solidFill>
              <a:effectLst/>
              <a:latin typeface="open sans" panose="020B0606030504020204" pitchFamily="34" charset="0"/>
            </a:endParaRPr>
          </a:p>
          <a:p>
            <a:pPr algn="l">
              <a:buFont typeface="Arial" panose="020B0604020202020204" pitchFamily="34" charset="0"/>
              <a:buChar char="•"/>
            </a:pPr>
            <a:r>
              <a:rPr lang="en-US" sz="2400" b="0" i="1" dirty="0">
                <a:solidFill>
                  <a:srgbClr val="212529"/>
                </a:solidFill>
                <a:effectLst/>
                <a:latin typeface="open sans" panose="020B0606030504020204" pitchFamily="34" charset="0"/>
              </a:rPr>
              <a:t>The HTTP server decides which actions/instructions need to execute on the browser.</a:t>
            </a:r>
            <a:endParaRPr lang="en-US" sz="2400" b="0" i="0" dirty="0">
              <a:solidFill>
                <a:srgbClr val="212529"/>
              </a:solidFill>
              <a:effectLst/>
              <a:latin typeface="open sans" panose="020B0606030504020204" pitchFamily="34" charset="0"/>
            </a:endParaRPr>
          </a:p>
          <a:p>
            <a:pPr algn="l">
              <a:buFont typeface="Arial" panose="020B0604020202020204" pitchFamily="34" charset="0"/>
              <a:buChar char="•"/>
            </a:pPr>
            <a:r>
              <a:rPr lang="en-US" sz="2400" b="0" i="1" dirty="0">
                <a:solidFill>
                  <a:srgbClr val="212529"/>
                </a:solidFill>
                <a:effectLst/>
                <a:latin typeface="open sans" panose="020B0606030504020204" pitchFamily="34" charset="0"/>
              </a:rPr>
              <a:t>The browser executes the instructions/steps as decided above.</a:t>
            </a:r>
            <a:endParaRPr lang="en-US" sz="2400" b="0" i="0" dirty="0">
              <a:solidFill>
                <a:srgbClr val="212529"/>
              </a:solidFill>
              <a:effectLst/>
              <a:latin typeface="open sans" panose="020B0606030504020204" pitchFamily="34" charset="0"/>
            </a:endParaRPr>
          </a:p>
          <a:p>
            <a:pPr algn="l">
              <a:buFont typeface="Arial" panose="020B0604020202020204" pitchFamily="34" charset="0"/>
              <a:buChar char="•"/>
            </a:pPr>
            <a:r>
              <a:rPr lang="en-US" sz="2400" b="0" i="1" dirty="0">
                <a:solidFill>
                  <a:srgbClr val="212529"/>
                </a:solidFill>
                <a:effectLst/>
                <a:latin typeface="open sans" panose="020B0606030504020204" pitchFamily="34" charset="0"/>
              </a:rPr>
              <a:t>The HTTP server then receives the execution status and then sends back the status to an automation script, which then shows the result ( as passed or an exception or error).</a:t>
            </a:r>
            <a:endParaRPr lang="en-US" sz="2400" b="0" i="0" dirty="0">
              <a:solidFill>
                <a:srgbClr val="212529"/>
              </a:solidFill>
              <a:effectLst/>
              <a:latin typeface="open sans" panose="020B0606030504020204" pitchFamily="34" charset="0"/>
            </a:endParaRPr>
          </a:p>
          <a:p>
            <a:endParaRPr lang="en-US" sz="2400" dirty="0"/>
          </a:p>
        </p:txBody>
      </p:sp>
      <p:sp>
        <p:nvSpPr>
          <p:cNvPr id="4" name="Slide Number Placeholder 3">
            <a:extLst>
              <a:ext uri="{FF2B5EF4-FFF2-40B4-BE49-F238E27FC236}">
                <a16:creationId xmlns:a16="http://schemas.microsoft.com/office/drawing/2014/main" id="{E951C132-1553-4548-8D58-1E6659E6D829}"/>
              </a:ext>
            </a:extLst>
          </p:cNvPr>
          <p:cNvSpPr>
            <a:spLocks noGrp="1"/>
          </p:cNvSpPr>
          <p:nvPr>
            <p:ph type="sldNum" sz="quarter" idx="12"/>
          </p:nvPr>
        </p:nvSpPr>
        <p:spPr/>
        <p:txBody>
          <a:bodyPr/>
          <a:lstStyle/>
          <a:p>
            <a:fld id="{A843DBBE-DA1C-4511-9954-EC03A621903C}" type="slidenum">
              <a:rPr lang="en-US" smtClean="0"/>
              <a:t>9</a:t>
            </a:fld>
            <a:endParaRPr lang="en-US"/>
          </a:p>
        </p:txBody>
      </p:sp>
    </p:spTree>
    <p:extLst>
      <p:ext uri="{BB962C8B-B14F-4D97-AF65-F5344CB8AC3E}">
        <p14:creationId xmlns:p14="http://schemas.microsoft.com/office/powerpoint/2010/main" val="591896009"/>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7DA671A7FC3941A493B402545F6134" ma:contentTypeVersion="2" ma:contentTypeDescription="Create a new document." ma:contentTypeScope="" ma:versionID="9c932584b2924d46baf9095c8d4bcd05">
  <xsd:schema xmlns:xsd="http://www.w3.org/2001/XMLSchema" xmlns:xs="http://www.w3.org/2001/XMLSchema" xmlns:p="http://schemas.microsoft.com/office/2006/metadata/properties" xmlns:ns2="fdc5a217-18a6-45af-ac92-1890d3d4f5a2" targetNamespace="http://schemas.microsoft.com/office/2006/metadata/properties" ma:root="true" ma:fieldsID="13458af2b47873f682a1bb5d95f9946e" ns2:_="">
    <xsd:import namespace="fdc5a217-18a6-45af-ac92-1890d3d4f5a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c5a217-18a6-45af-ac92-1890d3d4f5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2D688B8-0D30-45CB-A2FD-ABB3E1A83FBC}"/>
</file>

<file path=customXml/itemProps2.xml><?xml version="1.0" encoding="utf-8"?>
<ds:datastoreItem xmlns:ds="http://schemas.openxmlformats.org/officeDocument/2006/customXml" ds:itemID="{B50C00AB-4C4C-4842-92EF-35F3C5C36C6B}"/>
</file>

<file path=customXml/itemProps3.xml><?xml version="1.0" encoding="utf-8"?>
<ds:datastoreItem xmlns:ds="http://schemas.openxmlformats.org/officeDocument/2006/customXml" ds:itemID="{041F4F21-098F-4DE9-9DC8-5148EFC65FB3}"/>
</file>

<file path=docProps/app.xml><?xml version="1.0" encoding="utf-8"?>
<Properties xmlns="http://schemas.openxmlformats.org/officeDocument/2006/extended-properties" xmlns:vt="http://schemas.openxmlformats.org/officeDocument/2006/docPropsVTypes">
  <Template>Learner Template</Template>
  <TotalTime>16</TotalTime>
  <Words>904</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Open Sans</vt:lpstr>
      <vt:lpstr>Wingdings</vt:lpstr>
      <vt:lpstr>Learner Template</vt:lpstr>
      <vt:lpstr>Selenium WebDriver Architecture</vt:lpstr>
      <vt:lpstr>Selenium WebDriver</vt:lpstr>
      <vt:lpstr>Selenium WebDriver for Web Automation</vt:lpstr>
      <vt:lpstr>Selenium WebDriver for Web Automation</vt:lpstr>
      <vt:lpstr>Selenium WebDriver Architecture</vt:lpstr>
      <vt:lpstr>Selenium WebDriver Architecture</vt:lpstr>
      <vt:lpstr>Selenium WebDriver Architecture</vt:lpstr>
      <vt:lpstr>How Selenium WebDriver works</vt:lpstr>
      <vt:lpstr>How Selenium WebDriver works</vt:lpstr>
      <vt:lpstr>How to use Selenium WebDriver for Web Automation</vt:lpstr>
      <vt:lpstr>How to use Selenium WebDriver for Web Automation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WebDriver Architecture</dc:title>
  <dc:creator>Jasdhir Singh</dc:creator>
  <cp:lastModifiedBy>Jasdhir Singh</cp:lastModifiedBy>
  <cp:revision>16</cp:revision>
  <dcterms:created xsi:type="dcterms:W3CDTF">2022-01-17T18:25:49Z</dcterms:created>
  <dcterms:modified xsi:type="dcterms:W3CDTF">2022-01-17T18:42:23Z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0x010100757DA671A7FC3941A493B402545F6134</vt:lpwstr>
  </property>
</Properties>
</file>