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80346-5B35-480A-A9E3-6E833BF086F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58F55-F272-4ED6-A657-763197E6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6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D00B359-D270-45A3-8681-FCBAD85E5B64}" type="datetime1">
              <a:rPr lang="en-US" smtClean="0"/>
              <a:t>1/18/2022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6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5118AC-D8A8-4B0B-86E3-2B1606CAED6E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7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C8423E-2778-4935-AF52-CC027640F41C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9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25FDF3D-3591-46A4-BD1E-F0570449FA34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6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B2D5D-BC6D-40B0-981F-27610BCEA5A4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782EB5-518D-4E4E-919A-742D881A17A8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3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26C923-D7A9-4C2A-BA1D-35DF93A05DE4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0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A4C0B0-734E-4681-B00F-3BCDE957B87C}" type="datetime1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9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7B6E0A-9651-4270-A3FF-AE889892D440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5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38FEE-6B86-421F-8DBA-A5502A41D06B}" type="datetime1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0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3A566C-7E09-40EF-9F6A-E591559B5D26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7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58746-BC91-45D7-9A4A-F1BA778B1744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5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D69B171-C4E9-4245-885B-C214B3A08CD7}" type="datetime1">
              <a:rPr lang="en-US" smtClean="0"/>
              <a:t>1/18/2022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E503B1F-93FD-4A58-9C96-0E56B0A3F84D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92326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E7C5-DA53-463E-95F9-2C85055B7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Find elements using Selenium WebDriver?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42B94-2C5A-4CA9-B71B-D28BA9205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9F923-0C89-4ADB-9031-33765D5E4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0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EBA1-70AE-46CB-A5E2-198C8C9E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different ways to create CSS Selectors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DFE2B-7DBE-419B-9C2D-57F1405AC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25" y="2129631"/>
            <a:ext cx="8439150" cy="3590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3B59C-1113-4109-AD59-78912477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5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3C74-D03F-4D24-8F40-23206CDD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create a CSS Selector using ID 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5F85-56B1-4794-8249-9D6DF99A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input[id='</a:t>
            </a:r>
            <a:r>
              <a:rPr lang="en-US" dirty="0" err="1"/>
              <a:t>firstName</a:t>
            </a:r>
            <a:r>
              <a:rPr lang="en-US" dirty="0"/>
              <a:t>’]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 ‘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#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’ sign symbolizes the ‘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’ in CSS Selector. So, we can directly write ‘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#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’ followed by the value of the </a:t>
            </a:r>
            <a:r>
              <a:rPr lang="en-US" b="1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"id "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attribute.</a:t>
            </a:r>
          </a:p>
          <a:p>
            <a:r>
              <a:rPr lang="en-US" dirty="0" err="1"/>
              <a:t>input#firstName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091A3-FF51-471D-ACA9-E9730704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D861-6A8E-41AD-90EE-B60BA27C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create a CSS Selector using class 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55D4-5C0A-4FC9-B388-AEA1929F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textarea</a:t>
            </a:r>
            <a:r>
              <a:rPr lang="en-US" dirty="0"/>
              <a:t>[class='form-control’]</a:t>
            </a:r>
          </a:p>
          <a:p>
            <a:r>
              <a:rPr lang="en-US" dirty="0"/>
              <a:t>Another way of writing the CSS expression for a class attribute is by using the dot (.) symbol to represent the class.</a:t>
            </a:r>
          </a:p>
          <a:p>
            <a:r>
              <a:rPr lang="en-US" dirty="0" err="1"/>
              <a:t>textarea.form</a:t>
            </a:r>
            <a:r>
              <a:rPr lang="en-US"/>
              <a:t>-control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93261-2B20-4282-91A3-051743B4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2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E1AA-7FC1-40F5-AB6D-D2241CB0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elements using Selenium WebDriver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8C58-9D2D-4976-B66B-0C4BAE7D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 interact with </a:t>
            </a:r>
            <a:r>
              <a:rPr lang="en-US" dirty="0" err="1"/>
              <a:t>WebElements</a:t>
            </a:r>
            <a:r>
              <a:rPr lang="en-US" dirty="0"/>
              <a:t>, we first have to find or locate these elements on the webpage. </a:t>
            </a:r>
          </a:p>
          <a:p>
            <a:r>
              <a:rPr lang="en-US" dirty="0"/>
              <a:t>We can find elements on a web page by specifying the attributes such as Id of the element or class name of the element and such other parameters. </a:t>
            </a:r>
          </a:p>
          <a:p>
            <a:r>
              <a:rPr lang="en-US" dirty="0"/>
              <a:t>These alternatives using which we can find elements on a webpage are called locator strategies.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DA36E-30BE-4D4B-A637-A6217BE8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6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6C3D-BEC8-4CE1-9210-73370761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Selenium Locators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771D0D-5D36-4670-B057-6C79BB68B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392528"/>
              </p:ext>
            </p:extLst>
          </p:nvPr>
        </p:nvGraphicFramePr>
        <p:xfrm>
          <a:off x="798720" y="1695930"/>
          <a:ext cx="10651158" cy="4937197"/>
        </p:xfrm>
        <a:graphic>
          <a:graphicData uri="http://schemas.openxmlformats.org/drawingml/2006/table">
            <a:tbl>
              <a:tblPr/>
              <a:tblGrid>
                <a:gridCol w="1954309">
                  <a:extLst>
                    <a:ext uri="{9D8B030D-6E8A-4147-A177-3AD203B41FA5}">
                      <a16:colId xmlns:a16="http://schemas.microsoft.com/office/drawing/2014/main" val="964463377"/>
                    </a:ext>
                  </a:extLst>
                </a:gridCol>
                <a:gridCol w="8696849">
                  <a:extLst>
                    <a:ext uri="{9D8B030D-6E8A-4147-A177-3AD203B41FA5}">
                      <a16:colId xmlns:a16="http://schemas.microsoft.com/office/drawing/2014/main" val="4010327079"/>
                    </a:ext>
                  </a:extLst>
                </a:gridCol>
              </a:tblGrid>
              <a:tr h="255749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>
                          <a:effectLst/>
                        </a:rPr>
                        <a:t>Locator</a:t>
                      </a:r>
                      <a:endParaRPr lang="en-US" sz="20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982638"/>
                  </a:ext>
                </a:extLst>
              </a:tr>
              <a:tr h="447560">
                <a:tc>
                  <a:txBody>
                    <a:bodyPr/>
                    <a:lstStyle/>
                    <a:p>
                      <a:r>
                        <a:rPr lang="en-US" sz="1800" b="1" i="1">
                          <a:effectLst/>
                        </a:rPr>
                        <a:t>id</a:t>
                      </a:r>
                      <a:endParaRPr lang="en-US" sz="18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finds elements by ID attribute. The search value given should match the ID attribute.</a:t>
                      </a: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603585"/>
                  </a:ext>
                </a:extLst>
              </a:tr>
              <a:tr h="639371">
                <a:tc>
                  <a:txBody>
                    <a:bodyPr/>
                    <a:lstStyle/>
                    <a:p>
                      <a:r>
                        <a:rPr lang="en-US" sz="1800" b="1" i="1">
                          <a:effectLst/>
                        </a:rPr>
                        <a:t>name</a:t>
                      </a:r>
                      <a:endParaRPr lang="en-US" sz="18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Finds or Locates elements based on the NAME attribute. </a:t>
                      </a:r>
                    </a:p>
                    <a:p>
                      <a:r>
                        <a:rPr lang="en-US" sz="1800" dirty="0">
                          <a:effectLst/>
                        </a:rPr>
                        <a:t>The name attribute is used to match the search value.</a:t>
                      </a: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32399"/>
                  </a:ext>
                </a:extLst>
              </a:tr>
              <a:tr h="639371">
                <a:tc>
                  <a:txBody>
                    <a:bodyPr/>
                    <a:lstStyle/>
                    <a:p>
                      <a:r>
                        <a:rPr lang="en-US" sz="1800" b="1" i="1">
                          <a:effectLst/>
                        </a:rPr>
                        <a:t>class name</a:t>
                      </a:r>
                      <a:endParaRPr lang="en-US" sz="18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Finds elements that match the class name specified. </a:t>
                      </a:r>
                    </a:p>
                    <a:p>
                      <a:r>
                        <a:rPr lang="en-US" sz="1800" dirty="0">
                          <a:effectLst/>
                        </a:rPr>
                        <a:t>Note that compound classes are not allowed as strategy names.</a:t>
                      </a: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165543"/>
                  </a:ext>
                </a:extLst>
              </a:tr>
              <a:tr h="447560">
                <a:tc>
                  <a:txBody>
                    <a:bodyPr/>
                    <a:lstStyle/>
                    <a:p>
                      <a:r>
                        <a:rPr lang="en-US" sz="1800" b="1" i="1">
                          <a:effectLst/>
                        </a:rPr>
                        <a:t>tag name</a:t>
                      </a:r>
                      <a:endParaRPr lang="en-US" sz="18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Finds or Locates elements having tag names that match the search value.</a:t>
                      </a: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896490"/>
                  </a:ext>
                </a:extLst>
              </a:tr>
              <a:tr h="255749">
                <a:tc>
                  <a:txBody>
                    <a:bodyPr/>
                    <a:lstStyle/>
                    <a:p>
                      <a:r>
                        <a:rPr lang="en-US" sz="1800" b="1" i="1">
                          <a:effectLst/>
                        </a:rPr>
                        <a:t>CSS selector</a:t>
                      </a:r>
                      <a:endParaRPr lang="en-US" sz="18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Matches CSS selector to find the element.</a:t>
                      </a: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793554"/>
                  </a:ext>
                </a:extLst>
              </a:tr>
              <a:tr h="447560">
                <a:tc>
                  <a:txBody>
                    <a:bodyPr/>
                    <a:lstStyle/>
                    <a:p>
                      <a:r>
                        <a:rPr lang="en-US" sz="1800" b="1" i="1">
                          <a:effectLst/>
                        </a:rPr>
                        <a:t>XPath</a:t>
                      </a:r>
                      <a:endParaRPr lang="en-US" sz="18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Matches XPath expression to the search value and based on that the element is located.</a:t>
                      </a: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958103"/>
                  </a:ext>
                </a:extLst>
              </a:tr>
              <a:tr h="447560">
                <a:tc>
                  <a:txBody>
                    <a:bodyPr/>
                    <a:lstStyle/>
                    <a:p>
                      <a:r>
                        <a:rPr lang="en-US" sz="1800" b="1" i="1">
                          <a:effectLst/>
                        </a:rPr>
                        <a:t>link text</a:t>
                      </a:r>
                      <a:endParaRPr lang="en-US" sz="18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Here the visible text whose anchor elements are to be found is matched with the search value.</a:t>
                      </a: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336487"/>
                  </a:ext>
                </a:extLst>
              </a:tr>
              <a:tr h="831183">
                <a:tc>
                  <a:txBody>
                    <a:bodyPr/>
                    <a:lstStyle/>
                    <a:p>
                      <a:r>
                        <a:rPr lang="en-US" sz="1800" b="1" i="1">
                          <a:effectLst/>
                        </a:rPr>
                        <a:t>partial link text</a:t>
                      </a:r>
                      <a:endParaRPr lang="en-US" sz="1800">
                        <a:effectLst/>
                      </a:endParaRP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Here also we match the visible text with the search value and find the anchor value. If we are matching multiple elements, only the first entry will be selected.</a:t>
                      </a:r>
                    </a:p>
                  </a:txBody>
                  <a:tcPr marL="63937" marR="63937" marT="31969" marB="3196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59087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0055-6358-4246-8A97-316B960A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9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70E0-B55B-490E-ADBF-B94AE29F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XPath in 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1B97-05C9-40D2-A6AD-C4742071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For automating any Web Applications, locating web elements is one of the first steps. </a:t>
            </a:r>
          </a:p>
          <a:p>
            <a:r>
              <a:rPr lang="en-US" sz="2600" dirty="0"/>
              <a:t>We need some unique attributes such as id, name, </a:t>
            </a:r>
            <a:r>
              <a:rPr lang="en-US" sz="2600" dirty="0" err="1"/>
              <a:t>className</a:t>
            </a:r>
            <a:r>
              <a:rPr lang="en-US" sz="2600" dirty="0"/>
              <a:t>, etc. to identify the HTML elements. </a:t>
            </a:r>
          </a:p>
          <a:p>
            <a:r>
              <a:rPr lang="en-US" sz="2600" dirty="0"/>
              <a:t>Sometimes, either due to dynamic web elements or poor development practices, there are no unique attributes associated with the Web Elements, and there comes the role of XPath. </a:t>
            </a:r>
          </a:p>
          <a:p>
            <a:r>
              <a:rPr lang="en-US" sz="2600" dirty="0"/>
              <a:t>As we know, when a web page loads in a browser, it generates a DOM (Document Object Model) structure. </a:t>
            </a:r>
          </a:p>
          <a:p>
            <a:r>
              <a:rPr lang="en-US" sz="2600" dirty="0"/>
              <a:t>XPath is the query language that queries objects in the DOM.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62615-DAB3-4EB7-9F50-E89BC7B5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C96A-9B28-4488-95AB-E64B1889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What is XPath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B6DF-E2C8-464F-B800-BC44D043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Path or commonly known as XPath, is a query language for XML documents. </a:t>
            </a:r>
          </a:p>
          <a:p>
            <a:r>
              <a:rPr lang="en-US" dirty="0"/>
              <a:t>It is made of path expression governed by some pre-defined conditions. </a:t>
            </a:r>
          </a:p>
          <a:p>
            <a:r>
              <a:rPr lang="en-US" dirty="0"/>
              <a:t>XPath can be effectively used to identify and locate almost any element present on a web page. </a:t>
            </a:r>
          </a:p>
          <a:p>
            <a:r>
              <a:rPr lang="en-US" dirty="0"/>
              <a:t>It is quite helpful while working on a dynamic web page where the web element's unique attributes are not constant.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6A9B6-3ECB-49A6-B387-5B176FBF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5A86-20EA-42DE-8036-B8017461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Syntax of XPath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7DF7C-2BD3-42EF-A2FB-CE8DE55D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XPath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finds any element within a </a:t>
            </a:r>
            <a:r>
              <a:rPr lang="en-US" sz="24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webpage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by using </a:t>
            </a:r>
            <a:r>
              <a:rPr lang="en-US" sz="24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DOM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 So, its syntax is also made up of </a:t>
            </a:r>
            <a:r>
              <a:rPr lang="en-US" sz="2400" b="1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DOM attributes and tags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,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569F4-5DF4-42D1-92F1-AFB2910C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EF575-7896-4187-B96B-573591B66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3343"/>
            <a:ext cx="5218043" cy="3688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F37D6B-FCDC-4AD3-9F34-64301EDF955F}"/>
              </a:ext>
            </a:extLst>
          </p:cNvPr>
          <p:cNvSpPr txBox="1"/>
          <p:nvPr/>
        </p:nvSpPr>
        <p:spPr>
          <a:xfrm>
            <a:off x="5486400" y="2909481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XPath syntax generally starts with “//” double slash. That is to say, it will begin with the current node defined by the tag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next part is </a:t>
            </a:r>
            <a:r>
              <a:rPr lang="en-US" sz="2000" dirty="0" err="1"/>
              <a:t>tag_name</a:t>
            </a:r>
            <a:r>
              <a:rPr lang="en-US" sz="2000" dirty="0"/>
              <a:t>; it denotes the HTML tag name of the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Subsequently, anything present inside the node encloses in the square brackets.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Additionally, the “@” sign selects the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Moreover, the “</a:t>
            </a:r>
            <a:r>
              <a:rPr lang="en-US" sz="2000" dirty="0" err="1"/>
              <a:t>Attribute_name</a:t>
            </a:r>
            <a:r>
              <a:rPr lang="en-US" sz="2000" dirty="0"/>
              <a:t>” is the name of the attribute of the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And, the “Value of attribute” denotes the attribute value from the node.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D90E-F5D0-4E89-9E1B-13307308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679" y="798099"/>
            <a:ext cx="589949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6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A957-803F-4741-9A2A-99AF12CD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different types of XPaths in 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9D24-ABBC-4102-BE90-5C407520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Locating a web element using an Absolute XPath.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Absolute XPath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is the direct way of finding the element. Moreover, it starts from the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first/root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node of the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XML/HTML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document and goes all the way to the required node following one node at a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Locating a web element using Relative XPath.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Relative XPath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starts from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any node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inside the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HTML DOM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; it need not start from the root node. It beings with a </a:t>
            </a:r>
            <a:r>
              <a:rPr lang="en-US" b="1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double forward slash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67056-3587-465D-98BC-B150CF5E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7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1962-5C41-47B3-AFBC-B6A37A4D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CSS Selectors in 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0E33-EFBB-4429-9F59-8A518A3E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CSS Selectors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are one of the locator strategies offered by Selenium to identify the web elements.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US" b="1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CSS Selectors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mainly use the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character sequence pattern,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which identifies the web elements based on their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HTML structure.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6C0E-C7F1-49FD-AB45-EB37B4A4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B1B0-3F30-4B62-B844-AFB2E0FA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How to create a CSS 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856B-587A-4B17-A4C4-02CA02E7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node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is the tag name of the HTML element, which needs to locate.</a:t>
            </a: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attribute_name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is the name of the attribute which can locate the element.</a:t>
            </a: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attribute_value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is the value of the attribute, which can locate the element.</a:t>
            </a: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E1A97-44A2-4FDD-88C3-690AA931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3B1F-93FD-4A58-9C96-0E56B0A3F84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802AC7-671D-4DF9-93E0-1BCA6F1A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40" y="1601788"/>
            <a:ext cx="6141254" cy="72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7268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A10D3B-F601-43DD-B295-293F9EE9985E}"/>
</file>

<file path=customXml/itemProps2.xml><?xml version="1.0" encoding="utf-8"?>
<ds:datastoreItem xmlns:ds="http://schemas.openxmlformats.org/officeDocument/2006/customXml" ds:itemID="{31193162-540D-4050-9E91-02E025192256}"/>
</file>

<file path=customXml/itemProps3.xml><?xml version="1.0" encoding="utf-8"?>
<ds:datastoreItem xmlns:ds="http://schemas.openxmlformats.org/officeDocument/2006/customXml" ds:itemID="{38DB0F31-FEE2-4922-AD6B-4CB391A7CF42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81</TotalTime>
  <Words>838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Wingdings</vt:lpstr>
      <vt:lpstr>Learner Template</vt:lpstr>
      <vt:lpstr>Find elements using Selenium WebDriver?</vt:lpstr>
      <vt:lpstr>Find elements using Selenium WebDriver</vt:lpstr>
      <vt:lpstr>Selenium Locators</vt:lpstr>
      <vt:lpstr>XPath in Selenium</vt:lpstr>
      <vt:lpstr>What is XPath</vt:lpstr>
      <vt:lpstr>Syntax of XPath</vt:lpstr>
      <vt:lpstr>different types of XPaths in Selenium</vt:lpstr>
      <vt:lpstr>CSS Selectors in Selenium</vt:lpstr>
      <vt:lpstr>How to create a CSS Selector</vt:lpstr>
      <vt:lpstr>different ways to create CSS Selectors</vt:lpstr>
      <vt:lpstr>create a CSS Selector using ID attribute</vt:lpstr>
      <vt:lpstr>create a CSS Selector using class attribute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WebDriver Commands</dc:title>
  <dc:creator>Jasdhir Singh</dc:creator>
  <cp:lastModifiedBy>Jasdhir Singh</cp:lastModifiedBy>
  <cp:revision>23</cp:revision>
  <dcterms:created xsi:type="dcterms:W3CDTF">2022-01-18T19:51:57Z</dcterms:created>
  <dcterms:modified xsi:type="dcterms:W3CDTF">2022-01-18T21:14:51Z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