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B03B2-E1CC-405F-91A3-B1198E85E9A5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EF22F-3464-4522-965E-E141A943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84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C0705C36-BEA1-489B-8B1B-AD3FB517FF3C}" type="datetime1">
              <a:rPr lang="en-US" smtClean="0"/>
              <a:t>1/19/2022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74ED568-BA27-4A56-8439-3159C5E2F14D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7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87B081-9CA7-46FA-B772-5963F7EA344F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4ED568-BA27-4A56-8439-3159C5E2F1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5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AD44C1-BE31-4D71-B742-3DDFC9FA12A6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4ED568-BA27-4A56-8439-3159C5E2F1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10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A71C32AF-4154-4387-B4FB-2B1FFB5207C7}" type="datetime1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A74ED568-BA27-4A56-8439-3159C5E2F1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6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E0A17-38C4-4C1C-9781-D9160FAE12D5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4ED568-BA27-4A56-8439-3159C5E2F1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6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3F7ED-4412-4900-B33E-80EA1DF45280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4ED568-BA27-4A56-8439-3159C5E2F1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1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55F69B-4FF4-477D-A37C-217EB312A8CB}" type="datetime1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4ED568-BA27-4A56-8439-3159C5E2F1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3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E800AA-E961-4C59-90B8-4ADE24D2012A}" type="datetime1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4ED568-BA27-4A56-8439-3159C5E2F14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6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7DF903-146D-41AD-A960-0A86E04FC32C}" type="datetime1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4ED568-BA27-4A56-8439-3159C5E2F14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1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A5B8AC-F494-4537-B452-144D6CEF0CC0}" type="datetime1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4ED568-BA27-4A56-8439-3159C5E2F14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1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68DCE3-B6F0-4D45-8775-FDA2EAD2097F}" type="datetime1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4ED568-BA27-4A56-8439-3159C5E2F1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0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2C14E8-9EDF-4D8A-9C65-439ECC5573DD}" type="datetime1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4ED568-BA27-4A56-8439-3159C5E2F1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7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4BA48704-36E9-4363-91F7-8D4928267B1D}" type="datetime1">
              <a:rPr lang="en-US" smtClean="0"/>
              <a:t>1/19/2022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A74ED568-BA27-4A56-8439-3159C5E2F14D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332684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A3EA-1525-42AD-B16C-3B8BB9E66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82228"/>
                </a:solidFill>
                <a:effectLst/>
                <a:latin typeface="open sans" panose="020B0606030504020204" pitchFamily="34" charset="0"/>
              </a:rPr>
              <a:t>Page Object Model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77F72-67F0-4466-BEC3-D88BBA526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6E656-4721-42D9-AFED-701C8AE16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4ED568-BA27-4A56-8439-3159C5E2F1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6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EEEA-D859-456B-AA8D-2935C24B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82228"/>
                </a:solidFill>
                <a:effectLst/>
                <a:latin typeface="open sans" panose="020B0606030504020204" pitchFamily="34" charset="0"/>
              </a:rPr>
              <a:t>Page Object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65E4F-C287-426B-9131-BEEA0D371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Page Object Model or POM  is a design pattern or a framework that we use in Selenium using which one can create an object repository of the different web elements across the application. </a:t>
            </a:r>
          </a:p>
          <a:p>
            <a:r>
              <a:rPr lang="en-US" sz="2400" dirty="0"/>
              <a:t>To simplify, in the Page Object Model framework, we create a class file for each web page. </a:t>
            </a:r>
          </a:p>
          <a:p>
            <a:r>
              <a:rPr lang="en-US" sz="2400" dirty="0"/>
              <a:t>This class file consists of different web elements present on the web page. </a:t>
            </a:r>
          </a:p>
          <a:p>
            <a:r>
              <a:rPr lang="en-US" sz="2400" dirty="0"/>
              <a:t>Moreover, the test scripts then use these elements to perform different actions. </a:t>
            </a:r>
          </a:p>
          <a:p>
            <a:r>
              <a:rPr lang="en-US" sz="2400" dirty="0"/>
              <a:t>Since each page's web elements are in a separate class file, the code becomes easy to maintain and reduces code duplicity.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EA589-BEB7-4AB2-BA63-601E97F9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D568-BA27-4A56-8439-3159C5E2F1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1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BBAD-CE1A-4074-9F31-FC128DF9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82228"/>
                </a:solidFill>
                <a:effectLst/>
                <a:latin typeface="open sans" panose="020B0606030504020204" pitchFamily="34" charset="0"/>
              </a:rPr>
              <a:t>Page Object Model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EC3BE1-D671-495F-9DC9-75D47E9FB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794" y="1412819"/>
            <a:ext cx="7482883" cy="53101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99182-DBD4-4C9E-9294-132B0F05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D568-BA27-4A56-8439-3159C5E2F1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6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4E0EE-E367-4D10-82C3-F9782C95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4A4A4A"/>
                </a:solidFill>
                <a:latin typeface="open sans" panose="020B0606030504020204" pitchFamily="34" charset="0"/>
              </a:rPr>
              <a:t>A</a:t>
            </a:r>
            <a:r>
              <a:rPr lang="en-US" b="1" i="1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dvantages of the Page Object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9B479-6060-4FB3-B191-E82EC6604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504" y="1719263"/>
            <a:ext cx="11174896" cy="441166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Makes code maintainable-</a:t>
            </a:r>
            <a:r>
              <a:rPr lang="en-US" sz="2400" b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Since the test classes are separate from the classes containing the web elements and the operation on them, updating the code is very easy if any web element updates or a new one adds.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Makes code readable-</a:t>
            </a:r>
            <a:r>
              <a:rPr lang="en-US" sz="2400" b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User can easily read through the project and test scripts due to a fine line between the test classes and the different web pages.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12529"/>
                </a:solidFill>
                <a:latin typeface="open sans" panose="020B0606030504020204" pitchFamily="34" charset="0"/>
              </a:rPr>
              <a:t>M</a:t>
            </a:r>
            <a:r>
              <a:rPr lang="en-US" sz="2400" b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akes code reusable-</a:t>
            </a:r>
            <a:r>
              <a:rPr lang="en-US" sz="2400" b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If multiple test scripts use the same web elements, then we need not write code to handle the web element in every test script. Placing it in a separate page class makes it reusable by making it accessible by any test script.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BC91C-238F-48F4-9DDA-A8551FA7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D568-BA27-4A56-8439-3159C5E2F1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1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D3A8-6554-43A5-8ED1-C8D65770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Page Factory in Selenium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8C06-2A1F-431C-A5E9-941409A33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myriad-pro"/>
              </a:rPr>
              <a:t>Page Factory is a class provided by </a:t>
            </a:r>
            <a:r>
              <a:rPr lang="en-US" b="0" i="0" u="sng" dirty="0">
                <a:solidFill>
                  <a:srgbClr val="0070F0"/>
                </a:solidFill>
                <a:effectLst/>
                <a:latin typeface="myriad-pro"/>
              </a:rPr>
              <a:t>Selenium WebDriver</a:t>
            </a:r>
            <a:r>
              <a:rPr lang="en-US" b="0" i="0" dirty="0">
                <a:solidFill>
                  <a:srgbClr val="333333"/>
                </a:solidFill>
                <a:effectLst/>
                <a:latin typeface="myriad-pro"/>
              </a:rPr>
              <a:t> to support Page Object Design patterns.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myriad-pro"/>
              </a:rPr>
              <a:t>In Page Factory, testers use </a:t>
            </a:r>
            <a:r>
              <a:rPr lang="en-US" b="1" i="0" dirty="0">
                <a:solidFill>
                  <a:srgbClr val="333333"/>
                </a:solidFill>
                <a:effectLst/>
                <a:latin typeface="myriad-pro"/>
              </a:rPr>
              <a:t>@FindBy</a:t>
            </a:r>
            <a:r>
              <a:rPr lang="en-US" b="0" i="0" dirty="0">
                <a:solidFill>
                  <a:srgbClr val="333333"/>
                </a:solidFill>
                <a:effectLst/>
                <a:latin typeface="myriad-pro"/>
              </a:rPr>
              <a:t> annotation. The 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myriad-pro"/>
              </a:rPr>
              <a:t>initElements</a:t>
            </a:r>
            <a:r>
              <a:rPr lang="en-US" b="0" i="0" dirty="0">
                <a:solidFill>
                  <a:srgbClr val="333333"/>
                </a:solidFill>
                <a:effectLst/>
                <a:latin typeface="myriad-pro"/>
              </a:rPr>
              <a:t> method is used to initialize web elements.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13506-0D0E-40C0-AF9A-A1607765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D568-BA27-4A56-8439-3159C5E2F1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61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44518-DE21-4872-B14D-EE625DDF4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myriad-pro"/>
              </a:rPr>
              <a:t>@FindBy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B8128-24B0-406E-A2DA-1E9308CD5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@FindBy: An annotation used in Page Factory to locate and declare web elements using different locators.</a:t>
            </a:r>
          </a:p>
          <a:p>
            <a:pPr marL="0" indent="0">
              <a:buNone/>
            </a:pPr>
            <a:r>
              <a:rPr lang="en-US" sz="2200" b="1" dirty="0"/>
              <a:t>@FindBy(id="elementId") </a:t>
            </a:r>
          </a:p>
          <a:p>
            <a:pPr marL="0" indent="0">
              <a:buNone/>
            </a:pPr>
            <a:r>
              <a:rPr lang="en-US" sz="2200" b="1" dirty="0" err="1"/>
              <a:t>WebElement</a:t>
            </a:r>
            <a:r>
              <a:rPr lang="en-US" sz="2200" b="1" dirty="0"/>
              <a:t> element;</a:t>
            </a:r>
          </a:p>
          <a:p>
            <a:r>
              <a:rPr lang="en-US" sz="2200" dirty="0"/>
              <a:t>Similarly, one can use @FindBy with different location strategies to find web elements and perform actions on them. </a:t>
            </a:r>
          </a:p>
          <a:p>
            <a:r>
              <a:rPr lang="en-US" sz="2200" dirty="0"/>
              <a:t>Below are locators that can be used:</a:t>
            </a:r>
          </a:p>
          <a:p>
            <a:pPr lvl="1"/>
            <a:r>
              <a:rPr lang="en-US" sz="1800" dirty="0" err="1"/>
              <a:t>ClassName</a:t>
            </a:r>
            <a:endParaRPr lang="en-US" sz="1800" dirty="0"/>
          </a:p>
          <a:p>
            <a:pPr lvl="1"/>
            <a:r>
              <a:rPr lang="en-US" sz="1800" dirty="0"/>
              <a:t>CSS</a:t>
            </a:r>
          </a:p>
          <a:p>
            <a:pPr lvl="1"/>
            <a:r>
              <a:rPr lang="en-US" sz="1800" dirty="0"/>
              <a:t>Name</a:t>
            </a:r>
          </a:p>
          <a:p>
            <a:pPr lvl="1"/>
            <a:r>
              <a:rPr lang="en-US" sz="1800" dirty="0" err="1"/>
              <a:t>Xpath</a:t>
            </a:r>
            <a:endParaRPr lang="en-US" sz="1800" dirty="0"/>
          </a:p>
          <a:p>
            <a:pPr lvl="1"/>
            <a:r>
              <a:rPr lang="en-US" sz="1800" dirty="0" err="1"/>
              <a:t>TagName</a:t>
            </a:r>
            <a:endParaRPr lang="en-US" sz="1800" dirty="0"/>
          </a:p>
          <a:p>
            <a:pPr lvl="1"/>
            <a:r>
              <a:rPr lang="en-US" sz="1800" dirty="0" err="1"/>
              <a:t>LinkText</a:t>
            </a:r>
            <a:endParaRPr lang="en-US" sz="1800" dirty="0"/>
          </a:p>
          <a:p>
            <a:pPr lvl="1"/>
            <a:r>
              <a:rPr lang="en-US" sz="1800" dirty="0" err="1"/>
              <a:t>PartialLinkText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B8E9C-336A-44F1-81EB-94ED0FFF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D568-BA27-4A56-8439-3159C5E2F1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25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8760B-A6D5-4061-A96E-9C3A0E75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333333"/>
                </a:solidFill>
                <a:effectLst/>
                <a:latin typeface="myriad-pro"/>
              </a:rPr>
              <a:t>initElements</a:t>
            </a:r>
            <a:r>
              <a:rPr lang="en-US" b="1" i="0" dirty="0">
                <a:solidFill>
                  <a:srgbClr val="333333"/>
                </a:solidFill>
                <a:effectLst/>
                <a:latin typeface="myriad-pro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25878-8A4D-4C47-97CF-36C8F369D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initElements</a:t>
            </a:r>
            <a:r>
              <a:rPr lang="en-US" dirty="0"/>
              <a:t> is a static method in Page Factory class. </a:t>
            </a:r>
          </a:p>
          <a:p>
            <a:r>
              <a:rPr lang="en-US" dirty="0"/>
              <a:t>Using the </a:t>
            </a:r>
            <a:r>
              <a:rPr lang="en-US" dirty="0" err="1"/>
              <a:t>initElements</a:t>
            </a:r>
            <a:r>
              <a:rPr lang="en-US" dirty="0"/>
              <a:t> method, one can initialize all the web elements located by @FindBy annotation.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E8788-1A5E-489A-9ED6-E9AFAC7E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D568-BA27-4A56-8439-3159C5E2F1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86014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7DA671A7FC3941A493B402545F6134" ma:contentTypeVersion="2" ma:contentTypeDescription="Create a new document." ma:contentTypeScope="" ma:versionID="9c932584b2924d46baf9095c8d4bcd05">
  <xsd:schema xmlns:xsd="http://www.w3.org/2001/XMLSchema" xmlns:xs="http://www.w3.org/2001/XMLSchema" xmlns:p="http://schemas.microsoft.com/office/2006/metadata/properties" xmlns:ns2="fdc5a217-18a6-45af-ac92-1890d3d4f5a2" targetNamespace="http://schemas.microsoft.com/office/2006/metadata/properties" ma:root="true" ma:fieldsID="13458af2b47873f682a1bb5d95f9946e" ns2:_="">
    <xsd:import namespace="fdc5a217-18a6-45af-ac92-1890d3d4f5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c5a217-18a6-45af-ac92-1890d3d4f5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5D029C-256B-45D5-BF1E-3C8B579D339E}"/>
</file>

<file path=customXml/itemProps2.xml><?xml version="1.0" encoding="utf-8"?>
<ds:datastoreItem xmlns:ds="http://schemas.openxmlformats.org/officeDocument/2006/customXml" ds:itemID="{05C02BB5-7BAB-4C57-AF32-6EF861881D5A}"/>
</file>

<file path=customXml/itemProps3.xml><?xml version="1.0" encoding="utf-8"?>
<ds:datastoreItem xmlns:ds="http://schemas.openxmlformats.org/officeDocument/2006/customXml" ds:itemID="{B950614B-75F8-4AD1-9774-4003F04B4D3B}"/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202</TotalTime>
  <Words>379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myriad-pro</vt:lpstr>
      <vt:lpstr>Open Sans</vt:lpstr>
      <vt:lpstr>Wingdings</vt:lpstr>
      <vt:lpstr>Learner Template</vt:lpstr>
      <vt:lpstr>Page Object Model</vt:lpstr>
      <vt:lpstr>Page Object Model</vt:lpstr>
      <vt:lpstr>Page Object Model</vt:lpstr>
      <vt:lpstr>Advantages of the Page Object Model</vt:lpstr>
      <vt:lpstr>Page Factory in Selenium</vt:lpstr>
      <vt:lpstr>@FindBy</vt:lpstr>
      <vt:lpstr>initElements()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 Object Model</dc:title>
  <dc:creator>Jasdhir Singh</dc:creator>
  <cp:lastModifiedBy>Jasdhir Singh</cp:lastModifiedBy>
  <cp:revision>13</cp:revision>
  <dcterms:created xsi:type="dcterms:W3CDTF">2022-01-19T16:06:00Z</dcterms:created>
  <dcterms:modified xsi:type="dcterms:W3CDTF">2022-01-19T19:28:02Z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0x010100757DA671A7FC3941A493B402545F6134</vt:lpwstr>
  </property>
</Properties>
</file>