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FB96-465A-4F92-9B30-C38C4B2F1ED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FEB4-5CF6-4308-AD6F-71FA7BA2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2B222AE-C96B-4A9C-A30F-4D6BCF7F820B}" type="datetime1">
              <a:rPr lang="en-US" smtClean="0"/>
              <a:t>11/17/2022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BACD7-EFB3-4FD0-8F1F-E4EE770800F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4F5AD-5D1B-4E8A-B3B0-CA8B5D6B368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3A7A3F1-DF27-486F-A60A-326AE8D17594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A2450-91C0-412F-BD17-073BF6516D6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C7467-E37B-4E8F-9063-1A6AF9F43DF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8B1A4D-BA30-4610-90FA-BB75935BD926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32D72-78CE-479E-8C5E-679F852DA495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17A64-F15A-49D7-A95C-27868009645D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6C727-8E10-49E7-A444-5274FD42B6EA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D2A5D3-5B6E-448E-9945-B905FE9C2C2F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2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DB0FB7-62BB-43D9-894A-585760EED190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7E300A9-E3C4-4405-AF52-50E5E1896E88}" type="datetime1">
              <a:rPr lang="en-US" smtClean="0"/>
              <a:t>11/17/2022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197756B-D731-490C-92D3-EE6CC91111C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20245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BEF7-E275-699D-3B6A-9E24B2DF7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Advanced Selenium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765C5-5B47-EE23-765D-7C53737B9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CD637-CFB6-B4C8-D633-06E50F45A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CA8F-481C-8859-94A8-E4A54E6C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Waits In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C5B1-40AD-F663-BCE3-574F7745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of the web applications are developed using Ajax and </a:t>
            </a:r>
            <a:r>
              <a:rPr lang="en-US" sz="2400" dirty="0" err="1"/>
              <a:t>Javascript</a:t>
            </a:r>
            <a:r>
              <a:rPr lang="en-US" sz="2400" dirty="0"/>
              <a:t>. </a:t>
            </a:r>
          </a:p>
          <a:p>
            <a:r>
              <a:rPr lang="en-US" sz="2400" dirty="0"/>
              <a:t>When a page is loaded by the browser the elements which we want to interact with may load at different time intervals.</a:t>
            </a:r>
          </a:p>
          <a:p>
            <a:r>
              <a:rPr lang="en-US" sz="2400" dirty="0"/>
              <a:t>Not only it makes this difficult to identify the element but also if the element is not located it will throw an “</a:t>
            </a:r>
            <a:r>
              <a:rPr lang="en-US" sz="2400" dirty="0" err="1"/>
              <a:t>ElementNotVisibleException</a:t>
            </a:r>
            <a:r>
              <a:rPr lang="en-US" sz="2400" dirty="0"/>
              <a:t>” exception. </a:t>
            </a:r>
          </a:p>
          <a:p>
            <a:r>
              <a:rPr lang="en-US" sz="2400" dirty="0"/>
              <a:t>Using Selenium Waits, we can resolve this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1E10F-D837-C024-2A29-63D122FE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4242-AC82-FDE5-9326-1CFB3A18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Wait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4FC3-75C4-C5D1-CB42-76855796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237843" cy="4411662"/>
          </a:xfrm>
        </p:spPr>
        <p:txBody>
          <a:bodyPr/>
          <a:lstStyle/>
          <a:p>
            <a:r>
              <a:rPr lang="en-US" sz="2600" dirty="0"/>
              <a:t>The Implicit Wait in Selenium is used to tell the web driver to wait for a certain amount of time before it throws a “No Such Element Exception”. </a:t>
            </a:r>
          </a:p>
          <a:p>
            <a:r>
              <a:rPr lang="en-US" sz="2600" dirty="0"/>
              <a:t>The default setting is 0. </a:t>
            </a:r>
          </a:p>
          <a:p>
            <a:r>
              <a:rPr lang="en-US" sz="2600" dirty="0"/>
              <a:t>Once we set the time, the web driver will wait for the element for that time before throwing an </a:t>
            </a:r>
            <a:r>
              <a:rPr lang="en-US" sz="2600"/>
              <a:t>exception.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465E7-5278-E73F-2569-715B578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844A-E2E3-2EF5-9A2B-4466F90A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Wait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A41C-C17C-B3D4-6710-7BD0C343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Explicit Wait in Selenium is used to tell the Web Driver to wait for certain conditions (Expected Conditions) or maximum time exceeded before throwing “</a:t>
            </a:r>
            <a:r>
              <a:rPr lang="en-US" sz="2400" dirty="0" err="1"/>
              <a:t>ElementNotVisibleException</a:t>
            </a:r>
            <a:r>
              <a:rPr lang="en-US" sz="2400" dirty="0"/>
              <a:t>” exception.</a:t>
            </a:r>
          </a:p>
          <a:p>
            <a:r>
              <a:rPr lang="en-US" sz="2400" dirty="0"/>
              <a:t> It is an intelligent kind of wait.</a:t>
            </a:r>
          </a:p>
          <a:p>
            <a:r>
              <a:rPr lang="en-US" sz="2400" dirty="0"/>
              <a:t>It gives better options than implicit wait as it waits for dynamically loaded Ajax elements.</a:t>
            </a:r>
          </a:p>
          <a:p>
            <a:r>
              <a:rPr lang="en-US" sz="2400" dirty="0"/>
              <a:t>Once we declare explicit wait we have to use “</a:t>
            </a:r>
            <a:r>
              <a:rPr lang="en-US" sz="2400" dirty="0" err="1"/>
              <a:t>ExpectedConditions</a:t>
            </a:r>
            <a:r>
              <a:rPr lang="en-US" sz="2400" dirty="0"/>
              <a:t>” or we can configure how frequently we want to check the condition using Fluent Wait. 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Thread.Sleep</a:t>
            </a:r>
            <a:r>
              <a:rPr lang="en-US" sz="2400" dirty="0"/>
              <a:t>() generally it is not recommended to use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WebDriverWait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wait = new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WebDriverWait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WebDriverRefrence,TimeOut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99971-9E3B-99B4-0381-C94BBC4B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319D-B06D-7C89-321B-3FD49344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Wait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39C0-43E4-0CB2-3D68-F6A9AD09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Fluent Wait in Selenium is used to define maximum time for the web driver to wait for a condition, as well as the frequency with which we want to check the condition before throwing an “</a:t>
            </a:r>
            <a:r>
              <a:rPr lang="en-US" sz="2400" dirty="0" err="1"/>
              <a:t>ElementNotVisibleException</a:t>
            </a:r>
            <a:r>
              <a:rPr lang="en-US" sz="2400" dirty="0"/>
              <a:t>” exception. </a:t>
            </a:r>
          </a:p>
          <a:p>
            <a:r>
              <a:rPr lang="en-US" sz="2400" dirty="0"/>
              <a:t>It checks for the web element at regular intervals until the object is found or timeout happens.</a:t>
            </a:r>
          </a:p>
          <a:p>
            <a:r>
              <a:rPr lang="en-US" sz="2400" dirty="0"/>
              <a:t>Frequency: Setting up a repeat cycle with the time frame to verify/check the condition at the regular interval of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3DC4-0F7A-C7A0-D39C-5A6CAE3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F74E-A033-1E59-9E2B-9241C4ED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Implicit Wait Vs Explicit Wait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516014-8CC2-399C-20FD-2404FE5A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416199"/>
              </p:ext>
            </p:extLst>
          </p:nvPr>
        </p:nvGraphicFramePr>
        <p:xfrm>
          <a:off x="609600" y="1719263"/>
          <a:ext cx="10972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617">
                  <a:extLst>
                    <a:ext uri="{9D8B030D-6E8A-4147-A177-3AD203B41FA5}">
                      <a16:colId xmlns:a16="http://schemas.microsoft.com/office/drawing/2014/main" val="852741831"/>
                    </a:ext>
                  </a:extLst>
                </a:gridCol>
                <a:gridCol w="6066183">
                  <a:extLst>
                    <a:ext uri="{9D8B030D-6E8A-4147-A177-3AD203B41FA5}">
                      <a16:colId xmlns:a16="http://schemas.microsoft.com/office/drawing/2014/main" val="169542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Implicit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Explicit Wait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Implicit Wait time is applied to all the elements in the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Explicit Wait time is applied only to those elements which are intended by 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76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In Implicit Wait, we need </a:t>
                      </a:r>
                      <a:r>
                        <a:rPr lang="en-US" sz="2200" b="1" dirty="0">
                          <a:effectLst/>
                        </a:rPr>
                        <a:t>not</a:t>
                      </a:r>
                      <a:r>
                        <a:rPr lang="en-US" sz="2200" dirty="0">
                          <a:effectLst/>
                        </a:rPr>
                        <a:t> specify “</a:t>
                      </a:r>
                      <a:r>
                        <a:rPr lang="en-US" sz="2200" dirty="0" err="1">
                          <a:effectLst/>
                        </a:rPr>
                        <a:t>ExpectedConditions</a:t>
                      </a:r>
                      <a:r>
                        <a:rPr lang="en-US" sz="2200" dirty="0">
                          <a:effectLst/>
                        </a:rPr>
                        <a:t>” on the element to be located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In Explicit Wait, we need to specify “</a:t>
                      </a:r>
                      <a:r>
                        <a:rPr lang="en-US" sz="2200" dirty="0" err="1">
                          <a:effectLst/>
                        </a:rPr>
                        <a:t>ExpectedConditions</a:t>
                      </a:r>
                      <a:r>
                        <a:rPr lang="en-US" sz="2200" dirty="0">
                          <a:effectLst/>
                        </a:rPr>
                        <a:t>” on the element to be located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09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It is recommended to use when the elements are located with the time frame specified in Selenium implicit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It is recommended to use when the elements are taking long time to load and also for verifying the property of the element like(</a:t>
                      </a:r>
                      <a:r>
                        <a:rPr lang="en-US" sz="2200" dirty="0" err="1">
                          <a:effectLst/>
                        </a:rPr>
                        <a:t>visibilityOfElementLocated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elementToBeClickable,elementToBeSelected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334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5016-4E2B-B408-DCE4-D0C34F11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2E31F-525E-15AF-7AE5-CFA30D3EC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Action Class in Selenium – </a:t>
            </a:r>
            <a:br>
              <a:rPr lang="en-US" dirty="0"/>
            </a:br>
            <a:r>
              <a:rPr lang="en-US" dirty="0"/>
              <a:t>Mouse Click &amp; Keyboard Events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8CAF43-15F6-74E7-8402-3FBC2A971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6E40-DC45-70F3-F855-86FB2C05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0DED-8A21-5225-EA65-6F1E16D3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Class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7574-497C-F017-3298-2A1C893C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Class in Selenium is a built-in feature provided by the selenium for handling keyboard and mouse events. </a:t>
            </a:r>
          </a:p>
          <a:p>
            <a:r>
              <a:rPr lang="en-US" dirty="0"/>
              <a:t>It includes various operations such as multiple events clicking by control key, drag and drop events and many more. </a:t>
            </a:r>
          </a:p>
          <a:p>
            <a:r>
              <a:rPr lang="en-US" dirty="0"/>
              <a:t>These operations from the action class are performed using the advanced user interaction API in Selenium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23278-24F6-244F-8630-F2267B03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7F36-2355-6F7E-66F4-960B4BD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03B5-A0EF-C53E-FBD2-870DAD24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special keyboard and mouse events are done using the Advanced User Interactions API. </a:t>
            </a:r>
          </a:p>
          <a:p>
            <a:r>
              <a:rPr lang="en-US" dirty="0"/>
              <a:t>It contains the Actions and the Action classes that are needed when executing these events. </a:t>
            </a:r>
          </a:p>
          <a:p>
            <a:r>
              <a:rPr lang="en-US" dirty="0"/>
              <a:t>The following are the most commonly used keyboard and mouse events provided by the Actions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780B0-D370-BBF4-D9E8-179DEABF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771E-EF29-1439-62E7-FF1420F9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A1B615-5B42-E464-D583-3CB7BE209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833678"/>
              </p:ext>
            </p:extLst>
          </p:nvPr>
        </p:nvGraphicFramePr>
        <p:xfrm>
          <a:off x="609600" y="1719263"/>
          <a:ext cx="109728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530">
                  <a:extLst>
                    <a:ext uri="{9D8B030D-6E8A-4147-A177-3AD203B41FA5}">
                      <a16:colId xmlns:a16="http://schemas.microsoft.com/office/drawing/2014/main" val="1985158474"/>
                    </a:ext>
                  </a:extLst>
                </a:gridCol>
                <a:gridCol w="7358270">
                  <a:extLst>
                    <a:ext uri="{9D8B030D-6E8A-4147-A177-3AD203B41FA5}">
                      <a16:colId xmlns:a16="http://schemas.microsoft.com/office/drawing/2014/main" val="2709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72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clickAndHold()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Clicks (without releasing) at the current mouse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7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contextClick()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context-click at the current mouse location. (Right Click Mouse Action)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48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doubleClick()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double-click at the current mouse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00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dragAndDrop</a:t>
                      </a:r>
                      <a:r>
                        <a:rPr lang="en-US" b="1" dirty="0">
                          <a:effectLst/>
                        </a:rPr>
                        <a:t>(source, target)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Performs click-and-hold at the location of the source element, moves to the location of the target element, then releases the mouse.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Parameters: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source- element to emulate button down at.</a:t>
                      </a:r>
                    </a:p>
                    <a:p>
                      <a:r>
                        <a:rPr lang="en-US" dirty="0">
                          <a:effectLst/>
                        </a:rPr>
                        <a:t>target- element to move to and release the mouse 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dragAndDropBy</a:t>
                      </a:r>
                      <a:r>
                        <a:rPr lang="en-US" b="1" dirty="0">
                          <a:effectLst/>
                        </a:rPr>
                        <a:t>(source,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                       x-offset, y-offset)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Performs click-and-hold at the location of the source element, moves by a given offset, then releases the mouse.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>
                          <a:effectLst/>
                        </a:rPr>
                        <a:t>source- element to emulate button down at.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xOffset</a:t>
                      </a:r>
                      <a:r>
                        <a:rPr lang="en-US" dirty="0">
                          <a:effectLst/>
                        </a:rPr>
                        <a:t>- horizontal move offset.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yOffset</a:t>
                      </a:r>
                      <a:r>
                        <a:rPr lang="en-US" dirty="0">
                          <a:effectLst/>
                        </a:rPr>
                        <a:t>- vertical move offset.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1143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EDE-1062-5712-A44D-667E39AD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252A-A3D7-030C-7046-EC81A149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0AB62A-0117-1013-5154-4EBCD8F49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676083"/>
              </p:ext>
            </p:extLst>
          </p:nvPr>
        </p:nvGraphicFramePr>
        <p:xfrm>
          <a:off x="609600" y="1719263"/>
          <a:ext cx="109728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426">
                  <a:extLst>
                    <a:ext uri="{9D8B030D-6E8A-4147-A177-3AD203B41FA5}">
                      <a16:colId xmlns:a16="http://schemas.microsoft.com/office/drawing/2014/main" val="3610366658"/>
                    </a:ext>
                  </a:extLst>
                </a:gridCol>
                <a:gridCol w="6851374">
                  <a:extLst>
                    <a:ext uri="{9D8B030D-6E8A-4147-A177-3AD203B41FA5}">
                      <a16:colId xmlns:a16="http://schemas.microsoft.com/office/drawing/2014/main" val="248139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keyDown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modifier_key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modifier key press. Does not release the modifier key – subsequent interactions may assume it’s kept pressed.</a:t>
                      </a:r>
                    </a:p>
                    <a:p>
                      <a:r>
                        <a:rPr lang="en-US" b="1">
                          <a:effectLst/>
                        </a:rPr>
                        <a:t>Parameters</a:t>
                      </a:r>
                      <a:r>
                        <a:rPr lang="en-US">
                          <a:effectLst/>
                        </a:rPr>
                        <a:t>:</a:t>
                      </a:r>
                    </a:p>
                    <a:p>
                      <a:r>
                        <a:rPr lang="en-US">
                          <a:effectLst/>
                        </a:rPr>
                        <a:t>modifier_key – any of the modifier keys (Keys.ALT, Keys.SHIFT, or Keys.CONTROL)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25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keyUp(modifier _key)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Performs a key release.</a:t>
                      </a:r>
                    </a:p>
                    <a:p>
                      <a:r>
                        <a:rPr lang="en-US" b="1">
                          <a:effectLst/>
                        </a:rPr>
                        <a:t>Parameters</a:t>
                      </a:r>
                      <a:r>
                        <a:rPr lang="en-US">
                          <a:effectLst/>
                        </a:rPr>
                        <a:t>:</a:t>
                      </a:r>
                    </a:p>
                    <a:p>
                      <a:r>
                        <a:rPr lang="en-US">
                          <a:effectLst/>
                        </a:rPr>
                        <a:t>modifier_key – any of the modifier keys (Keys.ALT, Keys.SHIFT, or Keys.CONTROL)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18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moveByOffset(x-offset, y-offset)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Moves the mouse from its current position (or 0,0) by the given offset.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>
                          <a:effectLst/>
                        </a:rPr>
                        <a:t>x-offset- horizontal offset. A negative value means moving the mouse left.</a:t>
                      </a:r>
                    </a:p>
                    <a:p>
                      <a:r>
                        <a:rPr lang="en-US" dirty="0">
                          <a:effectLst/>
                        </a:rPr>
                        <a:t>y-offset- vertical offset. A negative value means moving the mouse down.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117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68947-1D34-F534-0CD2-80AE1F78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4A7C-5727-556F-B337-10BE51E3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Alert in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4948-B456-7AA4-FCE2-33C82997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 Alert in Selenium is a small message box which appears on screen to give the user some information or notification.</a:t>
            </a:r>
          </a:p>
          <a:p>
            <a:r>
              <a:rPr lang="en-US" sz="2600" dirty="0"/>
              <a:t> It notifies the user with some specific information or error, asks for permission to perform certain tasks and it also provides warning messages as well.</a:t>
            </a:r>
          </a:p>
          <a:p>
            <a:r>
              <a:rPr lang="en-US" sz="2600" dirty="0"/>
              <a:t>Here are few alert in Selenium types:</a:t>
            </a:r>
          </a:p>
          <a:p>
            <a:pPr lvl="1"/>
            <a:r>
              <a:rPr lang="en-US" sz="2200" dirty="0"/>
              <a:t>Simple Alert</a:t>
            </a:r>
          </a:p>
          <a:p>
            <a:pPr lvl="1"/>
            <a:r>
              <a:rPr lang="en-US" sz="2200" dirty="0"/>
              <a:t>Prompt Alert</a:t>
            </a:r>
          </a:p>
          <a:p>
            <a:pPr lvl="1"/>
            <a:r>
              <a:rPr lang="en-US" sz="2200" dirty="0"/>
              <a:t>Confirmation Alert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A972D-F57F-E4AB-86B3-BF6CF792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EC7B-7D23-E70B-A9E9-8F3AA798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Keyboard &amp; Mouse Events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74EB2D-ED0C-066C-C682-8C2CF5131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65076"/>
              </p:ext>
            </p:extLst>
          </p:nvPr>
        </p:nvGraphicFramePr>
        <p:xfrm>
          <a:off x="609600" y="1719263"/>
          <a:ext cx="10972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100">
                  <a:extLst>
                    <a:ext uri="{9D8B030D-6E8A-4147-A177-3AD203B41FA5}">
                      <a16:colId xmlns:a16="http://schemas.microsoft.com/office/drawing/2014/main" val="1789847793"/>
                    </a:ext>
                  </a:extLst>
                </a:gridCol>
                <a:gridCol w="6235700">
                  <a:extLst>
                    <a:ext uri="{9D8B030D-6E8A-4147-A177-3AD203B41FA5}">
                      <a16:colId xmlns:a16="http://schemas.microsoft.com/office/drawing/2014/main" val="1455070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8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effectLst/>
                        </a:rPr>
                        <a:t>moveToElement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toElement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Moves the mouse to the middle of the element.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toElement</a:t>
                      </a:r>
                      <a:r>
                        <a:rPr lang="en-US" dirty="0">
                          <a:effectLst/>
                        </a:rPr>
                        <a:t>- element to move 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0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release()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Releases the depressed left mouse button at the current mouse 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58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b="1">
                          <a:effectLst/>
                        </a:rPr>
                        <a:t>sendKeys(onElement, charsequence)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Sends a series of keystrokes onto the element.</a:t>
                      </a:r>
                    </a:p>
                    <a:p>
                      <a:r>
                        <a:rPr lang="en-US" b="1" dirty="0">
                          <a:effectLst/>
                        </a:rPr>
                        <a:t>Parameters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onElement</a:t>
                      </a:r>
                      <a:r>
                        <a:rPr lang="en-US" dirty="0">
                          <a:effectLst/>
                        </a:rPr>
                        <a:t> – element that will receive the keystrokes, usually a text field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charsequence</a:t>
                      </a:r>
                      <a:r>
                        <a:rPr lang="en-US" dirty="0">
                          <a:effectLst/>
                        </a:rPr>
                        <a:t> – any string value representing the sequence of keystrokes to be 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1489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AD6D-E545-3EFE-2EE2-EDEA2DB2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45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0543-5BDE-06AB-D74E-DEA359AF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Action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881A44-A65D-A2F0-D824-77D7A00D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27187"/>
            <a:ext cx="7942735" cy="38846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8203-875F-D771-8ECB-BA6CB64F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4475A-55DC-D330-FC8D-5679442B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11801"/>
            <a:ext cx="8128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D600-01AE-CB3A-DABA-862394FB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Series of Multiple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F9B7-3AEC-71D5-A144-F9EE9B05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You can build a series of actions using the Action and Actions classes. </a:t>
            </a:r>
          </a:p>
          <a:p>
            <a:r>
              <a:rPr lang="en-US" sz="2600" dirty="0"/>
              <a:t>Just remember to close the series with the build()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7E5B-301A-CFE6-F48C-4EF8E5AD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7DCC7-862E-8638-9CC6-CE88EB46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806699"/>
            <a:ext cx="6870700" cy="38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AF10-D002-EB3E-831E-7CFE0A0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handle Alert in 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DD14-FFC1-CBA1-30D9-ED188EBC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Alert interface provides the below methods which are widely used in Selenium </a:t>
            </a:r>
            <a:r>
              <a:rPr lang="en-US" sz="2400" dirty="0" err="1"/>
              <a:t>Webdriver</a:t>
            </a:r>
            <a:r>
              <a:rPr lang="en-US" sz="2400" dirty="0"/>
              <a:t>.</a:t>
            </a:r>
          </a:p>
          <a:p>
            <a:r>
              <a:rPr lang="en-US" sz="2400" b="1" dirty="0"/>
              <a:t>void dismiss() // To click on the ‘Cancel’ button of the alert.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().alert().dismiss();</a:t>
            </a:r>
          </a:p>
          <a:p>
            <a:r>
              <a:rPr lang="en-US" sz="2400" b="1" dirty="0"/>
              <a:t>void accept() // To click on the ‘OK’ button of the alert.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().alert().accept();</a:t>
            </a:r>
          </a:p>
          <a:p>
            <a:r>
              <a:rPr lang="en-US" sz="2400" b="1" dirty="0"/>
              <a:t>String </a:t>
            </a:r>
            <a:r>
              <a:rPr lang="en-US" sz="2400" b="1" dirty="0" err="1"/>
              <a:t>getText</a:t>
            </a:r>
            <a:r>
              <a:rPr lang="en-US" sz="2400" b="1" dirty="0"/>
              <a:t>() // To capture the alert message.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</a:t>
            </a:r>
            <a:r>
              <a:rPr lang="en-US" sz="2400" dirty="0" err="1"/>
              <a:t>getText</a:t>
            </a:r>
            <a:r>
              <a:rPr lang="en-US" sz="2400" dirty="0"/>
              <a:t>();</a:t>
            </a:r>
          </a:p>
          <a:p>
            <a:r>
              <a:rPr lang="en-US" sz="2400" b="1" dirty="0"/>
              <a:t>void </a:t>
            </a:r>
            <a:r>
              <a:rPr lang="en-US" sz="2400" b="1" dirty="0" err="1"/>
              <a:t>sendKeys</a:t>
            </a:r>
            <a:r>
              <a:rPr lang="en-US" sz="2400" b="1" dirty="0"/>
              <a:t>(String </a:t>
            </a:r>
            <a:r>
              <a:rPr lang="en-US" sz="2400" b="1" dirty="0" err="1"/>
              <a:t>stringToSend</a:t>
            </a:r>
            <a:r>
              <a:rPr lang="en-US" sz="2400" b="1" dirty="0"/>
              <a:t>) // To send some data to alert box.</a:t>
            </a:r>
          </a:p>
          <a:p>
            <a:pPr marL="0" indent="0">
              <a:buNone/>
            </a:pPr>
            <a:r>
              <a:rPr lang="en-US" sz="2400" dirty="0" err="1"/>
              <a:t>driver.switchTo</a:t>
            </a:r>
            <a:r>
              <a:rPr lang="en-US" sz="2400" dirty="0"/>
              <a:t>().alert().</a:t>
            </a:r>
            <a:r>
              <a:rPr lang="en-US" sz="2400" dirty="0" err="1"/>
              <a:t>sendKeys</a:t>
            </a:r>
            <a:r>
              <a:rPr lang="en-US" sz="2400" dirty="0"/>
              <a:t>("Text");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2878-FA0E-A965-1E09-26CF9E2F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D276F1-5EFB-4A4E-49DD-C28127D22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Handle </a:t>
            </a:r>
            <a:r>
              <a:rPr lang="en-US" dirty="0" err="1"/>
              <a:t>DropDown</a:t>
            </a:r>
            <a:r>
              <a:rPr lang="en-US" dirty="0"/>
              <a:t> in Selenium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1DF617E-9D51-C50C-8A4A-6C47E9F79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4EF3-2CD1-AC3D-F7E3-7E86A788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0807-4BC5-AD96-1FEA-5E075582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Class in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E133-7794-4D63-5127-0C61CA27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Select Class in Selenium is used to implement the HTML SELECT tag. </a:t>
            </a:r>
          </a:p>
          <a:p>
            <a:r>
              <a:rPr lang="en-US" sz="2400" dirty="0"/>
              <a:t>The Select class is an ordinary class so new keyword is used to create its object and it specifies the web element 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2117-675E-9B87-A5DD-19FB8D5E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A815A-D23B-776D-465E-3EF4CCE3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41" y="3731108"/>
            <a:ext cx="10241868" cy="73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1AAC2-89AB-7C4C-9B13-AECF4002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58" y="4764295"/>
            <a:ext cx="6951976" cy="8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FB66-5EE3-1E64-035F-78E87931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9FB0E-CBD1-DD8B-C87E-562B3996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92" y="1627188"/>
            <a:ext cx="9921288" cy="49361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9624B-C363-B256-70B1-F2EE4DD2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E4D5-8605-4E57-5532-72D75E15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in Selenium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826C-228B-7410-DD47-50FBB524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Screenshot in Selenium </a:t>
            </a:r>
            <a:r>
              <a:rPr lang="en-US" dirty="0" err="1"/>
              <a:t>Webdriver</a:t>
            </a:r>
            <a:r>
              <a:rPr lang="en-US" dirty="0"/>
              <a:t> is used for bug analysis. </a:t>
            </a:r>
          </a:p>
          <a:p>
            <a:r>
              <a:rPr lang="en-US" dirty="0"/>
              <a:t>If users need to capture a screenshot, they need to use the </a:t>
            </a:r>
            <a:r>
              <a:rPr lang="en-US" dirty="0" err="1"/>
              <a:t>TakeScreenshot</a:t>
            </a:r>
            <a:r>
              <a:rPr lang="en-US" dirty="0"/>
              <a:t> which notifies </a:t>
            </a:r>
            <a:r>
              <a:rPr lang="en-US"/>
              <a:t>the WebDriver </a:t>
            </a:r>
            <a:r>
              <a:rPr lang="en-US" dirty="0"/>
              <a:t>to take the screenshot and store it in Selenium.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6B36F-3D71-D1CA-5738-0EBBACB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7805-7F54-9A29-4737-0C6219A2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A09E-FB88-1F83-0136-4DEF7667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Screenshot in Selenium is a 3 Step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EE80E-AAF0-FD75-69FA-BEF1D33E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862D8-736B-5A18-5279-F39F1AD5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395330"/>
            <a:ext cx="8599304" cy="40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4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00BA8C-AA4E-28B1-B090-4351BD3E8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Wait – </a:t>
            </a:r>
            <a:br>
              <a:rPr lang="en-US" dirty="0"/>
            </a:br>
            <a:r>
              <a:rPr lang="en-US" dirty="0"/>
              <a:t>Implicit, Explicit and Fluent Waits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C78CEE-2A65-8920-0DAC-7E6C86021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F23B0-C153-4C50-2A4A-C1C278648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97756B-D731-490C-92D3-EE6CC91111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6439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06BD42-9344-4203-9732-B74C2E596CDA}"/>
</file>

<file path=customXml/itemProps2.xml><?xml version="1.0" encoding="utf-8"?>
<ds:datastoreItem xmlns:ds="http://schemas.openxmlformats.org/officeDocument/2006/customXml" ds:itemID="{9BFB3494-3997-4996-96F8-88ADE4C12976}"/>
</file>

<file path=customXml/itemProps3.xml><?xml version="1.0" encoding="utf-8"?>
<ds:datastoreItem xmlns:ds="http://schemas.openxmlformats.org/officeDocument/2006/customXml" ds:itemID="{BECCFA69-76DA-417B-97DB-CC709AA33958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49</TotalTime>
  <Words>1324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Learner Template</vt:lpstr>
      <vt:lpstr> Advanced Selenium Concepts</vt:lpstr>
      <vt:lpstr>What is Alert in Selenium?</vt:lpstr>
      <vt:lpstr>How to handle Alert in Selenium WebDriver</vt:lpstr>
      <vt:lpstr>Handle DropDown in Selenium</vt:lpstr>
      <vt:lpstr>Select Class in Selenium</vt:lpstr>
      <vt:lpstr>Select Methods</vt:lpstr>
      <vt:lpstr>Screenshot in Selenium Webdriver</vt:lpstr>
      <vt:lpstr>Taking Screenshot</vt:lpstr>
      <vt:lpstr>Selenium Wait –  Implicit, Explicit and Fluent Waits</vt:lpstr>
      <vt:lpstr>Why Do We Need Waits In Selenium?</vt:lpstr>
      <vt:lpstr>Implicit Wait in Selenium</vt:lpstr>
      <vt:lpstr>Explicit Wait in Selenium</vt:lpstr>
      <vt:lpstr>Fluent Wait in Selenium</vt:lpstr>
      <vt:lpstr>Difference Between Implicit Wait Vs Explicit Wait</vt:lpstr>
      <vt:lpstr>Action Class in Selenium –  Mouse Click &amp; Keyboard Events</vt:lpstr>
      <vt:lpstr>Action Class in Selenium</vt:lpstr>
      <vt:lpstr>Handling Keyboard &amp; Mouse Events</vt:lpstr>
      <vt:lpstr>Handling Keyboard &amp; Mouse Events</vt:lpstr>
      <vt:lpstr>Handling Keyboard &amp; Mouse Events</vt:lpstr>
      <vt:lpstr>Handling Keyboard &amp; Mouse Events</vt:lpstr>
      <vt:lpstr>Steps to use Action Class</vt:lpstr>
      <vt:lpstr>Building a Series of Multiple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36</cp:revision>
  <dcterms:created xsi:type="dcterms:W3CDTF">2022-11-16T08:55:32Z</dcterms:created>
  <dcterms:modified xsi:type="dcterms:W3CDTF">2022-11-17T14:34:39Z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