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60877E89-C28D-48D8-8679-22CC59D6795A}" type="datetimeFigureOut">
              <a:rPr lang="en-US" smtClean="0"/>
              <a:t>1/10/2022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E36ABEE7-6AF4-4651-B773-7790185202D1}"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4702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121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83208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60877E89-C28D-48D8-8679-22CC59D6795A}" type="datetimeFigureOut">
              <a:rPr lang="en-US" smtClean="0"/>
              <a:t>1/10/2022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E36ABEE7-6AF4-4651-B773-7790185202D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61280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457112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41612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68488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5647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6827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6225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2368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0877E89-C28D-48D8-8679-22CC59D6795A}" type="datetimeFigureOut">
              <a:rPr lang="en-US" smtClean="0"/>
              <a:t>1/10/2022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6ABEE7-6AF4-4651-B773-7790185202D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6501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60877E89-C28D-48D8-8679-22CC59D6795A}" type="datetimeFigureOut">
              <a:rPr lang="en-US" smtClean="0"/>
              <a:t>1/10/2022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36ABEE7-6AF4-4651-B773-7790185202D1}"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753597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0BE3-15B2-46BF-9B11-F1DD7CB12CA1}"/>
              </a:ext>
            </a:extLst>
          </p:cNvPr>
          <p:cNvSpPr>
            <a:spLocks noGrp="1"/>
          </p:cNvSpPr>
          <p:nvPr>
            <p:ph type="ctrTitle"/>
          </p:nvPr>
        </p:nvSpPr>
        <p:spPr/>
        <p:txBody>
          <a:bodyPr/>
          <a:lstStyle/>
          <a:p>
            <a:r>
              <a:rPr lang="en-US" dirty="0"/>
              <a:t>Types of Testing</a:t>
            </a:r>
          </a:p>
        </p:txBody>
      </p:sp>
      <p:sp>
        <p:nvSpPr>
          <p:cNvPr id="3" name="Subtitle 2">
            <a:extLst>
              <a:ext uri="{FF2B5EF4-FFF2-40B4-BE49-F238E27FC236}">
                <a16:creationId xmlns:a16="http://schemas.microsoft.com/office/drawing/2014/main" id="{68389B15-F114-4C13-84A2-9F22ED8DADB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6129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2549-CB47-4A64-A2E1-5DB5C45FE5C9}"/>
              </a:ext>
            </a:extLst>
          </p:cNvPr>
          <p:cNvSpPr>
            <a:spLocks noGrp="1"/>
          </p:cNvSpPr>
          <p:nvPr>
            <p:ph type="title"/>
          </p:nvPr>
        </p:nvSpPr>
        <p:spPr/>
        <p:txBody>
          <a:bodyPr/>
          <a:lstStyle/>
          <a:p>
            <a:r>
              <a:rPr lang="en-US" dirty="0"/>
              <a:t>User Acceptance Testing (UAT)</a:t>
            </a:r>
          </a:p>
        </p:txBody>
      </p:sp>
      <p:sp>
        <p:nvSpPr>
          <p:cNvPr id="3" name="Content Placeholder 2">
            <a:extLst>
              <a:ext uri="{FF2B5EF4-FFF2-40B4-BE49-F238E27FC236}">
                <a16:creationId xmlns:a16="http://schemas.microsoft.com/office/drawing/2014/main" id="{6139A9B8-49CC-4B60-A48D-B4B6CD0705B6}"/>
              </a:ext>
            </a:extLst>
          </p:cNvPr>
          <p:cNvSpPr>
            <a:spLocks noGrp="1"/>
          </p:cNvSpPr>
          <p:nvPr>
            <p:ph idx="1"/>
          </p:nvPr>
        </p:nvSpPr>
        <p:spPr/>
        <p:txBody>
          <a:bodyPr/>
          <a:lstStyle/>
          <a:p>
            <a:pPr marL="0" indent="0">
              <a:buNone/>
            </a:pPr>
            <a:r>
              <a:rPr lang="en-US" sz="1800" dirty="0"/>
              <a:t>User Acceptance tests are generally manually performed tests to ensure usability of the application.</a:t>
            </a:r>
          </a:p>
          <a:p>
            <a:r>
              <a:rPr lang="en-US" sz="1800" dirty="0"/>
              <a:t>Tests should ensure all requirements/user stories are met</a:t>
            </a:r>
          </a:p>
          <a:p>
            <a:r>
              <a:rPr lang="en-US" sz="1800" dirty="0"/>
              <a:t>Part of validation process</a:t>
            </a:r>
          </a:p>
          <a:p>
            <a:r>
              <a:rPr lang="en-US" sz="1800" dirty="0"/>
              <a:t>Two forms of UAT</a:t>
            </a:r>
          </a:p>
          <a:p>
            <a:pPr lvl="1"/>
            <a:r>
              <a:rPr lang="en-US" sz="1800" b="1" dirty="0"/>
              <a:t>Alpha</a:t>
            </a:r>
          </a:p>
          <a:p>
            <a:pPr lvl="2"/>
            <a:r>
              <a:rPr lang="en-US" sz="1800" dirty="0"/>
              <a:t>First phase of testing</a:t>
            </a:r>
          </a:p>
          <a:p>
            <a:pPr lvl="2"/>
            <a:r>
              <a:rPr lang="en-US" sz="1800" dirty="0"/>
              <a:t>Performed in-house/within developer environment</a:t>
            </a:r>
          </a:p>
          <a:p>
            <a:pPr lvl="2"/>
            <a:r>
              <a:rPr lang="en-US" sz="1800" dirty="0"/>
              <a:t>Focuses on functionality and useability</a:t>
            </a:r>
          </a:p>
          <a:p>
            <a:pPr lvl="2"/>
            <a:r>
              <a:rPr lang="en-US" sz="1800" dirty="0"/>
              <a:t>Defects are identified, logged and fixed by development team at high priority</a:t>
            </a:r>
          </a:p>
          <a:p>
            <a:pPr lvl="2"/>
            <a:r>
              <a:rPr lang="en-US" sz="1800" dirty="0"/>
              <a:t>Many test cycles are performed</a:t>
            </a:r>
          </a:p>
          <a:p>
            <a:pPr lvl="1"/>
            <a:r>
              <a:rPr lang="en-US" sz="1800" b="1" dirty="0"/>
              <a:t>Beta</a:t>
            </a:r>
          </a:p>
          <a:p>
            <a:pPr lvl="2"/>
            <a:r>
              <a:rPr lang="en-US" sz="1800" dirty="0"/>
              <a:t>Secondary phase of Customer Validation, after alpha testing</a:t>
            </a:r>
          </a:p>
          <a:p>
            <a:pPr lvl="2"/>
            <a:r>
              <a:rPr lang="en-US" sz="1800" dirty="0"/>
              <a:t>Performed in product environment, out-of-</a:t>
            </a:r>
            <a:r>
              <a:rPr lang="en-US" sz="1800" dirty="0" err="1"/>
              <a:t>houseIssues</a:t>
            </a:r>
            <a:r>
              <a:rPr lang="en-US" sz="1800" dirty="0"/>
              <a:t> are collected and identified for improvement within future releases</a:t>
            </a:r>
          </a:p>
          <a:p>
            <a:pPr lvl="2"/>
            <a:r>
              <a:rPr lang="en-US" sz="1800" dirty="0"/>
              <a:t>Generally involves only one or two test cycles</a:t>
            </a:r>
          </a:p>
        </p:txBody>
      </p:sp>
    </p:spTree>
    <p:extLst>
      <p:ext uri="{BB962C8B-B14F-4D97-AF65-F5344CB8AC3E}">
        <p14:creationId xmlns:p14="http://schemas.microsoft.com/office/powerpoint/2010/main" val="176464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7664-2052-44CC-8130-ABFE73776B3F}"/>
              </a:ext>
            </a:extLst>
          </p:cNvPr>
          <p:cNvSpPr>
            <a:spLocks noGrp="1"/>
          </p:cNvSpPr>
          <p:nvPr>
            <p:ph type="title"/>
          </p:nvPr>
        </p:nvSpPr>
        <p:spPr/>
        <p:txBody>
          <a:bodyPr/>
          <a:lstStyle/>
          <a:p>
            <a:r>
              <a:rPr lang="en-US" dirty="0"/>
              <a:t>Functional / Non-functional Testing</a:t>
            </a:r>
          </a:p>
        </p:txBody>
      </p:sp>
      <p:sp>
        <p:nvSpPr>
          <p:cNvPr id="3" name="Content Placeholder 2">
            <a:extLst>
              <a:ext uri="{FF2B5EF4-FFF2-40B4-BE49-F238E27FC236}">
                <a16:creationId xmlns:a16="http://schemas.microsoft.com/office/drawing/2014/main" id="{D0E06E69-DF52-4189-9831-E7342E27E10E}"/>
              </a:ext>
            </a:extLst>
          </p:cNvPr>
          <p:cNvSpPr>
            <a:spLocks noGrp="1"/>
          </p:cNvSpPr>
          <p:nvPr>
            <p:ph idx="1"/>
          </p:nvPr>
        </p:nvSpPr>
        <p:spPr/>
        <p:txBody>
          <a:bodyPr/>
          <a:lstStyle/>
          <a:p>
            <a:r>
              <a:rPr lang="en-US" dirty="0"/>
              <a:t>Functional tests relate to what the system does</a:t>
            </a:r>
          </a:p>
          <a:p>
            <a:pPr lvl="1"/>
            <a:r>
              <a:rPr lang="en-US" dirty="0"/>
              <a:t>Examples:</a:t>
            </a:r>
          </a:p>
          <a:p>
            <a:pPr lvl="2"/>
            <a:r>
              <a:rPr lang="en-US" dirty="0"/>
              <a:t>An end-to-end test to ensure a user can add and remove items from a shopping cart</a:t>
            </a:r>
          </a:p>
          <a:p>
            <a:pPr lvl="2"/>
            <a:r>
              <a:rPr lang="en-US" dirty="0"/>
              <a:t>A unit test on a calculator that tests 2 + 2 = 4</a:t>
            </a:r>
          </a:p>
          <a:p>
            <a:r>
              <a:rPr lang="en-US" dirty="0"/>
              <a:t>Non-functional tests relate to how the system operates, or the "look and feel“</a:t>
            </a:r>
          </a:p>
          <a:p>
            <a:pPr lvl="1"/>
            <a:r>
              <a:rPr lang="en-US" dirty="0"/>
              <a:t>Examples:</a:t>
            </a:r>
          </a:p>
          <a:p>
            <a:pPr lvl="2"/>
            <a:r>
              <a:rPr lang="en-US" dirty="0"/>
              <a:t>Security testing</a:t>
            </a:r>
          </a:p>
          <a:p>
            <a:pPr lvl="2"/>
            <a:r>
              <a:rPr lang="en-US" dirty="0"/>
              <a:t>Usability tests</a:t>
            </a:r>
          </a:p>
          <a:p>
            <a:pPr lvl="2"/>
            <a:r>
              <a:rPr lang="en-US" dirty="0"/>
              <a:t>Performance tests</a:t>
            </a:r>
          </a:p>
        </p:txBody>
      </p:sp>
    </p:spTree>
    <p:extLst>
      <p:ext uri="{BB962C8B-B14F-4D97-AF65-F5344CB8AC3E}">
        <p14:creationId xmlns:p14="http://schemas.microsoft.com/office/powerpoint/2010/main" val="211224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8622-8EC9-47F4-8E55-8E095FB1BF34}"/>
              </a:ext>
            </a:extLst>
          </p:cNvPr>
          <p:cNvSpPr>
            <a:spLocks noGrp="1"/>
          </p:cNvSpPr>
          <p:nvPr>
            <p:ph type="title"/>
          </p:nvPr>
        </p:nvSpPr>
        <p:spPr/>
        <p:txBody>
          <a:bodyPr/>
          <a:lstStyle/>
          <a:p>
            <a:r>
              <a:rPr lang="en-US" b="1" dirty="0"/>
              <a:t>Performance, Load, and Stress Testing</a:t>
            </a:r>
            <a:endParaRPr lang="en-US" dirty="0"/>
          </a:p>
        </p:txBody>
      </p:sp>
      <p:sp>
        <p:nvSpPr>
          <p:cNvPr id="3" name="Content Placeholder 2">
            <a:extLst>
              <a:ext uri="{FF2B5EF4-FFF2-40B4-BE49-F238E27FC236}">
                <a16:creationId xmlns:a16="http://schemas.microsoft.com/office/drawing/2014/main" id="{820E53CE-B08C-4B02-B5BF-CC1847DDDFD7}"/>
              </a:ext>
            </a:extLst>
          </p:cNvPr>
          <p:cNvSpPr>
            <a:spLocks noGrp="1"/>
          </p:cNvSpPr>
          <p:nvPr>
            <p:ph idx="1"/>
          </p:nvPr>
        </p:nvSpPr>
        <p:spPr/>
        <p:txBody>
          <a:bodyPr/>
          <a:lstStyle/>
          <a:p>
            <a:r>
              <a:rPr lang="en-US" sz="2400" dirty="0"/>
              <a:t>Performance testing is a type of non-functional testing ensures a system can function</a:t>
            </a:r>
          </a:p>
          <a:p>
            <a:pPr lvl="1"/>
            <a:r>
              <a:rPr lang="en-US" sz="2000" dirty="0"/>
              <a:t>Measures latency (time delay from input to response) and throughput (number of actions taken in a period of time)</a:t>
            </a:r>
          </a:p>
          <a:p>
            <a:pPr lvl="1"/>
            <a:r>
              <a:rPr lang="en-US" sz="2000" dirty="0"/>
              <a:t>Performance testing occurs under a normal (or base) load</a:t>
            </a:r>
          </a:p>
          <a:p>
            <a:r>
              <a:rPr lang="en-US" sz="2400" dirty="0"/>
              <a:t>Load testing measures performance of an application under steadily increasing load (for webapps, usually in the form of additional HTTP requests representing users)</a:t>
            </a:r>
          </a:p>
          <a:p>
            <a:pPr lvl="1"/>
            <a:r>
              <a:rPr lang="en-US" sz="2000" dirty="0"/>
              <a:t>Load testing identifies the performance degradation a system undergoes by adding more concurrent users</a:t>
            </a:r>
          </a:p>
          <a:p>
            <a:r>
              <a:rPr lang="en-US" sz="2400" dirty="0"/>
              <a:t>Stress testing increases the load on a system until it breaks in order to identify system limits</a:t>
            </a:r>
          </a:p>
          <a:p>
            <a:r>
              <a:rPr lang="en-US" sz="2400" dirty="0"/>
              <a:t>Many software tools exist to help write these kinds of tests easily</a:t>
            </a:r>
          </a:p>
        </p:txBody>
      </p:sp>
    </p:spTree>
    <p:extLst>
      <p:ext uri="{BB962C8B-B14F-4D97-AF65-F5344CB8AC3E}">
        <p14:creationId xmlns:p14="http://schemas.microsoft.com/office/powerpoint/2010/main" val="3861172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665C-227B-4488-88DC-FF2E50F3E44A}"/>
              </a:ext>
            </a:extLst>
          </p:cNvPr>
          <p:cNvSpPr>
            <a:spLocks noGrp="1"/>
          </p:cNvSpPr>
          <p:nvPr>
            <p:ph type="title"/>
          </p:nvPr>
        </p:nvSpPr>
        <p:spPr/>
        <p:txBody>
          <a:bodyPr/>
          <a:lstStyle/>
          <a:p>
            <a:r>
              <a:rPr lang="en-US" dirty="0"/>
              <a:t>Retesting</a:t>
            </a:r>
          </a:p>
        </p:txBody>
      </p:sp>
      <p:sp>
        <p:nvSpPr>
          <p:cNvPr id="3" name="Content Placeholder 2">
            <a:extLst>
              <a:ext uri="{FF2B5EF4-FFF2-40B4-BE49-F238E27FC236}">
                <a16:creationId xmlns:a16="http://schemas.microsoft.com/office/drawing/2014/main" id="{F2DCFA42-3349-4F06-B8F9-A034EDFD0DA5}"/>
              </a:ext>
            </a:extLst>
          </p:cNvPr>
          <p:cNvSpPr>
            <a:spLocks noGrp="1"/>
          </p:cNvSpPr>
          <p:nvPr>
            <p:ph idx="1"/>
          </p:nvPr>
        </p:nvSpPr>
        <p:spPr/>
        <p:txBody>
          <a:bodyPr/>
          <a:lstStyle/>
          <a:p>
            <a:r>
              <a:rPr lang="en-US" dirty="0"/>
              <a:t>Tests performed after a defect has been filed and marked as fixed to examine the result of previously failed tests against the new/updated software and determine if a problem still exists</a:t>
            </a:r>
          </a:p>
        </p:txBody>
      </p:sp>
    </p:spTree>
    <p:extLst>
      <p:ext uri="{BB962C8B-B14F-4D97-AF65-F5344CB8AC3E}">
        <p14:creationId xmlns:p14="http://schemas.microsoft.com/office/powerpoint/2010/main" val="239709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2D18-331D-4227-B866-8D9D11D88E86}"/>
              </a:ext>
            </a:extLst>
          </p:cNvPr>
          <p:cNvSpPr>
            <a:spLocks noGrp="1"/>
          </p:cNvSpPr>
          <p:nvPr>
            <p:ph type="title"/>
          </p:nvPr>
        </p:nvSpPr>
        <p:spPr/>
        <p:txBody>
          <a:bodyPr/>
          <a:lstStyle/>
          <a:p>
            <a:r>
              <a:rPr lang="en-US" b="1" dirty="0"/>
              <a:t>Regression Testing</a:t>
            </a:r>
            <a:endParaRPr lang="en-US" dirty="0"/>
          </a:p>
        </p:txBody>
      </p:sp>
      <p:sp>
        <p:nvSpPr>
          <p:cNvPr id="3" name="Content Placeholder 2">
            <a:extLst>
              <a:ext uri="{FF2B5EF4-FFF2-40B4-BE49-F238E27FC236}">
                <a16:creationId xmlns:a16="http://schemas.microsoft.com/office/drawing/2014/main" id="{267E04E9-9DDB-469F-A7EC-AA87F2C1FAC9}"/>
              </a:ext>
            </a:extLst>
          </p:cNvPr>
          <p:cNvSpPr>
            <a:spLocks noGrp="1"/>
          </p:cNvSpPr>
          <p:nvPr>
            <p:ph idx="1"/>
          </p:nvPr>
        </p:nvSpPr>
        <p:spPr/>
        <p:txBody>
          <a:bodyPr/>
          <a:lstStyle/>
          <a:p>
            <a:r>
              <a:rPr lang="en-US" dirty="0"/>
              <a:t>Running old test suites against newly added functionality to measure any impact that the new code may have had or determine that the newly added functionality does not break any old functionality</a:t>
            </a:r>
          </a:p>
        </p:txBody>
      </p:sp>
    </p:spTree>
    <p:extLst>
      <p:ext uri="{BB962C8B-B14F-4D97-AF65-F5344CB8AC3E}">
        <p14:creationId xmlns:p14="http://schemas.microsoft.com/office/powerpoint/2010/main" val="159260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95D1-9D6C-40F5-B1EF-A411CC6BBF56}"/>
              </a:ext>
            </a:extLst>
          </p:cNvPr>
          <p:cNvSpPr>
            <a:spLocks noGrp="1"/>
          </p:cNvSpPr>
          <p:nvPr>
            <p:ph type="title"/>
          </p:nvPr>
        </p:nvSpPr>
        <p:spPr/>
        <p:txBody>
          <a:bodyPr/>
          <a:lstStyle/>
          <a:p>
            <a:r>
              <a:rPr lang="en-US" dirty="0"/>
              <a:t>Black-box Testing</a:t>
            </a:r>
          </a:p>
        </p:txBody>
      </p:sp>
      <p:sp>
        <p:nvSpPr>
          <p:cNvPr id="3" name="Content Placeholder 2">
            <a:extLst>
              <a:ext uri="{FF2B5EF4-FFF2-40B4-BE49-F238E27FC236}">
                <a16:creationId xmlns:a16="http://schemas.microsoft.com/office/drawing/2014/main" id="{4F6D4628-E647-401B-B37F-605AE4EFB731}"/>
              </a:ext>
            </a:extLst>
          </p:cNvPr>
          <p:cNvSpPr>
            <a:spLocks noGrp="1"/>
          </p:cNvSpPr>
          <p:nvPr>
            <p:ph idx="1"/>
          </p:nvPr>
        </p:nvSpPr>
        <p:spPr/>
        <p:txBody>
          <a:bodyPr/>
          <a:lstStyle/>
          <a:p>
            <a:r>
              <a:rPr lang="en-US" dirty="0"/>
              <a:t>A testing method which focuses on examining the functionality of an application based on specifications or intended use</a:t>
            </a:r>
          </a:p>
          <a:p>
            <a:r>
              <a:rPr lang="en-US" dirty="0"/>
              <a:t>Done without any </a:t>
            </a:r>
            <a:r>
              <a:rPr lang="en-US" dirty="0" err="1"/>
              <a:t>knowlege</a:t>
            </a:r>
            <a:r>
              <a:rPr lang="en-US" dirty="0"/>
              <a:t> of the underlying code</a:t>
            </a:r>
          </a:p>
          <a:p>
            <a:r>
              <a:rPr lang="en-US" dirty="0"/>
              <a:t>Generally performed by an independent testing team</a:t>
            </a:r>
          </a:p>
        </p:txBody>
      </p:sp>
    </p:spTree>
    <p:extLst>
      <p:ext uri="{BB962C8B-B14F-4D97-AF65-F5344CB8AC3E}">
        <p14:creationId xmlns:p14="http://schemas.microsoft.com/office/powerpoint/2010/main" val="33228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54D1-5BB8-4C24-B38D-2EC7140B9D7D}"/>
              </a:ext>
            </a:extLst>
          </p:cNvPr>
          <p:cNvSpPr>
            <a:spLocks noGrp="1"/>
          </p:cNvSpPr>
          <p:nvPr>
            <p:ph type="title"/>
          </p:nvPr>
        </p:nvSpPr>
        <p:spPr/>
        <p:txBody>
          <a:bodyPr/>
          <a:lstStyle/>
          <a:p>
            <a:r>
              <a:rPr lang="en-US" dirty="0"/>
              <a:t>White-box Testing</a:t>
            </a:r>
          </a:p>
        </p:txBody>
      </p:sp>
      <p:sp>
        <p:nvSpPr>
          <p:cNvPr id="3" name="Content Placeholder 2">
            <a:extLst>
              <a:ext uri="{FF2B5EF4-FFF2-40B4-BE49-F238E27FC236}">
                <a16:creationId xmlns:a16="http://schemas.microsoft.com/office/drawing/2014/main" id="{0C9F04E9-44D7-46A4-B567-F8C716A9DA81}"/>
              </a:ext>
            </a:extLst>
          </p:cNvPr>
          <p:cNvSpPr>
            <a:spLocks noGrp="1"/>
          </p:cNvSpPr>
          <p:nvPr>
            <p:ph idx="1"/>
          </p:nvPr>
        </p:nvSpPr>
        <p:spPr/>
        <p:txBody>
          <a:bodyPr/>
          <a:lstStyle/>
          <a:p>
            <a:r>
              <a:rPr lang="en-US" sz="2600" dirty="0"/>
              <a:t>A testing method which examines the structure of a program and derives test data based on the program logic or code</a:t>
            </a:r>
          </a:p>
          <a:p>
            <a:r>
              <a:rPr lang="en-US" sz="2600" dirty="0"/>
              <a:t>Done with intimate knowledge of the code to determine the structural or logical integrity</a:t>
            </a:r>
          </a:p>
          <a:p>
            <a:r>
              <a:rPr lang="en-US" sz="2600" dirty="0"/>
              <a:t>Can reveal errors in underlying processes or "hidden" code (functionality not immediately obvious or directly accessible to users)</a:t>
            </a:r>
          </a:p>
          <a:p>
            <a:r>
              <a:rPr lang="en-US" sz="2600" dirty="0"/>
              <a:t>Generally focuses on code coverage</a:t>
            </a:r>
          </a:p>
        </p:txBody>
      </p:sp>
    </p:spTree>
    <p:extLst>
      <p:ext uri="{BB962C8B-B14F-4D97-AF65-F5344CB8AC3E}">
        <p14:creationId xmlns:p14="http://schemas.microsoft.com/office/powerpoint/2010/main" val="3290822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E7F9-6F65-403A-A799-EAED5E6F96D8}"/>
              </a:ext>
            </a:extLst>
          </p:cNvPr>
          <p:cNvSpPr>
            <a:spLocks noGrp="1"/>
          </p:cNvSpPr>
          <p:nvPr>
            <p:ph type="title"/>
          </p:nvPr>
        </p:nvSpPr>
        <p:spPr/>
        <p:txBody>
          <a:bodyPr/>
          <a:lstStyle/>
          <a:p>
            <a:r>
              <a:rPr lang="en-US" dirty="0"/>
              <a:t>Verification vs Validation</a:t>
            </a:r>
          </a:p>
        </p:txBody>
      </p:sp>
      <p:sp>
        <p:nvSpPr>
          <p:cNvPr id="3" name="Content Placeholder 2">
            <a:extLst>
              <a:ext uri="{FF2B5EF4-FFF2-40B4-BE49-F238E27FC236}">
                <a16:creationId xmlns:a16="http://schemas.microsoft.com/office/drawing/2014/main" id="{BAFA7AA7-B8EE-4495-B00D-7E487807243A}"/>
              </a:ext>
            </a:extLst>
          </p:cNvPr>
          <p:cNvSpPr>
            <a:spLocks noGrp="1"/>
          </p:cNvSpPr>
          <p:nvPr>
            <p:ph idx="1"/>
          </p:nvPr>
        </p:nvSpPr>
        <p:spPr/>
        <p:txBody>
          <a:bodyPr/>
          <a:lstStyle/>
          <a:p>
            <a:r>
              <a:rPr lang="en-US" sz="2300" dirty="0"/>
              <a:t>Verification is the process of evaluating work product, including documents, code and design to determine that software has been built according to the requirements or not. </a:t>
            </a:r>
          </a:p>
          <a:p>
            <a:r>
              <a:rPr lang="en-US" sz="2300" dirty="0"/>
              <a:t>The primary objective for verification is to ensure that the quality of the product being built meets the specified requirements.</a:t>
            </a:r>
          </a:p>
          <a:p>
            <a:r>
              <a:rPr lang="en-US" sz="2300" dirty="0"/>
              <a:t>Validation is the process of testing the software product to ensure that it actually meets the exact needs of the customer. </a:t>
            </a:r>
          </a:p>
          <a:p>
            <a:r>
              <a:rPr lang="en-US" sz="2300" dirty="0"/>
              <a:t>The primary objective for validation is to ensure that the product produced fulfills its intended use.</a:t>
            </a:r>
          </a:p>
          <a:p>
            <a:r>
              <a:rPr lang="en-US" sz="2300" b="1" dirty="0"/>
              <a:t>Verification does not involve the execution of code, but rather focuses on the documentation and specifications. </a:t>
            </a:r>
          </a:p>
          <a:p>
            <a:r>
              <a:rPr lang="en-US" sz="2300" b="1" dirty="0"/>
              <a:t>Validation always involve the execution of code and focuses on the actual product.</a:t>
            </a:r>
          </a:p>
        </p:txBody>
      </p:sp>
    </p:spTree>
    <p:extLst>
      <p:ext uri="{BB962C8B-B14F-4D97-AF65-F5344CB8AC3E}">
        <p14:creationId xmlns:p14="http://schemas.microsoft.com/office/powerpoint/2010/main" val="3056586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2300-DEF9-460E-AD70-040FA9E950DB}"/>
              </a:ext>
            </a:extLst>
          </p:cNvPr>
          <p:cNvSpPr>
            <a:spLocks noGrp="1"/>
          </p:cNvSpPr>
          <p:nvPr>
            <p:ph type="title"/>
          </p:nvPr>
        </p:nvSpPr>
        <p:spPr/>
        <p:txBody>
          <a:bodyPr/>
          <a:lstStyle/>
          <a:p>
            <a:r>
              <a:rPr lang="en-US" dirty="0"/>
              <a:t>Compatibility Testing</a:t>
            </a:r>
          </a:p>
        </p:txBody>
      </p:sp>
      <p:sp>
        <p:nvSpPr>
          <p:cNvPr id="3" name="Content Placeholder 2">
            <a:extLst>
              <a:ext uri="{FF2B5EF4-FFF2-40B4-BE49-F238E27FC236}">
                <a16:creationId xmlns:a16="http://schemas.microsoft.com/office/drawing/2014/main" id="{C0840E6E-EE37-4FC1-B8DE-8536D9931F03}"/>
              </a:ext>
            </a:extLst>
          </p:cNvPr>
          <p:cNvSpPr>
            <a:spLocks noGrp="1"/>
          </p:cNvSpPr>
          <p:nvPr>
            <p:ph idx="1"/>
          </p:nvPr>
        </p:nvSpPr>
        <p:spPr/>
        <p:txBody>
          <a:bodyPr/>
          <a:lstStyle/>
          <a:p>
            <a:r>
              <a:rPr lang="en-US" dirty="0"/>
              <a:t>Testing that the system can work in a particular environment or with other software</a:t>
            </a:r>
          </a:p>
          <a:p>
            <a:pPr lvl="1"/>
            <a:r>
              <a:rPr lang="en-US" dirty="0"/>
              <a:t>Examples:</a:t>
            </a:r>
          </a:p>
          <a:p>
            <a:pPr lvl="2"/>
            <a:r>
              <a:rPr lang="en-US" dirty="0"/>
              <a:t>Testing a webapp on multiple browsers</a:t>
            </a:r>
          </a:p>
          <a:p>
            <a:pPr lvl="2"/>
            <a:r>
              <a:rPr lang="en-US" dirty="0"/>
              <a:t>Testing a desktop app on multiple Linux distributions</a:t>
            </a:r>
          </a:p>
        </p:txBody>
      </p:sp>
    </p:spTree>
    <p:extLst>
      <p:ext uri="{BB962C8B-B14F-4D97-AF65-F5344CB8AC3E}">
        <p14:creationId xmlns:p14="http://schemas.microsoft.com/office/powerpoint/2010/main" val="1033201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E1F8-D007-4167-9349-736E5932CFCE}"/>
              </a:ext>
            </a:extLst>
          </p:cNvPr>
          <p:cNvSpPr>
            <a:spLocks noGrp="1"/>
          </p:cNvSpPr>
          <p:nvPr>
            <p:ph type="title"/>
          </p:nvPr>
        </p:nvSpPr>
        <p:spPr/>
        <p:txBody>
          <a:bodyPr/>
          <a:lstStyle/>
          <a:p>
            <a:r>
              <a:rPr lang="en-US" dirty="0"/>
              <a:t>Exploratory Testing</a:t>
            </a:r>
          </a:p>
        </p:txBody>
      </p:sp>
      <p:sp>
        <p:nvSpPr>
          <p:cNvPr id="3" name="Content Placeholder 2">
            <a:extLst>
              <a:ext uri="{FF2B5EF4-FFF2-40B4-BE49-F238E27FC236}">
                <a16:creationId xmlns:a16="http://schemas.microsoft.com/office/drawing/2014/main" id="{5B991866-0DE7-472C-B829-692D9A767342}"/>
              </a:ext>
            </a:extLst>
          </p:cNvPr>
          <p:cNvSpPr>
            <a:spLocks noGrp="1"/>
          </p:cNvSpPr>
          <p:nvPr>
            <p:ph idx="1"/>
          </p:nvPr>
        </p:nvSpPr>
        <p:spPr/>
        <p:txBody>
          <a:bodyPr/>
          <a:lstStyle/>
          <a:p>
            <a:r>
              <a:rPr lang="en-US" dirty="0"/>
              <a:t>Non-structured, usually manual, testing that doesn't follow a specific test case</a:t>
            </a:r>
          </a:p>
          <a:p>
            <a:r>
              <a:rPr lang="en-US" dirty="0"/>
              <a:t>Purpose is to find new or unique ways to break the application in order to discover defects</a:t>
            </a:r>
          </a:p>
        </p:txBody>
      </p:sp>
    </p:spTree>
    <p:extLst>
      <p:ext uri="{BB962C8B-B14F-4D97-AF65-F5344CB8AC3E}">
        <p14:creationId xmlns:p14="http://schemas.microsoft.com/office/powerpoint/2010/main" val="321064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6475-AE51-434C-ADAE-88E4BC73FBC3}"/>
              </a:ext>
            </a:extLst>
          </p:cNvPr>
          <p:cNvSpPr>
            <a:spLocks noGrp="1"/>
          </p:cNvSpPr>
          <p:nvPr>
            <p:ph type="title"/>
          </p:nvPr>
        </p:nvSpPr>
        <p:spPr/>
        <p:txBody>
          <a:bodyPr/>
          <a:lstStyle/>
          <a:p>
            <a:r>
              <a:rPr lang="en-US" dirty="0"/>
              <a:t>Testing Pyramid</a:t>
            </a:r>
          </a:p>
        </p:txBody>
      </p:sp>
      <p:sp>
        <p:nvSpPr>
          <p:cNvPr id="3" name="Content Placeholder 2">
            <a:extLst>
              <a:ext uri="{FF2B5EF4-FFF2-40B4-BE49-F238E27FC236}">
                <a16:creationId xmlns:a16="http://schemas.microsoft.com/office/drawing/2014/main" id="{3AFE0E60-C0F5-4075-96A9-B30F47DAF907}"/>
              </a:ext>
            </a:extLst>
          </p:cNvPr>
          <p:cNvSpPr>
            <a:spLocks noGrp="1"/>
          </p:cNvSpPr>
          <p:nvPr>
            <p:ph idx="1"/>
          </p:nvPr>
        </p:nvSpPr>
        <p:spPr>
          <a:xfrm>
            <a:off x="230017" y="1719263"/>
            <a:ext cx="6059023" cy="4411662"/>
          </a:xfrm>
        </p:spPr>
        <p:txBody>
          <a:bodyPr/>
          <a:lstStyle/>
          <a:p>
            <a:r>
              <a:rPr lang="en-US" sz="2200" dirty="0"/>
              <a:t>When determining costs for tests, it is useful to keep the "Testing Pyramid" in mind. </a:t>
            </a:r>
          </a:p>
          <a:p>
            <a:r>
              <a:rPr lang="en-US" sz="2200" dirty="0"/>
              <a:t>This "Test Pyramid" is a visual representation of the cost vs abundance of tests based on certain "levels" of testing. </a:t>
            </a:r>
          </a:p>
          <a:p>
            <a:r>
              <a:rPr lang="en-US" sz="2200" dirty="0"/>
              <a:t>More tests exist at the lower level of the pyramid than at the top because they exist at a lower level of abstraction (unit tests), whereas fewer exist at the top and focus on a higher layer of abstraction (system tests, UI tests, UAT).</a:t>
            </a:r>
          </a:p>
        </p:txBody>
      </p:sp>
      <p:pic>
        <p:nvPicPr>
          <p:cNvPr id="5" name="Picture 4" descr="Diagram&#10;&#10;Description automatically generated">
            <a:extLst>
              <a:ext uri="{FF2B5EF4-FFF2-40B4-BE49-F238E27FC236}">
                <a16:creationId xmlns:a16="http://schemas.microsoft.com/office/drawing/2014/main" id="{559067F4-4FC8-446A-97F2-BF4B78D15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138" y="1917898"/>
            <a:ext cx="5508845" cy="2908102"/>
          </a:xfrm>
          <a:prstGeom prst="rect">
            <a:avLst/>
          </a:prstGeom>
        </p:spPr>
      </p:pic>
    </p:spTree>
    <p:extLst>
      <p:ext uri="{BB962C8B-B14F-4D97-AF65-F5344CB8AC3E}">
        <p14:creationId xmlns:p14="http://schemas.microsoft.com/office/powerpoint/2010/main" val="253370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E8AA-104D-4219-9C76-B885971A7DAC}"/>
              </a:ext>
            </a:extLst>
          </p:cNvPr>
          <p:cNvSpPr>
            <a:spLocks noGrp="1"/>
          </p:cNvSpPr>
          <p:nvPr>
            <p:ph type="title"/>
          </p:nvPr>
        </p:nvSpPr>
        <p:spPr/>
        <p:txBody>
          <a:bodyPr/>
          <a:lstStyle/>
          <a:p>
            <a:r>
              <a:rPr lang="en-US" b="1" dirty="0"/>
              <a:t>Smoke Testing</a:t>
            </a:r>
            <a:endParaRPr lang="en-US" dirty="0"/>
          </a:p>
        </p:txBody>
      </p:sp>
      <p:sp>
        <p:nvSpPr>
          <p:cNvPr id="3" name="Content Placeholder 2">
            <a:extLst>
              <a:ext uri="{FF2B5EF4-FFF2-40B4-BE49-F238E27FC236}">
                <a16:creationId xmlns:a16="http://schemas.microsoft.com/office/drawing/2014/main" id="{CEA7097C-EA4F-44CB-8911-69DBA64C89F9}"/>
              </a:ext>
            </a:extLst>
          </p:cNvPr>
          <p:cNvSpPr>
            <a:spLocks noGrp="1"/>
          </p:cNvSpPr>
          <p:nvPr>
            <p:ph idx="1"/>
          </p:nvPr>
        </p:nvSpPr>
        <p:spPr/>
        <p:txBody>
          <a:bodyPr/>
          <a:lstStyle/>
          <a:p>
            <a:r>
              <a:rPr lang="en-US" sz="2400" dirty="0"/>
              <a:t>A test which should be done prior to other tests</a:t>
            </a:r>
          </a:p>
          <a:p>
            <a:r>
              <a:rPr lang="en-US" sz="2400" dirty="0"/>
              <a:t>Used to verify critical and basic functions of an application (i.e. it turns on/is useable)</a:t>
            </a:r>
          </a:p>
          <a:p>
            <a:r>
              <a:rPr lang="en-US" sz="2400" dirty="0"/>
              <a:t>Done to prevent the QA team from needed to write more sophisticated tests on broken functionality</a:t>
            </a:r>
          </a:p>
          <a:p>
            <a:r>
              <a:rPr lang="en-US" sz="2400" dirty="0"/>
              <a:t>This should be done initially, either right after a new build is made, or on the environment before much functionality is added</a:t>
            </a:r>
          </a:p>
          <a:p>
            <a:r>
              <a:rPr lang="en-US" sz="2400" dirty="0"/>
              <a:t>Generally, if a smoke test fails, a build is declared unstable and is not tested further until all smoke tests on a build passes</a:t>
            </a:r>
          </a:p>
        </p:txBody>
      </p:sp>
    </p:spTree>
    <p:extLst>
      <p:ext uri="{BB962C8B-B14F-4D97-AF65-F5344CB8AC3E}">
        <p14:creationId xmlns:p14="http://schemas.microsoft.com/office/powerpoint/2010/main" val="46472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78E2-C95D-4F71-9833-277273A1CDC7}"/>
              </a:ext>
            </a:extLst>
          </p:cNvPr>
          <p:cNvSpPr>
            <a:spLocks noGrp="1"/>
          </p:cNvSpPr>
          <p:nvPr>
            <p:ph type="title"/>
          </p:nvPr>
        </p:nvSpPr>
        <p:spPr/>
        <p:txBody>
          <a:bodyPr/>
          <a:lstStyle/>
          <a:p>
            <a:r>
              <a:rPr lang="en-US" b="1" dirty="0"/>
              <a:t>Sanity Testing</a:t>
            </a:r>
            <a:endParaRPr lang="en-US" dirty="0"/>
          </a:p>
        </p:txBody>
      </p:sp>
      <p:sp>
        <p:nvSpPr>
          <p:cNvPr id="3" name="Content Placeholder 2">
            <a:extLst>
              <a:ext uri="{FF2B5EF4-FFF2-40B4-BE49-F238E27FC236}">
                <a16:creationId xmlns:a16="http://schemas.microsoft.com/office/drawing/2014/main" id="{66754CA2-A688-4719-9D19-33FB255B5517}"/>
              </a:ext>
            </a:extLst>
          </p:cNvPr>
          <p:cNvSpPr>
            <a:spLocks noGrp="1"/>
          </p:cNvSpPr>
          <p:nvPr>
            <p:ph idx="1"/>
          </p:nvPr>
        </p:nvSpPr>
        <p:spPr/>
        <p:txBody>
          <a:bodyPr/>
          <a:lstStyle/>
          <a:p>
            <a:r>
              <a:rPr lang="en-US" dirty="0"/>
              <a:t>Immediately checking if newly developed </a:t>
            </a:r>
            <a:r>
              <a:rPr lang="en-US"/>
              <a:t>functionality works</a:t>
            </a:r>
          </a:p>
          <a:p>
            <a:r>
              <a:rPr lang="en-US"/>
              <a:t>Generally </a:t>
            </a:r>
            <a:r>
              <a:rPr lang="en-US" dirty="0"/>
              <a:t>unscripted tests done to identify any missing dependent functionality or determine if a section of an application still works after minor changes.</a:t>
            </a:r>
          </a:p>
        </p:txBody>
      </p:sp>
    </p:spTree>
    <p:extLst>
      <p:ext uri="{BB962C8B-B14F-4D97-AF65-F5344CB8AC3E}">
        <p14:creationId xmlns:p14="http://schemas.microsoft.com/office/powerpoint/2010/main" val="309419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19A-325B-4082-88E0-C043EEB96423}"/>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2C63F2E1-6D9A-4BDB-B6D6-550B55BE0660}"/>
              </a:ext>
            </a:extLst>
          </p:cNvPr>
          <p:cNvSpPr>
            <a:spLocks noGrp="1"/>
          </p:cNvSpPr>
          <p:nvPr>
            <p:ph idx="1"/>
          </p:nvPr>
        </p:nvSpPr>
        <p:spPr/>
        <p:txBody>
          <a:bodyPr/>
          <a:lstStyle/>
          <a:p>
            <a:r>
              <a:rPr lang="en-US" dirty="0"/>
              <a:t>There are many ways to categorize tests. </a:t>
            </a:r>
          </a:p>
          <a:p>
            <a:r>
              <a:rPr lang="en-US" dirty="0"/>
              <a:t>We examine the most common types of tests and their purposes.</a:t>
            </a:r>
          </a:p>
        </p:txBody>
      </p:sp>
    </p:spTree>
    <p:extLst>
      <p:ext uri="{BB962C8B-B14F-4D97-AF65-F5344CB8AC3E}">
        <p14:creationId xmlns:p14="http://schemas.microsoft.com/office/powerpoint/2010/main" val="29717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36A1-79BE-434E-A5F0-692644477F0E}"/>
              </a:ext>
            </a:extLst>
          </p:cNvPr>
          <p:cNvSpPr>
            <a:spLocks noGrp="1"/>
          </p:cNvSpPr>
          <p:nvPr>
            <p:ph type="title"/>
          </p:nvPr>
        </p:nvSpPr>
        <p:spPr/>
        <p:txBody>
          <a:bodyPr/>
          <a:lstStyle/>
          <a:p>
            <a:r>
              <a:rPr lang="en-US" dirty="0"/>
              <a:t>Static Testing</a:t>
            </a:r>
          </a:p>
        </p:txBody>
      </p:sp>
      <p:sp>
        <p:nvSpPr>
          <p:cNvPr id="3" name="Content Placeholder 2">
            <a:extLst>
              <a:ext uri="{FF2B5EF4-FFF2-40B4-BE49-F238E27FC236}">
                <a16:creationId xmlns:a16="http://schemas.microsoft.com/office/drawing/2014/main" id="{7F1C2662-9AD4-4043-812D-103F09D2E437}"/>
              </a:ext>
            </a:extLst>
          </p:cNvPr>
          <p:cNvSpPr>
            <a:spLocks noGrp="1"/>
          </p:cNvSpPr>
          <p:nvPr>
            <p:ph idx="1"/>
          </p:nvPr>
        </p:nvSpPr>
        <p:spPr/>
        <p:txBody>
          <a:bodyPr/>
          <a:lstStyle/>
          <a:p>
            <a:r>
              <a:rPr lang="en-US" sz="2000" dirty="0"/>
              <a:t>Static testing refers to testing software without executing it</a:t>
            </a:r>
          </a:p>
          <a:p>
            <a:r>
              <a:rPr lang="en-US" sz="2000" dirty="0"/>
              <a:t>2 parts</a:t>
            </a:r>
          </a:p>
          <a:p>
            <a:pPr lvl="1"/>
            <a:r>
              <a:rPr lang="en-US" sz="2000" dirty="0"/>
              <a:t>Review: examine requirement and design documents for errors to find errors prior to the execution of any code</a:t>
            </a:r>
          </a:p>
          <a:p>
            <a:pPr lvl="1"/>
            <a:r>
              <a:rPr lang="en-US" sz="2000" dirty="0"/>
              <a:t>Static analysis: analyze written code (usually by a tool) for structural defects</a:t>
            </a:r>
          </a:p>
          <a:p>
            <a:r>
              <a:rPr lang="en-US" sz="2000" dirty="0"/>
              <a:t>The primary objective of this testing is to improve the quality of products by preventing errors early in the development cycle.</a:t>
            </a:r>
          </a:p>
          <a:p>
            <a:r>
              <a:rPr lang="en-US" sz="2000" dirty="0"/>
              <a:t>Examples of static testing (also "static analysis") tools are linters, compilers, spell checkers</a:t>
            </a:r>
          </a:p>
          <a:p>
            <a:r>
              <a:rPr lang="en-US" sz="2000" dirty="0"/>
              <a:t>Examples of defects found by static analysis:</a:t>
            </a:r>
          </a:p>
          <a:p>
            <a:pPr lvl="1"/>
            <a:r>
              <a:rPr lang="en-US" sz="2000" dirty="0"/>
              <a:t>Unreachable (dead) code</a:t>
            </a:r>
          </a:p>
          <a:p>
            <a:pPr lvl="1"/>
            <a:r>
              <a:rPr lang="en-US" sz="2000" dirty="0"/>
              <a:t>Security vulnerabilities</a:t>
            </a:r>
          </a:p>
          <a:p>
            <a:pPr lvl="1"/>
            <a:r>
              <a:rPr lang="en-US" sz="2000" dirty="0"/>
              <a:t>Unused variables</a:t>
            </a:r>
          </a:p>
          <a:p>
            <a:r>
              <a:rPr lang="en-US" sz="2000" dirty="0"/>
              <a:t>Static testing is part of the verification process</a:t>
            </a:r>
          </a:p>
        </p:txBody>
      </p:sp>
    </p:spTree>
    <p:extLst>
      <p:ext uri="{BB962C8B-B14F-4D97-AF65-F5344CB8AC3E}">
        <p14:creationId xmlns:p14="http://schemas.microsoft.com/office/powerpoint/2010/main" val="419989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69BE-0A4C-456D-89F0-B742E72CA8F9}"/>
              </a:ext>
            </a:extLst>
          </p:cNvPr>
          <p:cNvSpPr>
            <a:spLocks noGrp="1"/>
          </p:cNvSpPr>
          <p:nvPr>
            <p:ph type="title"/>
          </p:nvPr>
        </p:nvSpPr>
        <p:spPr/>
        <p:txBody>
          <a:bodyPr/>
          <a:lstStyle/>
          <a:p>
            <a:r>
              <a:rPr lang="en-US" dirty="0"/>
              <a:t>Dynamic Test</a:t>
            </a:r>
          </a:p>
        </p:txBody>
      </p:sp>
      <p:sp>
        <p:nvSpPr>
          <p:cNvPr id="3" name="Content Placeholder 2">
            <a:extLst>
              <a:ext uri="{FF2B5EF4-FFF2-40B4-BE49-F238E27FC236}">
                <a16:creationId xmlns:a16="http://schemas.microsoft.com/office/drawing/2014/main" id="{2BA6F25B-FCE9-4BEC-8E06-B50326F36C26}"/>
              </a:ext>
            </a:extLst>
          </p:cNvPr>
          <p:cNvSpPr>
            <a:spLocks noGrp="1"/>
          </p:cNvSpPr>
          <p:nvPr>
            <p:ph idx="1"/>
          </p:nvPr>
        </p:nvSpPr>
        <p:spPr/>
        <p:txBody>
          <a:bodyPr/>
          <a:lstStyle/>
          <a:p>
            <a:r>
              <a:rPr lang="en-US" dirty="0"/>
              <a:t>Dynamic testing refers to testing code by executing it</a:t>
            </a:r>
          </a:p>
          <a:p>
            <a:r>
              <a:rPr lang="en-US" dirty="0"/>
              <a:t>Dynamic testing is performed with the intent to find and fix any errors that exist in the code.</a:t>
            </a:r>
          </a:p>
          <a:p>
            <a:r>
              <a:rPr lang="en-US" dirty="0"/>
              <a:t>Examples include unit tests, integration tests, system tests</a:t>
            </a:r>
          </a:p>
          <a:p>
            <a:r>
              <a:rPr lang="en-US" dirty="0"/>
              <a:t>Dynamic testing is part of the validation process</a:t>
            </a:r>
          </a:p>
        </p:txBody>
      </p:sp>
    </p:spTree>
    <p:extLst>
      <p:ext uri="{BB962C8B-B14F-4D97-AF65-F5344CB8AC3E}">
        <p14:creationId xmlns:p14="http://schemas.microsoft.com/office/powerpoint/2010/main" val="132660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08A8-82B3-4244-A329-30C09445D8C7}"/>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CAA266EA-5A05-473B-A462-E01B7451FB94}"/>
              </a:ext>
            </a:extLst>
          </p:cNvPr>
          <p:cNvSpPr>
            <a:spLocks noGrp="1"/>
          </p:cNvSpPr>
          <p:nvPr>
            <p:ph idx="1"/>
          </p:nvPr>
        </p:nvSpPr>
        <p:spPr/>
        <p:txBody>
          <a:bodyPr/>
          <a:lstStyle/>
          <a:p>
            <a:r>
              <a:rPr lang="en-US" dirty="0"/>
              <a:t>Low level tests involving the testing of standalone methods/components</a:t>
            </a:r>
          </a:p>
          <a:p>
            <a:r>
              <a:rPr lang="en-US" dirty="0"/>
              <a:t>Test each "unit" of code (classes or functions) in isolation</a:t>
            </a:r>
          </a:p>
          <a:p>
            <a:r>
              <a:rPr lang="en-US" dirty="0"/>
              <a:t>Use mocking if the code being tested has dependencies on other code</a:t>
            </a:r>
          </a:p>
          <a:p>
            <a:r>
              <a:rPr lang="en-US" dirty="0"/>
              <a:t>Should try to avoid manipulating persistent data (i.e. changing the state of a database)</a:t>
            </a:r>
          </a:p>
        </p:txBody>
      </p:sp>
    </p:spTree>
    <p:extLst>
      <p:ext uri="{BB962C8B-B14F-4D97-AF65-F5344CB8AC3E}">
        <p14:creationId xmlns:p14="http://schemas.microsoft.com/office/powerpoint/2010/main" val="201190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A48D-D8BC-4C36-8AD3-4A2DEE895A03}"/>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6E222D18-91D5-466F-AB76-15DE0CE2DF2A}"/>
              </a:ext>
            </a:extLst>
          </p:cNvPr>
          <p:cNvSpPr>
            <a:spLocks noGrp="1"/>
          </p:cNvSpPr>
          <p:nvPr>
            <p:ph idx="1"/>
          </p:nvPr>
        </p:nvSpPr>
        <p:spPr/>
        <p:txBody>
          <a:bodyPr/>
          <a:lstStyle/>
          <a:p>
            <a:r>
              <a:rPr lang="en-US" dirty="0"/>
              <a:t>Verify that modules or services of an application work well together</a:t>
            </a:r>
          </a:p>
          <a:p>
            <a:r>
              <a:rPr lang="en-US" dirty="0"/>
              <a:t>Testing the integration of different units of code</a:t>
            </a:r>
          </a:p>
          <a:p>
            <a:r>
              <a:rPr lang="en-US" dirty="0"/>
              <a:t>Logically related modules should be tested as a group</a:t>
            </a:r>
          </a:p>
        </p:txBody>
      </p:sp>
    </p:spTree>
    <p:extLst>
      <p:ext uri="{BB962C8B-B14F-4D97-AF65-F5344CB8AC3E}">
        <p14:creationId xmlns:p14="http://schemas.microsoft.com/office/powerpoint/2010/main" val="15612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5CAB-270B-4505-8BB9-5B603E0D911B}"/>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41728CA4-F952-420C-B96D-B76B521D031A}"/>
              </a:ext>
            </a:extLst>
          </p:cNvPr>
          <p:cNvSpPr>
            <a:spLocks noGrp="1"/>
          </p:cNvSpPr>
          <p:nvPr>
            <p:ph idx="1"/>
          </p:nvPr>
        </p:nvSpPr>
        <p:spPr/>
        <p:txBody>
          <a:bodyPr/>
          <a:lstStyle/>
          <a:p>
            <a:r>
              <a:rPr lang="en-US" dirty="0"/>
              <a:t>Tests the entire application or system as a whole</a:t>
            </a:r>
          </a:p>
          <a:p>
            <a:r>
              <a:rPr lang="en-US" dirty="0"/>
              <a:t>Ensures that the application works as intended based on requirements</a:t>
            </a:r>
          </a:p>
          <a:p>
            <a:r>
              <a:rPr lang="en-US" dirty="0"/>
              <a:t>Unlike End-to-End tests, focus should be on testing how the entire system functions as a whole.</a:t>
            </a:r>
          </a:p>
        </p:txBody>
      </p:sp>
    </p:spTree>
    <p:extLst>
      <p:ext uri="{BB962C8B-B14F-4D97-AF65-F5344CB8AC3E}">
        <p14:creationId xmlns:p14="http://schemas.microsoft.com/office/powerpoint/2010/main" val="191780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9344-1980-4C5B-B471-F757D7F3FBB2}"/>
              </a:ext>
            </a:extLst>
          </p:cNvPr>
          <p:cNvSpPr>
            <a:spLocks noGrp="1"/>
          </p:cNvSpPr>
          <p:nvPr>
            <p:ph type="title"/>
          </p:nvPr>
        </p:nvSpPr>
        <p:spPr/>
        <p:txBody>
          <a:bodyPr/>
          <a:lstStyle/>
          <a:p>
            <a:r>
              <a:rPr lang="en-US" dirty="0"/>
              <a:t>End-to-End (E2E) Testing</a:t>
            </a:r>
          </a:p>
        </p:txBody>
      </p:sp>
      <p:sp>
        <p:nvSpPr>
          <p:cNvPr id="3" name="Content Placeholder 2">
            <a:extLst>
              <a:ext uri="{FF2B5EF4-FFF2-40B4-BE49-F238E27FC236}">
                <a16:creationId xmlns:a16="http://schemas.microsoft.com/office/drawing/2014/main" id="{38ADE5E8-7D77-47E0-91DF-00478EDAAC69}"/>
              </a:ext>
            </a:extLst>
          </p:cNvPr>
          <p:cNvSpPr>
            <a:spLocks noGrp="1"/>
          </p:cNvSpPr>
          <p:nvPr>
            <p:ph idx="1"/>
          </p:nvPr>
        </p:nvSpPr>
        <p:spPr/>
        <p:txBody>
          <a:bodyPr/>
          <a:lstStyle/>
          <a:p>
            <a:r>
              <a:rPr lang="en-US" dirty="0"/>
              <a:t>Replication of user behavior with the software in a complete environment</a:t>
            </a:r>
          </a:p>
          <a:p>
            <a:r>
              <a:rPr lang="en-US" dirty="0"/>
              <a:t>Focuses on the workflow through a system in a more realistic end-user scenario</a:t>
            </a:r>
          </a:p>
          <a:p>
            <a:r>
              <a:rPr lang="en-US" dirty="0"/>
              <a:t>Some organizations use this term synonymously with System Testing despite their differences</a:t>
            </a:r>
          </a:p>
        </p:txBody>
      </p:sp>
    </p:spTree>
    <p:extLst>
      <p:ext uri="{BB962C8B-B14F-4D97-AF65-F5344CB8AC3E}">
        <p14:creationId xmlns:p14="http://schemas.microsoft.com/office/powerpoint/2010/main" val="739462768"/>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CC6515-15DC-480B-A8D4-35E8100B1564}"/>
</file>

<file path=customXml/itemProps2.xml><?xml version="1.0" encoding="utf-8"?>
<ds:datastoreItem xmlns:ds="http://schemas.openxmlformats.org/officeDocument/2006/customXml" ds:itemID="{E66CC4AC-ED01-4885-B81F-12C0F32599A5}"/>
</file>

<file path=customXml/itemProps3.xml><?xml version="1.0" encoding="utf-8"?>
<ds:datastoreItem xmlns:ds="http://schemas.openxmlformats.org/officeDocument/2006/customXml" ds:itemID="{9F5906A0-3415-47CA-B36F-29B94E4B52C9}"/>
</file>

<file path=docProps/app.xml><?xml version="1.0" encoding="utf-8"?>
<Properties xmlns="http://schemas.openxmlformats.org/officeDocument/2006/extended-properties" xmlns:vt="http://schemas.openxmlformats.org/officeDocument/2006/docPropsVTypes">
  <Template>Learner Template</Template>
  <TotalTime>25</TotalTime>
  <Words>1234</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Wingdings</vt:lpstr>
      <vt:lpstr>Learner Template</vt:lpstr>
      <vt:lpstr>Types of Testing</vt:lpstr>
      <vt:lpstr>Testing Pyramid</vt:lpstr>
      <vt:lpstr>Types of Testing</vt:lpstr>
      <vt:lpstr>Static Testing</vt:lpstr>
      <vt:lpstr>Dynamic Test</vt:lpstr>
      <vt:lpstr>Unit Testing</vt:lpstr>
      <vt:lpstr>Integration Testing</vt:lpstr>
      <vt:lpstr>System Testing</vt:lpstr>
      <vt:lpstr>End-to-End (E2E) Testing</vt:lpstr>
      <vt:lpstr>User Acceptance Testing (UAT)</vt:lpstr>
      <vt:lpstr>Functional / Non-functional Testing</vt:lpstr>
      <vt:lpstr>Performance, Load, and Stress Testing</vt:lpstr>
      <vt:lpstr>Retesting</vt:lpstr>
      <vt:lpstr>Regression Testing</vt:lpstr>
      <vt:lpstr>Black-box Testing</vt:lpstr>
      <vt:lpstr>White-box Testing</vt:lpstr>
      <vt:lpstr>Verification vs Validation</vt:lpstr>
      <vt:lpstr>Compatibility Testing</vt:lpstr>
      <vt:lpstr>Exploratory Testing</vt:lpstr>
      <vt:lpstr>Smoke Testing</vt:lpstr>
      <vt:lpstr>Sanity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Jasdhir Singh</dc:creator>
  <cp:lastModifiedBy>Jasdhir Singh</cp:lastModifiedBy>
  <cp:revision>38</cp:revision>
  <dcterms:created xsi:type="dcterms:W3CDTF">2022-01-10T15:16:31Z</dcterms:created>
  <dcterms:modified xsi:type="dcterms:W3CDTF">2022-01-10T15:42:20Z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