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99BC-61E4-40C2-BC9E-E224F694EE4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3597-DC5A-4693-B885-E3BDF29A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2CD8EE2-22C2-416E-9B15-F2F70160B999}" type="datetime1">
              <a:rPr lang="en-US" smtClean="0"/>
              <a:t>3/7/2022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25349-6FAE-4311-AD11-01327A69C8B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C6CCD-D9FD-43EE-A227-329700E2337A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FB91ACC-150F-412B-8298-A8F277373957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66B43-D161-45F9-89AD-5434CEDEB75B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05000-AF00-419D-AD2E-7116D81BD09F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FA0DF-C157-4268-BEF7-DC3051500FF4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D6EE7-1871-4D79-B58B-83D316C51070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6A7D8-C94B-454D-8FAF-CAE0337239CB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94D76-0882-446E-B8E3-A34D655827A4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29FAEB-6A3C-4ED0-B5AB-B9C46839E624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02078-9086-4C80-B63C-C81B1D733BB6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CBA62AD-5928-4728-97FD-923643FD44B3}" type="datetime1">
              <a:rPr lang="en-US" smtClean="0"/>
              <a:t>3/7/2022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308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0990-779D-4D3B-88BB-F818FEA1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ABEA7-9901-4408-AE30-76E4F30A2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F07A-93EB-46EE-B2B3-ED5D012A7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793-C1CD-489B-B256-B089A18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E4DE1-E6E3-4248-BE59-19F0AEA7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598DC4-D42A-44BD-A88F-9877CC34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State transition diagrams can be useful for getting an overall picture of a system. </a:t>
            </a:r>
          </a:p>
          <a:p>
            <a:r>
              <a:rPr lang="en-US" sz="2200" dirty="0"/>
              <a:t>It can help to design tests that flow or transition between different states to ensure all paths through the system have been tested.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EA301A4-E063-4956-A2E3-4EDC482B2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12" y="2975283"/>
            <a:ext cx="7334627" cy="34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86B7-A63E-4F1A-A9B2-A29F30D9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AC6D-A777-44A4-B09F-CB19C724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techniques allow us to approach writing test cases with a certain strategy. </a:t>
            </a:r>
          </a:p>
          <a:p>
            <a:r>
              <a:rPr lang="en-US" dirty="0"/>
              <a:t>Often we know what to test based on the feature or user story to implement, but we may not know how to test it. </a:t>
            </a:r>
          </a:p>
          <a:p>
            <a:r>
              <a:rPr lang="en-US" dirty="0"/>
              <a:t>Testing techniques can help in the development of test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FC4B6-2B57-4FE2-A8E8-7DF062C3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76B5-BA8A-4AD1-BAA8-DD45768B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266D-9E42-4C91-85B4-CB76FB74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of approaching testing is to think of positive and negative cases. </a:t>
            </a:r>
          </a:p>
          <a:p>
            <a:r>
              <a:rPr lang="en-US" dirty="0"/>
              <a:t>A positive test case uses valid inputs to test that the system outputs the expected output. </a:t>
            </a:r>
          </a:p>
          <a:p>
            <a:r>
              <a:rPr lang="en-US" dirty="0"/>
              <a:t>A negative test case uses invalid inputs and tests that the system ends in the appropriate error state or throws the right exception. </a:t>
            </a:r>
          </a:p>
          <a:p>
            <a:r>
              <a:rPr lang="en-US" dirty="0"/>
              <a:t>Another term for these logical flows through the program is called "happy path" and "sad path", respectively.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76C34-B0E2-4EBD-9CF0-0247B71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F30-235A-4861-8979-87943C46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C9169E-7734-41A9-BBBD-2DF85F66F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1703601"/>
            <a:ext cx="7384981" cy="49528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58806-5D8A-4FF9-BFFD-9727A19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FA93-C3C2-4C5A-94A3-56112DA0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750B-6315-4A23-BB03-C78EB237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approach to testing is to divide inputs into different groups that share a characteristic. </a:t>
            </a:r>
          </a:p>
          <a:p>
            <a:r>
              <a:rPr lang="en-US" sz="2400" dirty="0"/>
              <a:t>These groups are called "equivalence classes". </a:t>
            </a:r>
          </a:p>
          <a:p>
            <a:r>
              <a:rPr lang="en-US" sz="2400" dirty="0"/>
              <a:t>One member of each class can be used to represent the entire class. </a:t>
            </a:r>
          </a:p>
          <a:p>
            <a:r>
              <a:rPr lang="en-US" sz="2400" dirty="0"/>
              <a:t>This allows you to reduce the number of inputs that need to be tested. </a:t>
            </a:r>
          </a:p>
          <a:p>
            <a:r>
              <a:rPr lang="en-US" sz="2400" dirty="0"/>
              <a:t>One principle of software testing is that exhaustive testing is impossible, so equivalence partitioning allows us to cover large ranges of inputs without actually testing all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6FAD8-BE55-4F29-8DFB-3E3BD92F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9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059C-B29E-45F7-A357-5F40778C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89CEC-6DB1-4AA4-AA2A-28B64429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27" y="1956593"/>
            <a:ext cx="9001490" cy="28694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D16EE-A296-4B26-AB00-099F336C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A8B0-AF4E-4CC2-9406-5EEF316D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2571-449B-4F18-84B4-79D49A27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extend the idea of equivalence partitioning even further. </a:t>
            </a:r>
          </a:p>
          <a:p>
            <a:r>
              <a:rPr lang="en-US" sz="2400" dirty="0"/>
              <a:t>Boundary value analysis starts by observing that most defects and bugs occur at the boundaries of equivalence classes. </a:t>
            </a:r>
          </a:p>
          <a:p>
            <a:r>
              <a:rPr lang="en-US" sz="2400"/>
              <a:t>This </a:t>
            </a:r>
            <a:r>
              <a:rPr lang="en-US" sz="2400" dirty="0"/>
              <a:t>is an important principle to keep in mind while testing. </a:t>
            </a:r>
          </a:p>
          <a:p>
            <a:r>
              <a:rPr lang="en-US" sz="2400" dirty="0"/>
              <a:t>This leads us to choose values from equivalence classes that are at the edges of partition ranges - for numeric inputs, these are the minimum and maximum values. </a:t>
            </a:r>
          </a:p>
          <a:p>
            <a:r>
              <a:rPr lang="en-US" sz="2400" dirty="0"/>
              <a:t>Applying this to our example, we can see that we should choose the values -1, 0, and 1, since these are the values at the boundary of positive and negative numbers.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8B658-F6B4-4C20-8BB5-72E6DCE0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5A99-7A66-49FA-8F0E-469A9844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D96D-0EDF-42D4-8550-28310F73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6339840" cy="4411662"/>
          </a:xfrm>
        </p:spPr>
        <p:txBody>
          <a:bodyPr/>
          <a:lstStyle/>
          <a:p>
            <a:r>
              <a:rPr lang="en-US" sz="2400" dirty="0"/>
              <a:t>One more tool we can use to identify appropriate test cases is a diagram called a decision table. </a:t>
            </a:r>
          </a:p>
          <a:p>
            <a:r>
              <a:rPr lang="en-US" sz="2400" dirty="0"/>
              <a:t>A decision table lists all combinations of inputs and includes all possible outputs based on those inputs. </a:t>
            </a:r>
          </a:p>
          <a:p>
            <a:r>
              <a:rPr lang="en-US" sz="2400" dirty="0"/>
              <a:t>It can be used to both implement functional requirements and ensure comprehensive testing of those requirements.</a:t>
            </a:r>
          </a:p>
          <a:p>
            <a:r>
              <a:rPr lang="en-US" sz="2400" dirty="0"/>
              <a:t> Let's apply this to our multiplication examples, keeping in mind we have two inputs to the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D29E-9968-4BA3-AE6F-BE25018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79621-FAEE-490A-95BC-5B650E39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1863725"/>
            <a:ext cx="44672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4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99B-C7C7-4C93-B728-9E3D929A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7B0C-D19C-4836-8D9F-7F6D7996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diagram that can aid in documenting and determining how to test a system is the state transition diagram. </a:t>
            </a:r>
          </a:p>
          <a:p>
            <a:r>
              <a:rPr lang="en-US" sz="2400" dirty="0"/>
              <a:t>This diagram depicts every possible state of the system and uses arrows to show all ways to navigate between these states. </a:t>
            </a:r>
          </a:p>
          <a:p>
            <a:r>
              <a:rPr lang="en-US" sz="2400" dirty="0"/>
              <a:t>Let's use a chess game as an example - we start with white moving first.</a:t>
            </a:r>
          </a:p>
          <a:p>
            <a:r>
              <a:rPr lang="en-US" sz="2400" dirty="0"/>
              <a:t> After white moves, it becomes black's turn. </a:t>
            </a:r>
          </a:p>
          <a:p>
            <a:r>
              <a:rPr lang="en-US" sz="2400" dirty="0"/>
              <a:t>These are the two intermediate states of the game. </a:t>
            </a:r>
          </a:p>
          <a:p>
            <a:r>
              <a:rPr lang="en-US" sz="2400" dirty="0"/>
              <a:t>Eventually, a configuration of the board will result in a checkmate or stalemate. </a:t>
            </a:r>
          </a:p>
          <a:p>
            <a:r>
              <a:rPr lang="en-US" sz="2400" dirty="0"/>
              <a:t>These outcomes lead to the end states, where we can no longer transition to any other states. </a:t>
            </a:r>
          </a:p>
          <a:p>
            <a:r>
              <a:rPr lang="en-US" sz="2400" dirty="0"/>
              <a:t>This makes sense - after the game ends, no more players can take their turn.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204B-9792-4978-9DD5-63A37F6D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290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40E7A-1499-4C57-A76D-0F8AABBF571E}"/>
</file>

<file path=customXml/itemProps2.xml><?xml version="1.0" encoding="utf-8"?>
<ds:datastoreItem xmlns:ds="http://schemas.openxmlformats.org/officeDocument/2006/customXml" ds:itemID="{FC7C02F4-2CB5-49E5-AF18-C3222B7D251D}"/>
</file>

<file path=customXml/itemProps3.xml><?xml version="1.0" encoding="utf-8"?>
<ds:datastoreItem xmlns:ds="http://schemas.openxmlformats.org/officeDocument/2006/customXml" ds:itemID="{B605F5D2-8A00-457C-919F-681CD61C0835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</TotalTime>
  <Words>599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Learner Template</vt:lpstr>
      <vt:lpstr>Testing Techniques</vt:lpstr>
      <vt:lpstr>Testing Techniques</vt:lpstr>
      <vt:lpstr>Positive and Negative Testing</vt:lpstr>
      <vt:lpstr>Positive and Negative Testing</vt:lpstr>
      <vt:lpstr>Equivalence Partitioning</vt:lpstr>
      <vt:lpstr>Equivalence Partitioning</vt:lpstr>
      <vt:lpstr>Boundary Value Analysis</vt:lpstr>
      <vt:lpstr>Decision Tables</vt:lpstr>
      <vt:lpstr>State transition diagrams</vt:lpstr>
      <vt:lpstr>State transition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Techniques</dc:title>
  <dc:creator>Jasdhir Singh</dc:creator>
  <cp:lastModifiedBy>Jasdhir Singh</cp:lastModifiedBy>
  <cp:revision>23</cp:revision>
  <dcterms:created xsi:type="dcterms:W3CDTF">2022-01-10T15:42:29Z</dcterms:created>
  <dcterms:modified xsi:type="dcterms:W3CDTF">2022-03-07T08:47:33Z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