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5291-A363-4ACD-8DA4-93A9DB07CD2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D263-5E0C-408E-9663-AF7A1A7F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451410F-AC14-4E83-B45D-744763F174A4}" type="datetime1">
              <a:rPr lang="en-US" smtClean="0"/>
              <a:t>11/7/2022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FE4E34-D2B6-493A-88A7-8FADB7ECB94D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474EF-750C-43CF-8D67-2F9BF3C0FE54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F78013E-4869-4923-A626-0ADB32424A48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5800A-8B04-48F5-BB5F-A637F471747E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603C2B-88CB-479B-B771-165893866668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956917-A360-492A-A4B4-B925994A5183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51CAC-3494-44A6-B081-08E25C59F10B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12AE8-1360-4275-9FE3-033FF281EAE6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F75179-B0DA-43A1-9AFF-E4FC79476DC2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79046B-3D4A-4190-A4D9-933D119575BA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F9178-8435-410D-8FBF-CCB6366A0C81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D94B810-1C63-4920-B355-18D2FE938D64}" type="datetime1">
              <a:rPr lang="en-US" smtClean="0"/>
              <a:t>11/7/2022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C045F7-BDB1-4BED-A314-6A96544CD85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798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3262-DD24-AF89-97B2-C8AA3BA1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E69D35-92B3-B5A1-AB30-EBADCBE32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9DBCA-AC45-4A36-111B-D5E62F9BB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F55E-4CF6-68E2-2F18-AC1BDE9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0905-0D5F-BA53-8155-011C6398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Actors: The users that interact with a system. An actor can be a person, an organization, or an outside system that interacts with your application or system. They must be external objects that produce or consume data.</a:t>
            </a:r>
          </a:p>
          <a:p>
            <a:r>
              <a:rPr lang="en-US" dirty="0"/>
              <a:t>System: A specific sequence of actions and interactions between actors and the system. A system may also be referred to as a scenario.</a:t>
            </a:r>
          </a:p>
          <a:p>
            <a:r>
              <a:rPr lang="en-US" dirty="0"/>
              <a:t>Goals: The end result of most use cases. A successful diagram should describe the activities and variants used to reach the goal.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C9EF-73B4-21AB-5F59-90AD5785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41D-645A-21F5-B4B7-4BA676C6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EC063-4ED4-B742-4985-44EC9C30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835" y="1719263"/>
            <a:ext cx="4526329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B2CC-B690-AB99-B359-69241CF9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EB1B-82F4-B9DE-E478-0A2A3C49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symbols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9DAA-46CE-162F-E546-9996E487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582400" cy="4411662"/>
          </a:xfrm>
        </p:spPr>
        <p:txBody>
          <a:bodyPr/>
          <a:lstStyle/>
          <a:p>
            <a:r>
              <a:rPr lang="en-US" sz="2400" dirty="0"/>
              <a:t>Use cases: Horizontally shaped ovals that represent the different uses that a user might have.</a:t>
            </a:r>
          </a:p>
          <a:p>
            <a:r>
              <a:rPr lang="en-US" sz="2400" dirty="0"/>
              <a:t>Actors: Stick figures that represent the people actually employing the use cases.</a:t>
            </a:r>
          </a:p>
          <a:p>
            <a:r>
              <a:rPr lang="en-US" sz="2400" dirty="0"/>
              <a:t>Associations: A line between actors and use cases. In complex diagrams, it is important to know which actors are associated with which use cases.</a:t>
            </a:r>
          </a:p>
          <a:p>
            <a:r>
              <a:rPr lang="en-US" sz="2400" dirty="0"/>
              <a:t>System boundary boxes: A box that sets a system scope to use cases. All use cases outside the box would be considered outside the scope of that system</a:t>
            </a:r>
            <a:r>
              <a:rPr lang="en-US" sz="2400"/>
              <a:t>.  </a:t>
            </a:r>
            <a:endParaRPr lang="en-US" sz="2400" dirty="0"/>
          </a:p>
          <a:p>
            <a:r>
              <a:rPr lang="en-US" sz="2400" dirty="0"/>
              <a:t>Packages: A UML shape that allows you to put different elements into groups. Just as with component diagrams, these groupings are represented as file folders.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725B-206A-0E2D-AB3E-1D7B5C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9481-0D78-CE74-ADC7-B120CCF3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82C33"/>
                </a:solidFill>
                <a:effectLst/>
                <a:latin typeface="Graphik"/>
              </a:rPr>
              <a:t>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01F5-3205-6AE4-A5DD-30FFA093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use case diagram in UML is to demonstrate the different ways that a user might interact with a system.</a:t>
            </a:r>
          </a:p>
          <a:p>
            <a:r>
              <a:rPr lang="en-US" dirty="0"/>
              <a:t>A use case represents a function that the system performs. </a:t>
            </a:r>
          </a:p>
          <a:p>
            <a:r>
              <a:rPr lang="en-US" dirty="0"/>
              <a:t>Alternatively, a use case can be thought of as a goal that some actor can achieve with the system.</a:t>
            </a:r>
          </a:p>
          <a:p>
            <a:r>
              <a:rPr lang="en-US" dirty="0"/>
              <a:t>An actor association is an arrow connecting an actor to a use case. This arrow represents a conversation between the actor and the system component responsible for executing the use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BA83-E88E-D61C-EA30-2590948A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5D41-E40A-724B-950E-9FD1D671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82C33"/>
                </a:solidFill>
                <a:effectLst/>
                <a:latin typeface="Graphik"/>
              </a:rPr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614C1-E2D8-1415-DE86-813769E5D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79" y="1733550"/>
            <a:ext cx="2809461" cy="339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E343-49F1-8FD6-3BDD-021C8D3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0599-DCEE-4C9B-1536-EA426166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90487"/>
            <a:ext cx="559366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DA29-E729-36E8-7D46-D96ABEB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FA000-841E-B20D-6954-CE9702C5A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83" y="427175"/>
            <a:ext cx="6496937" cy="5913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6EC3-7B0E-C62F-3A29-9A74169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702A-3D93-8783-24B8-8F32A8A26BC6}"/>
              </a:ext>
            </a:extLst>
          </p:cNvPr>
          <p:cNvSpPr txBox="1"/>
          <p:nvPr/>
        </p:nvSpPr>
        <p:spPr>
          <a:xfrm>
            <a:off x="7674554" y="2124590"/>
            <a:ext cx="4411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Notice that we do not attempt to show structures (like items or the cart) nor the flow of control (e.g., search items, add items, checkout, then check status) in a use case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7F1F-5EC9-101C-3FB0-BBC25D89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 case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64C1-D6AD-9A04-9DA3-0542BE6B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Unified Modeling Language (UML), a use case diagram can summarize the details of your system's users (also known as actors) and their interactions with the system. </a:t>
            </a:r>
          </a:p>
          <a:p>
            <a:r>
              <a:rPr lang="en-US" sz="2600" dirty="0"/>
              <a:t>To build one, you'll use a set of specialized symbols and connectors. </a:t>
            </a:r>
          </a:p>
          <a:p>
            <a:r>
              <a:rPr lang="en-US" sz="2600" dirty="0"/>
              <a:t>An effective use case diagram can help your team discuss and represent:</a:t>
            </a:r>
          </a:p>
          <a:p>
            <a:pPr lvl="1"/>
            <a:r>
              <a:rPr lang="en-US" dirty="0"/>
              <a:t>Scenarios in which your system or application interacts with people, organizations, or external systems</a:t>
            </a:r>
          </a:p>
          <a:p>
            <a:pPr lvl="1"/>
            <a:r>
              <a:rPr lang="en-US" dirty="0"/>
              <a:t>Goals that your system or application helps those entities (known as actors) achieve</a:t>
            </a:r>
          </a:p>
          <a:p>
            <a:pPr lvl="1"/>
            <a:r>
              <a:rPr lang="en-US" dirty="0"/>
              <a:t>The scope of your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58080-2529-AF4C-D9EF-7EDA9A9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C709-C5B9-7426-E61A-2352C6F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6D4E-DF9E-0B5E-AA4F-DF7F2D0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diagram doesn't go into a lot of detail—for example, don't expect it to model the order in which steps are performed. </a:t>
            </a:r>
          </a:p>
          <a:p>
            <a:r>
              <a:rPr lang="en-US" dirty="0"/>
              <a:t>Instead, a proper use case diagram depicts a high-level overview of the relationship between use cases, actors, and systems. </a:t>
            </a:r>
          </a:p>
          <a:p>
            <a:r>
              <a:rPr lang="en-US" dirty="0"/>
              <a:t>Experts recommend that use case diagrams be used to supplement a more descriptive textual use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175EF-800D-D137-3C3E-2F9FA4AF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F894-A75A-CDD2-0C5F-6BAFC8AA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5AB7-23A4-4362-CDB9-50C69F14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the modeling toolkit that you can use to build your diagrams. </a:t>
            </a:r>
          </a:p>
          <a:p>
            <a:r>
              <a:rPr lang="en-US" dirty="0"/>
              <a:t>Use cases are represented with a labeled oval shape. </a:t>
            </a:r>
          </a:p>
          <a:p>
            <a:r>
              <a:rPr lang="en-US" dirty="0"/>
              <a:t>Stick figures represent actors in the process, and the actor's participation in the system is modeled with a line between the actor and use case. </a:t>
            </a:r>
          </a:p>
          <a:p>
            <a:r>
              <a:rPr lang="en-US" dirty="0"/>
              <a:t>To depict the system boundary, draw a box around the use case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A9BFF-9B88-13CE-DAA1-080C1FF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BA9F-F39C-50FA-F716-0234274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A34-7F18-A87D-616A-1A20E8EE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UML use case diagrams are ideal for:</a:t>
            </a:r>
          </a:p>
          <a:p>
            <a:r>
              <a:rPr lang="en-US" dirty="0"/>
              <a:t>Representing the goals of system-user interactions</a:t>
            </a:r>
          </a:p>
          <a:p>
            <a:r>
              <a:rPr lang="en-US" dirty="0"/>
              <a:t>Defining and organizing functional requirements in a system</a:t>
            </a:r>
          </a:p>
          <a:p>
            <a:r>
              <a:rPr lang="en-US" dirty="0"/>
              <a:t>Specifying the context and requirements of a system</a:t>
            </a:r>
          </a:p>
          <a:p>
            <a:r>
              <a:rPr lang="en-US" dirty="0"/>
              <a:t>Modeling the basic flow of events in a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2124-2747-0BEE-6BE7-DD1C775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26908-3909-1EB9-5FFE-C0E08070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90" y="171148"/>
            <a:ext cx="7372790" cy="6515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1429-5FF9-4EB1-D711-A96C5E91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45F7-BDB1-4BED-A314-6A96544CD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122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619E7-97D8-4056-899C-8AAA6F30796B}"/>
</file>

<file path=customXml/itemProps2.xml><?xml version="1.0" encoding="utf-8"?>
<ds:datastoreItem xmlns:ds="http://schemas.openxmlformats.org/officeDocument/2006/customXml" ds:itemID="{BCEAE447-3B50-4B8D-BABA-C82D4E357A3E}"/>
</file>

<file path=customXml/itemProps3.xml><?xml version="1.0" encoding="utf-8"?>
<ds:datastoreItem xmlns:ds="http://schemas.openxmlformats.org/officeDocument/2006/customXml" ds:itemID="{FE90282E-5083-4F34-9F6C-9F465FD6C37C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81</TotalTime>
  <Words>672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</vt:lpstr>
      <vt:lpstr>Wingdings</vt:lpstr>
      <vt:lpstr>Learner Template</vt:lpstr>
      <vt:lpstr>Use Case Diagram</vt:lpstr>
      <vt:lpstr>Use Case Diagram</vt:lpstr>
      <vt:lpstr>Use Case Diagram</vt:lpstr>
      <vt:lpstr>PowerPoint Presentation</vt:lpstr>
      <vt:lpstr>What is a use case diagram?</vt:lpstr>
      <vt:lpstr>When to apply use case diagrams</vt:lpstr>
      <vt:lpstr>When to apply use case diagrams</vt:lpstr>
      <vt:lpstr>When to apply use case diagrams</vt:lpstr>
      <vt:lpstr>PowerPoint Presentation</vt:lpstr>
      <vt:lpstr>Use case diagram components</vt:lpstr>
      <vt:lpstr>PowerPoint Presentation</vt:lpstr>
      <vt:lpstr>Use case diagram symbols and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Jasdhir Singh</dc:creator>
  <cp:lastModifiedBy>Jasdhir Singh</cp:lastModifiedBy>
  <cp:revision>18</cp:revision>
  <dcterms:created xsi:type="dcterms:W3CDTF">2022-11-07T16:14:02Z</dcterms:created>
  <dcterms:modified xsi:type="dcterms:W3CDTF">2022-11-07T22:57:15Z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