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4D1AF-24A0-414A-97DC-83467DFD271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B6EC-E2CD-4884-902D-D39D0AD3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1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06F7CF7-AC6A-496A-942A-2340DF07A76D}" type="datetime1">
              <a:rPr lang="en-US" smtClean="0"/>
              <a:t>4/18/2022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C9C7557-3531-445C-B418-04F094E9B400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6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C785A-75F3-4A41-9DC6-37C395689198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C7557-3531-445C-B418-04F094E9B4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3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0D544A-4CA9-45D0-AEA5-7E20A777D6D9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C7557-3531-445C-B418-04F094E9B4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4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9FD4CD8-AD3A-4862-8966-F3D08801F030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C9C7557-3531-445C-B418-04F094E9B40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30B30A-AB1E-483E-945A-20A7E31174BF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C7557-3531-445C-B418-04F094E9B4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1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45CB88-0579-4C19-AD03-55E0D83EF620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C7557-3531-445C-B418-04F094E9B4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B4BE6-3322-4E3E-9EBB-502FE7358FA5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C7557-3531-445C-B418-04F094E9B40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1D4089-DCA7-433B-9FD4-F3AF4023DD0C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C7557-3531-445C-B418-04F094E9B40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6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B0AF86-00CB-4C37-8C61-C88AF1AF62F2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C7557-3531-445C-B418-04F094E9B40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85EB01-E006-4896-B6CE-6D3B94473342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C7557-3531-445C-B418-04F094E9B40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4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8A1DF-8129-416F-A3BF-AD344CA856A0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C7557-3531-445C-B418-04F094E9B40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1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5C20B2-8E4B-4613-8B2E-1D59B001FC16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C7557-3531-445C-B418-04F094E9B40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9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24D78979-192B-4E5F-A690-8D40F2EBA566}" type="datetime1">
              <a:rPr lang="en-US" smtClean="0"/>
              <a:t>4/18/2022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C9C7557-3531-445C-B418-04F094E9B400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7626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31C8-13EF-418C-98C1-4A2DD261E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source-sans-pro"/>
              </a:rPr>
              <a:t>Testing Pyramid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8F2BC-30A9-4B73-83C7-94E807D25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52838-7823-480D-A310-9B88E64FF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9C7557-3531-445C-B418-04F094E9B4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7DE6-38C5-4D20-9B08-D5234D8C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should Agile Teams use the 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207F-05EE-4581-A0AD-571650A4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processes emphasize speed and efficacy. </a:t>
            </a:r>
          </a:p>
          <a:p>
            <a:r>
              <a:rPr lang="en-US" dirty="0"/>
              <a:t>The testing pyramid offers by streamlining the testing process. </a:t>
            </a:r>
          </a:p>
          <a:p>
            <a:r>
              <a:rPr lang="en-US" dirty="0"/>
              <a:t>With a clear progression and logic introduced to the testing pipeline, work gets done faster. </a:t>
            </a:r>
          </a:p>
          <a:p>
            <a:r>
              <a:rPr lang="en-US" dirty="0"/>
              <a:t>Since the pyramid is built to run the easiest tests at the beginning, testers manage time better, get better results and essentially make life easier for everyone involved.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61372-8CC7-495F-A256-309AB2C6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7557-3531-445C-B418-04F094E9B4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872F-351E-4AD5-8E8F-1AB8B903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should Agile Teams use the 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73F5-7451-4249-9469-2DC1D865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pyramid provides testers with the right priorities. </a:t>
            </a:r>
          </a:p>
          <a:p>
            <a:r>
              <a:rPr lang="en-US" dirty="0"/>
              <a:t>If test scripts are written with a greater focus on the UI, then chances are that core business logic and back-end functionality is not sufficiently verified. </a:t>
            </a:r>
          </a:p>
          <a:p>
            <a:r>
              <a:rPr lang="en-US" dirty="0"/>
              <a:t>This affects product quality and leads to more work for the team. </a:t>
            </a:r>
          </a:p>
          <a:p>
            <a:r>
              <a:rPr lang="en-US" dirty="0"/>
              <a:t>Also, since TAT (turn around time) of UI tests is high, it leads to lower test coverage overall. </a:t>
            </a:r>
          </a:p>
          <a:p>
            <a:r>
              <a:rPr lang="en-US" dirty="0"/>
              <a:t>By implementing the pyramid, such situations are completely avoided.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CCFCB-C7E9-463E-AA0B-9ADC4B8B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7557-3531-445C-B418-04F094E9B4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16B0-77AF-4710-9F8E-8AB9D4EE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9DF7-92FA-4BF3-A539-1E23DDF9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automated testing, tools and frameworks like Selenium execute scripted tests on a software application or component to ensure it is working as expected. </a:t>
            </a:r>
          </a:p>
          <a:p>
            <a:r>
              <a:rPr lang="en-US" sz="2600" dirty="0"/>
              <a:t>Its entire objective is to reduce human effort and oversight. </a:t>
            </a:r>
          </a:p>
          <a:p>
            <a:r>
              <a:rPr lang="en-US" sz="2600" dirty="0"/>
              <a:t>But for a machine to yield the right results, it must be given the right direction.</a:t>
            </a:r>
          </a:p>
          <a:p>
            <a:r>
              <a:rPr lang="en-US" sz="2600" dirty="0"/>
              <a:t>The test automation pyramid strives to do this by organizing and structuring the test cycle. </a:t>
            </a:r>
          </a:p>
          <a:p>
            <a:r>
              <a:rPr lang="en-US" sz="2600" dirty="0"/>
              <a:t>This streamlines the entire processes, brings efficient time management into the picture and gives testers a time-tested blueprint to shape their projects.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12C96-A2F6-4859-8D8E-73FEC769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7557-3531-445C-B418-04F094E9B4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5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29BD-B076-410A-B3F0-B0C82089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DA9B-A861-46BC-AB28-CB2AFA0D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Testing Pyramid is a framework that can help both developers and QAs create high-quality software. </a:t>
            </a:r>
          </a:p>
          <a:p>
            <a:r>
              <a:rPr lang="en-US" sz="2400" dirty="0"/>
              <a:t>It reduces the time required for developers to identify if a change they introduced breaks the code. </a:t>
            </a:r>
          </a:p>
          <a:p>
            <a:r>
              <a:rPr lang="en-US" sz="2400" dirty="0"/>
              <a:t>It can also be helpful in building a more reliable test suite.</a:t>
            </a:r>
          </a:p>
          <a:p>
            <a:r>
              <a:rPr lang="en-US" sz="2400" dirty="0"/>
              <a:t>Essentially, the testing pyramid also referred to as the test automation pyramid, lays out the types of tests that should be included in an automated test suite. </a:t>
            </a:r>
          </a:p>
          <a:p>
            <a:r>
              <a:rPr lang="en-US" sz="2400" dirty="0"/>
              <a:t>It also outlines the sequence and frequency of these tests. </a:t>
            </a:r>
          </a:p>
          <a:p>
            <a:r>
              <a:rPr lang="en-US" sz="2400" dirty="0"/>
              <a:t>The whole point is to offer immediate feedback to ensure that code changes do not disrupt existing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9AE0-84E1-4476-9AB4-CCA56FE8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7557-3531-445C-B418-04F094E9B4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4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56C0-1975-4159-966D-E061ACAE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CDE2-816D-4096-B473-B67D6AEA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This test automation pyramid operates at three levels: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Unit tests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Integration tests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End-to-End tests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44CA-3C10-4714-8560-9ED1A3F2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7557-3531-445C-B418-04F094E9B40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1E5F8-760E-417F-A1B2-9DAEDE910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996" y="2144437"/>
            <a:ext cx="4416110" cy="40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0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3279-561B-476D-9EC0-D24C5917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–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ABD3-F2A3-4560-8A43-5E392586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719263"/>
            <a:ext cx="11953461" cy="4411662"/>
          </a:xfrm>
        </p:spPr>
        <p:txBody>
          <a:bodyPr/>
          <a:lstStyle/>
          <a:p>
            <a:r>
              <a:rPr lang="en-US" sz="2400" dirty="0"/>
              <a:t>Unit tests form the base of the testing pyramid. </a:t>
            </a:r>
          </a:p>
          <a:p>
            <a:r>
              <a:rPr lang="en-US" sz="2400" dirty="0"/>
              <a:t>They test individual components or functionalities to validate that it works as expected in isolated conditions. </a:t>
            </a:r>
          </a:p>
          <a:p>
            <a:r>
              <a:rPr lang="en-US" sz="2400" dirty="0"/>
              <a:t>It is important to run a number of scenarios in unit tests – </a:t>
            </a:r>
            <a:br>
              <a:rPr lang="en-US" sz="2400" dirty="0"/>
            </a:br>
            <a:r>
              <a:rPr lang="en-US" sz="2400" dirty="0"/>
              <a:t>happy path, error handling, etc.</a:t>
            </a:r>
          </a:p>
          <a:p>
            <a:r>
              <a:rPr lang="en-US" sz="2400" dirty="0"/>
              <a:t>Since this is the largest subset, the unit test suite must be written to run as quickly as possible. </a:t>
            </a:r>
          </a:p>
          <a:p>
            <a:r>
              <a:rPr lang="en-US" sz="2400" dirty="0"/>
              <a:t>Keep in mind that the number of unit tests will increase as more features are added. </a:t>
            </a:r>
          </a:p>
          <a:p>
            <a:r>
              <a:rPr lang="en-US" sz="2400" dirty="0"/>
              <a:t>This test suite needs to be run every time a new feature is added. </a:t>
            </a:r>
          </a:p>
          <a:p>
            <a:r>
              <a:rPr lang="en-US" sz="2400" dirty="0"/>
              <a:t>Consequently, developers receive immediate feedback on whether individual features are working as they are meant to.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FA035-D71F-41CF-AF11-6950D45F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7557-3531-445C-B418-04F094E9B4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3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562A-4536-42D8-A768-E43BBCEA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–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B7F5D-AF52-4EE9-AECB-41362E3D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Needless to say, a fast-running unit test suite encourages </a:t>
            </a:r>
            <a:r>
              <a:rPr lang="en-US" dirty="0" err="1"/>
              <a:t>devs</a:t>
            </a:r>
            <a:r>
              <a:rPr lang="en-US" dirty="0"/>
              <a:t> to run it as often as possible. </a:t>
            </a:r>
          </a:p>
          <a:p>
            <a:r>
              <a:rPr lang="en-US" dirty="0"/>
              <a:t>A good way to build a robust unit test suite is to practice </a:t>
            </a:r>
            <a:br>
              <a:rPr lang="en-US" dirty="0"/>
            </a:br>
            <a:r>
              <a:rPr lang="en-US" dirty="0"/>
              <a:t>test-driven development (TDD). </a:t>
            </a:r>
          </a:p>
          <a:p>
            <a:r>
              <a:rPr lang="en-US" dirty="0"/>
              <a:t>Since TDD requires a test to be written before any code, the code ends up being simpler, clearer and bug-free.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E4244-DC54-4993-AE36-EE1EFEB6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7557-3531-445C-B418-04F094E9B4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5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CC91-3A3D-42A9-8176-373DC511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 –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3CBB4-41E3-44EE-BC1B-6023864E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Unit tests verify small pieces of a codebase. </a:t>
            </a:r>
          </a:p>
          <a:p>
            <a:r>
              <a:rPr lang="en-US" sz="2600" dirty="0"/>
              <a:t>However, in order to test how this code interacts with other code (that form the entire software), integration tests need to be run. </a:t>
            </a:r>
          </a:p>
          <a:p>
            <a:r>
              <a:rPr lang="en-US" sz="2600" dirty="0"/>
              <a:t>Essentially, these are tests that validate the interaction of a piece of code with external components. </a:t>
            </a:r>
          </a:p>
          <a:p>
            <a:r>
              <a:rPr lang="en-US" sz="2600" dirty="0"/>
              <a:t>These components can range from databases, external services (APIs) and the like.</a:t>
            </a:r>
          </a:p>
          <a:p>
            <a:r>
              <a:rPr lang="en-US" sz="2600" dirty="0"/>
              <a:t>Integration tests are the second layer of the test automation pyramid. </a:t>
            </a:r>
          </a:p>
          <a:p>
            <a:r>
              <a:rPr lang="en-US" sz="2600" dirty="0"/>
              <a:t>This means that it should not be run as frequently as unit tests.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E907-74F6-4D9D-B09B-7BCE83C0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7557-3531-445C-B418-04F094E9B4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B27C-A80A-4AA4-9F40-1737E4B4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 –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5FF3-3E34-43D5-BE77-6429AC6A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Fundamentally, they test how a feature communicates with external dependencies. </a:t>
            </a:r>
          </a:p>
          <a:p>
            <a:r>
              <a:rPr lang="en-US" sz="2600" dirty="0"/>
              <a:t>Whether it is a call to a database or web service, the software needs to communicate effectively and retrieve the right information to function as expected.</a:t>
            </a:r>
          </a:p>
          <a:p>
            <a:r>
              <a:rPr lang="en-US" sz="2600" dirty="0"/>
              <a:t>Remember that since integration tests involve interaction with external services, they will run slower than unit tests. </a:t>
            </a:r>
          </a:p>
          <a:p>
            <a:r>
              <a:rPr lang="en-US" sz="2600" dirty="0"/>
              <a:t>They also require a preproduction environment in which to run.</a:t>
            </a:r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B0F6B-3647-481A-B858-483536A7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7557-3531-445C-B418-04F094E9B4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7EA0-5FD5-403F-8024-B1C93663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3 – End-to-End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3001-1269-4EC5-98E7-4123113A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At the top of the pyramid are the end-to-end tests. </a:t>
            </a:r>
          </a:p>
          <a:p>
            <a:r>
              <a:rPr lang="en-US" sz="2800" dirty="0"/>
              <a:t>These ensure that the entire application is functioning as required. </a:t>
            </a:r>
          </a:p>
          <a:p>
            <a:r>
              <a:rPr lang="en-US" sz="2800" dirty="0"/>
              <a:t>End-to-end tests do exactly what the name suggests: test that the application is working flawlessly from start to finish.</a:t>
            </a:r>
          </a:p>
          <a:p>
            <a:r>
              <a:rPr lang="en-US" sz="2800" dirty="0"/>
              <a:t>When running these tests, it is important to imagine the user’s perspective.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D4A64-9344-46B4-9844-0F7ED2FE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7557-3531-445C-B418-04F094E9B4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5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0EA-ADE1-4751-A51C-A90C7A86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3 – End-to-End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9197-9CD2-4B33-8136-A94A90DDF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would an actual user interact with the app? How can tests be written to replicate that interaction?</a:t>
            </a:r>
          </a:p>
          <a:p>
            <a:r>
              <a:rPr lang="en-US" sz="2800" dirty="0"/>
              <a:t>End-to-end tests are at the top of the testing pyramid because they usually take the longest to run. </a:t>
            </a:r>
          </a:p>
          <a:p>
            <a:r>
              <a:rPr lang="en-US" sz="2800" dirty="0"/>
              <a:t>They can also be fragile since they have to test a large variety of user scenarios. </a:t>
            </a:r>
          </a:p>
          <a:p>
            <a:r>
              <a:rPr lang="en-US" sz="2800" dirty="0"/>
              <a:t>Like integration tests, these tests may also require the app to communicate with external dependencies, thus adding to possible bottlenecks in completion.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FFDE6-D733-415B-8325-6C60ADE8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7557-3531-445C-B418-04F094E9B4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682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A5CD05-2C20-40DB-86A8-3456564CAEC5}"/>
</file>

<file path=customXml/itemProps2.xml><?xml version="1.0" encoding="utf-8"?>
<ds:datastoreItem xmlns:ds="http://schemas.openxmlformats.org/officeDocument/2006/customXml" ds:itemID="{6D508B27-B509-4638-BA88-B60504ECCEF3}"/>
</file>

<file path=customXml/itemProps3.xml><?xml version="1.0" encoding="utf-8"?>
<ds:datastoreItem xmlns:ds="http://schemas.openxmlformats.org/officeDocument/2006/customXml" ds:itemID="{D0B78C2F-D267-4514-A376-5859388A7F21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19</TotalTime>
  <Words>919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myriad-pro</vt:lpstr>
      <vt:lpstr>source-sans-pro</vt:lpstr>
      <vt:lpstr>Wingdings</vt:lpstr>
      <vt:lpstr>Learner Template</vt:lpstr>
      <vt:lpstr>Testing Pyramid</vt:lpstr>
      <vt:lpstr>What is Testing Pyramid</vt:lpstr>
      <vt:lpstr>What is Testing Pyramid</vt:lpstr>
      <vt:lpstr>Level 1 – Unit Tests</vt:lpstr>
      <vt:lpstr>Level 1 – Unit Tests</vt:lpstr>
      <vt:lpstr>Level 2 – Integration Tests</vt:lpstr>
      <vt:lpstr>Level 2 – Integration Tests</vt:lpstr>
      <vt:lpstr>Level 3 – End-to-End Tests</vt:lpstr>
      <vt:lpstr>Level 3 – End-to-End Tests</vt:lpstr>
      <vt:lpstr>Why should Agile Teams use the Testing Pyramid</vt:lpstr>
      <vt:lpstr>Why should Agile Teams use the Testing Pyramid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Pyramid</dc:title>
  <dc:creator>Jasdhir Singh</dc:creator>
  <cp:lastModifiedBy>Jasdhir Singh</cp:lastModifiedBy>
  <cp:revision>19</cp:revision>
  <dcterms:created xsi:type="dcterms:W3CDTF">2022-04-18T08:44:53Z</dcterms:created>
  <dcterms:modified xsi:type="dcterms:W3CDTF">2022-04-18T09:04:44Z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