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xml"/>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xml"/>
  <Override ContentType="application/vnd.openxmlformats-officedocument.presentationml.slideMaster+xml" PartName="/ppt/slideMasters/slideMaster.xml"/>
  <Override ContentType="application/vnd.openxmlformats-officedocument.presentationml.slide+xml" PartName="/ppt/slides/slide4.xml"/>
  <Override ContentType="application/vnd.openxmlformats-officedocument.presentationml.slide+xml" PartName="/ppt/slides/slide.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xml"/><Relationship Id="rId2" Type="http://schemas.openxmlformats.org/officeDocument/2006/relationships/presProps" Target="presProps.xml"/><Relationship Id="rId3" Type="http://schemas.openxmlformats.org/officeDocument/2006/relationships/slideMaster" Target="slideMasters/slideMaster.xml"/><Relationship Id="rId4" Type="http://schemas.openxmlformats.org/officeDocument/2006/relationships/notesMaster" Target="notesMasters/notesMaster.xml"/><Relationship Id="rId9" Type="http://schemas.openxmlformats.org/officeDocument/2006/relationships/slide" Target="slides/slide4.xml"/><Relationship Id="rId5" Type="http://schemas.openxmlformats.org/officeDocument/2006/relationships/slide" Target="slides/slide.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notesSlide.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 name="Shape 40"/>
        <p:cNvGrpSpPr/>
        <p:nvPr/>
      </p:nvGrpSpPr>
      <p:grpSpPr>
        <a:xfrm>
          <a:off x="0" y="0"/>
          <a:ext cx="0" cy="0"/>
          <a:chOff x="0" y="0"/>
          <a:chExt cx="0" cy="0"/>
        </a:xfrm>
      </p:grpSpPr>
      <p:sp>
        <p:nvSpPr>
          <p:cNvPr id="41" name="Shape 4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42" name="Shape 4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rPr lang="fr"/>
              <a:t>Thomas</a:t>
            </a:r>
          </a:p>
        </p:txBody>
      </p:sp>
    </p:spTree>
  </p:cSld>
  <p:clrMapOvr>
    <a:masterClrMapping/>
  </p:clrMapOvr>
</p:note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7" name="Shape 47"/>
        <p:cNvGrpSpPr/>
        <p:nvPr/>
      </p:nvGrpSpPr>
      <p:grpSpPr>
        <a:xfrm>
          <a:off x="0" y="0"/>
          <a:ext cx="0" cy="0"/>
          <a:chOff x="0" y="0"/>
          <a:chExt cx="0" cy="0"/>
        </a:xfrm>
      </p:grpSpPr>
      <p:sp>
        <p:nvSpPr>
          <p:cNvPr id="48" name="Shape 4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49" name="Shape 4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rPr lang="fr"/>
              <a:t>Lucas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4" name="Shape 54"/>
        <p:cNvGrpSpPr/>
        <p:nvPr/>
      </p:nvGrpSpPr>
      <p:grpSpPr>
        <a:xfrm>
          <a:off x="0" y="0"/>
          <a:ext cx="0" cy="0"/>
          <a:chOff x="0" y="0"/>
          <a:chExt cx="0" cy="0"/>
        </a:xfrm>
      </p:grpSpPr>
      <p:sp>
        <p:nvSpPr>
          <p:cNvPr id="55" name="Shape 5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56" name="Shape 5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rPr lang="fr"/>
              <a:t>Lucas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63" name="Shape 6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rPr lang="fr"/>
              <a:t>Jonathan</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71" name="Shape 7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Clr>
                <a:schemeClr val="dk1"/>
              </a:buClr>
              <a:buSzPct val="100000"/>
              <a:buFont typeface="Arial"/>
              <a:buNone/>
            </a:pPr>
            <a:r>
              <a:rPr lang="fr">
                <a:solidFill>
                  <a:schemeClr val="dk1"/>
                </a:solidFill>
              </a:rPr>
              <a:t>Jonathan</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7" name="Shape 77"/>
        <p:cNvGrpSpPr/>
        <p:nvPr/>
      </p:nvGrpSpPr>
      <p:grpSpPr>
        <a:xfrm>
          <a:off x="0" y="0"/>
          <a:ext cx="0" cy="0"/>
          <a:chOff x="0" y="0"/>
          <a:chExt cx="0" cy="0"/>
        </a:xfrm>
      </p:grpSpPr>
      <p:sp>
        <p:nvSpPr>
          <p:cNvPr id="78" name="Shape 7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79" name="Shape 7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fr"/>
              <a:t>The custumers, the territorial collectivity can also create new bus and new bus stop. He send a special request to information server with the goods parameters. The numero, the speed and the Direction for the bus and the the name, the latitude and longitude for the bus stop.</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87" name="Shape 8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rPr lang="fr"/>
              <a:t>Thomas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94" name="Shape 9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fr"/>
              <a:t>Quentin</a:t>
            </a:r>
          </a:p>
          <a:p>
            <a:pPr lvl="0" rtl="0">
              <a:spcBef>
                <a:spcPts val="0"/>
              </a:spcBef>
              <a:buNone/>
            </a:pPr>
            <a:r>
              <a:t/>
            </a:r>
            <a:endParaRPr/>
          </a:p>
          <a:p>
            <a:pPr lvl="0" rtl="0">
              <a:spcBef>
                <a:spcPts val="0"/>
              </a:spcBef>
              <a:buNone/>
            </a:pPr>
            <a:r>
              <a:rPr lang="fr"/>
              <a:t>We used several technologies in our project. </a:t>
            </a:r>
          </a:p>
          <a:p>
            <a:pPr lvl="0" rtl="0">
              <a:spcBef>
                <a:spcPts val="0"/>
              </a:spcBef>
              <a:buNone/>
            </a:pPr>
            <a:r>
              <a:rPr lang="fr"/>
              <a:t>For the communication between clients and server in bus’s network, we used the JSON to write the request and answers with a string serialization. The great advantage is the conversion between json and string witch is very easy with the API json from JAVA.</a:t>
            </a:r>
          </a:p>
          <a:p>
            <a:pPr lvl="0" rtl="0">
              <a:spcBef>
                <a:spcPts val="0"/>
              </a:spcBef>
              <a:buNone/>
            </a:pPr>
            <a:r>
              <a:rPr lang="fr"/>
              <a:t>For the programmation, we used Android for the mobile application because our </a:t>
            </a:r>
            <a:r>
              <a:rPr lang="fr">
                <a:solidFill>
                  <a:schemeClr val="dk1"/>
                </a:solidFill>
              </a:rPr>
              <a:t>Custumers gave two android smart-phone to the development. We chose JAVA for connected objects’s simulation because the object language are the best way to implemente connected object.</a:t>
            </a:r>
          </a:p>
          <a:p>
            <a:pPr lvl="0" rtl="0">
              <a:spcBef>
                <a:spcPts val="0"/>
              </a:spcBef>
              <a:buNone/>
            </a:pPr>
            <a:r>
              <a:rPr lang="fr">
                <a:solidFill>
                  <a:schemeClr val="dk1"/>
                </a:solidFill>
              </a:rPr>
              <a:t>For the data saving, we used the XML because our GPS data saved in an xml file by our tracking application and it’s relatively easy to use.</a:t>
            </a:r>
          </a:p>
          <a:p>
            <a:pPr lvl="0">
              <a:spcBef>
                <a:spcPts val="0"/>
              </a:spcBef>
              <a:buNone/>
            </a:pPr>
            <a:r>
              <a:rPr lang="fr">
                <a:solidFill>
                  <a:schemeClr val="dk1"/>
                </a:solidFill>
              </a:rPr>
              <a:t>For the management of our project, we used Git, jira and stash because we have a free license given by the school.</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09" name="Shape 10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600"/>
              </a:spcBef>
              <a:buNone/>
            </a:pPr>
            <a:r>
              <a:rPr lang="fr" sz="1200">
                <a:solidFill>
                  <a:schemeClr val="dk1"/>
                </a:solidFill>
              </a:rPr>
              <a:t>Quentin + conclusion (voir en dessous)</a:t>
            </a:r>
          </a:p>
          <a:p>
            <a:pPr indent="-228600" lvl="0" marL="457200">
              <a:lnSpc>
                <a:spcPct val="115000"/>
              </a:lnSpc>
              <a:spcBef>
                <a:spcPts val="600"/>
              </a:spcBef>
              <a:buClr>
                <a:schemeClr val="dk1"/>
              </a:buClr>
              <a:buChar char="-"/>
            </a:pPr>
            <a:r>
              <a:rPr lang="fr">
                <a:solidFill>
                  <a:schemeClr val="dk1"/>
                </a:solidFill>
              </a:rPr>
              <a:t>To conclude we can say that we manage to realize the application expected by our customer</a:t>
            </a:r>
          </a:p>
        </p:txBody>
      </p:sp>
    </p:spTree>
  </p:cSld>
  <p:clrMapOvr>
    <a:masterClrMapping/>
  </p:clrMapOvr>
</p:notes>
</file>

<file path=ppt/slideLayouts/_rels/slideLayout.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slideLayout.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p:nvPr/>
        </p:nvSpPr>
        <p:spPr>
          <a:xfrm>
            <a:off x="0" y="0"/>
            <a:ext cx="9144000" cy="3518399"/>
          </a:xfrm>
          <a:prstGeom prst="rect">
            <a:avLst/>
          </a:prstGeom>
          <a:solidFill>
            <a:srgbClr val="4A86E8"/>
          </a:solidFill>
          <a:ln>
            <a:noFill/>
          </a:ln>
        </p:spPr>
        <p:txBody>
          <a:bodyPr anchorCtr="0" anchor="ctr" bIns="45700" lIns="91425" rIns="91425" tIns="45700">
            <a:noAutofit/>
          </a:bodyPr>
          <a:lstStyle/>
          <a:p>
            <a:pPr lvl="0">
              <a:spcBef>
                <a:spcPts val="0"/>
              </a:spcBef>
              <a:buNone/>
            </a:pPr>
            <a:r>
              <a:t/>
            </a:r>
            <a:endParaRPr/>
          </a:p>
        </p:txBody>
      </p:sp>
      <p:cxnSp>
        <p:nvCxnSpPr>
          <p:cNvPr id="11" name="Shape 11"/>
          <p:cNvCxnSpPr/>
          <p:nvPr/>
        </p:nvCxnSpPr>
        <p:spPr>
          <a:xfrm>
            <a:off x="0" y="3496604"/>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2" name="Shape 12"/>
          <p:cNvSpPr txBox="1"/>
          <p:nvPr>
            <p:ph type="ctrTitle"/>
          </p:nvPr>
        </p:nvSpPr>
        <p:spPr>
          <a:xfrm>
            <a:off x="685800" y="1867781"/>
            <a:ext cx="7772400" cy="1648800"/>
          </a:xfrm>
          <a:prstGeom prst="rect">
            <a:avLst/>
          </a:prstGeom>
        </p:spPr>
        <p:txBody>
          <a:bodyPr anchorCtr="0" anchor="b" bIns="91425" lIns="91425" rIns="91425" tIns="91425"/>
          <a:lstStyle>
            <a:lvl1pPr lvl="0">
              <a:spcBef>
                <a:spcPts val="0"/>
              </a:spcBef>
              <a:buSzPct val="100000"/>
              <a:defRPr sz="6000"/>
            </a:lvl1pPr>
            <a:lvl2pPr lvl="1">
              <a:spcBef>
                <a:spcPts val="0"/>
              </a:spcBef>
              <a:buSzPct val="100000"/>
              <a:defRPr sz="7200"/>
            </a:lvl2pPr>
            <a:lvl3pPr lvl="2">
              <a:spcBef>
                <a:spcPts val="0"/>
              </a:spcBef>
              <a:buSzPct val="100000"/>
              <a:defRPr sz="7200"/>
            </a:lvl3pPr>
            <a:lvl4pPr lvl="3">
              <a:spcBef>
                <a:spcPts val="0"/>
              </a:spcBef>
              <a:buSzPct val="100000"/>
              <a:defRPr sz="7200"/>
            </a:lvl4pPr>
            <a:lvl5pPr lvl="4">
              <a:spcBef>
                <a:spcPts val="0"/>
              </a:spcBef>
              <a:buSzPct val="100000"/>
              <a:defRPr sz="7200"/>
            </a:lvl5pPr>
            <a:lvl6pPr lvl="5">
              <a:spcBef>
                <a:spcPts val="0"/>
              </a:spcBef>
              <a:buSzPct val="100000"/>
              <a:defRPr sz="7200"/>
            </a:lvl6pPr>
            <a:lvl7pPr lvl="6">
              <a:spcBef>
                <a:spcPts val="0"/>
              </a:spcBef>
              <a:buSzPct val="100000"/>
              <a:defRPr sz="7200"/>
            </a:lvl7pPr>
            <a:lvl8pPr lvl="7">
              <a:spcBef>
                <a:spcPts val="0"/>
              </a:spcBef>
              <a:buSzPct val="100000"/>
              <a:defRPr sz="7200"/>
            </a:lvl8pPr>
            <a:lvl9pPr lvl="8">
              <a:spcBef>
                <a:spcPts val="0"/>
              </a:spcBef>
              <a:buSzPct val="100000"/>
              <a:defRPr sz="7200"/>
            </a:lvl9pPr>
          </a:lstStyle>
          <a:p/>
        </p:txBody>
      </p:sp>
      <p:sp>
        <p:nvSpPr>
          <p:cNvPr id="13" name="Shape 13"/>
          <p:cNvSpPr txBox="1"/>
          <p:nvPr>
            <p:ph idx="1" type="subTitle"/>
          </p:nvPr>
        </p:nvSpPr>
        <p:spPr>
          <a:xfrm>
            <a:off x="685800" y="3627026"/>
            <a:ext cx="7772400" cy="774300"/>
          </a:xfrm>
          <a:prstGeom prst="rect">
            <a:avLst/>
          </a:prstGeom>
        </p:spPr>
        <p:txBody>
          <a:bodyPr anchorCtr="0" anchor="t" bIns="91425" lIns="91425" rIns="91425" tIns="91425"/>
          <a:lstStyle>
            <a:lvl1pPr lvl="0">
              <a:spcBef>
                <a:spcPts val="0"/>
              </a:spcBef>
              <a:buClr>
                <a:srgbClr val="4A86E8"/>
              </a:buClr>
              <a:buNone/>
              <a:defRPr>
                <a:solidFill>
                  <a:srgbClr val="4A86E8"/>
                </a:solidFill>
              </a:defRPr>
            </a:lvl1pPr>
            <a:lvl2pPr lvl="1">
              <a:spcBef>
                <a:spcPts val="0"/>
              </a:spcBef>
              <a:buClr>
                <a:schemeClr val="dk2"/>
              </a:buClr>
              <a:buSzPct val="100000"/>
              <a:buNone/>
              <a:defRPr sz="3000">
                <a:solidFill>
                  <a:schemeClr val="dk2"/>
                </a:solidFill>
              </a:defRPr>
            </a:lvl2pPr>
            <a:lvl3pPr lvl="2">
              <a:spcBef>
                <a:spcPts val="0"/>
              </a:spcBef>
              <a:buClr>
                <a:schemeClr val="dk2"/>
              </a:buClr>
              <a:buSzPct val="100000"/>
              <a:buNone/>
              <a:defRPr sz="3000">
                <a:solidFill>
                  <a:schemeClr val="dk2"/>
                </a:solidFill>
              </a:defRPr>
            </a:lvl3pPr>
            <a:lvl4pPr lvl="3">
              <a:spcBef>
                <a:spcPts val="0"/>
              </a:spcBef>
              <a:buClr>
                <a:schemeClr val="dk2"/>
              </a:buClr>
              <a:buSzPct val="100000"/>
              <a:buNone/>
              <a:defRPr sz="3000">
                <a:solidFill>
                  <a:schemeClr val="dk2"/>
                </a:solidFill>
              </a:defRPr>
            </a:lvl4pPr>
            <a:lvl5pPr lvl="4">
              <a:spcBef>
                <a:spcPts val="0"/>
              </a:spcBef>
              <a:buClr>
                <a:schemeClr val="dk2"/>
              </a:buClr>
              <a:buSzPct val="100000"/>
              <a:buNone/>
              <a:defRPr sz="3000">
                <a:solidFill>
                  <a:schemeClr val="dk2"/>
                </a:solidFill>
              </a:defRPr>
            </a:lvl5pPr>
            <a:lvl6pPr lvl="5">
              <a:spcBef>
                <a:spcPts val="0"/>
              </a:spcBef>
              <a:buClr>
                <a:schemeClr val="dk2"/>
              </a:buClr>
              <a:buSzPct val="100000"/>
              <a:buNone/>
              <a:defRPr sz="3000">
                <a:solidFill>
                  <a:schemeClr val="dk2"/>
                </a:solidFill>
              </a:defRPr>
            </a:lvl6pPr>
            <a:lvl7pPr lvl="6">
              <a:spcBef>
                <a:spcPts val="0"/>
              </a:spcBef>
              <a:buClr>
                <a:schemeClr val="dk2"/>
              </a:buClr>
              <a:buSzPct val="100000"/>
              <a:buNone/>
              <a:defRPr sz="3000">
                <a:solidFill>
                  <a:schemeClr val="dk2"/>
                </a:solidFill>
              </a:defRPr>
            </a:lvl7pPr>
            <a:lvl8pPr lvl="7">
              <a:spcBef>
                <a:spcPts val="0"/>
              </a:spcBef>
              <a:buClr>
                <a:schemeClr val="dk2"/>
              </a:buClr>
              <a:buSzPct val="100000"/>
              <a:buNone/>
              <a:defRPr sz="3000">
                <a:solidFill>
                  <a:schemeClr val="dk2"/>
                </a:solidFill>
              </a:defRPr>
            </a:lvl8pPr>
            <a:lvl9pPr lvl="8">
              <a:spcBef>
                <a:spcPts val="0"/>
              </a:spcBef>
              <a:buClr>
                <a:schemeClr val="dk2"/>
              </a:buClr>
              <a:buSzPct val="100000"/>
              <a:buNone/>
              <a:defRPr sz="3000">
                <a:solidFill>
                  <a:schemeClr val="dk2"/>
                </a:solidFill>
              </a:defRPr>
            </a:lvl9pPr>
          </a:lstStyle>
          <a:p/>
        </p:txBody>
      </p:sp>
      <p:sp>
        <p:nvSpPr>
          <p:cNvPr id="14" name="Shape 14"/>
          <p:cNvSpPr txBox="1"/>
          <p:nvPr>
            <p:ph idx="12" type="sldNum"/>
          </p:nvPr>
        </p:nvSpPr>
        <p:spPr>
          <a:xfrm>
            <a:off x="8556791" y="4749850"/>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fr"/>
              <a:t>‹#›</a:t>
            </a:fld>
          </a:p>
        </p:txBody>
      </p:sp>
    </p:spTree>
  </p:cSld>
  <p:clrMapOvr>
    <a:masterClrMapping/>
  </p:clrMapOvr>
</p:sldLayout>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5" name="Shape 15"/>
        <p:cNvGrpSpPr/>
        <p:nvPr/>
      </p:nvGrpSpPr>
      <p:grpSpPr>
        <a:xfrm>
          <a:off x="0" y="0"/>
          <a:ext cx="0" cy="0"/>
          <a:chOff x="0" y="0"/>
          <a:chExt cx="0" cy="0"/>
        </a:xfrm>
      </p:grpSpPr>
      <p:sp>
        <p:nvSpPr>
          <p:cNvPr id="16" name="Shape 16"/>
          <p:cNvSpPr/>
          <p:nvPr/>
        </p:nvSpPr>
        <p:spPr>
          <a:xfrm>
            <a:off x="0" y="0"/>
            <a:ext cx="9144000" cy="1149900"/>
          </a:xfrm>
          <a:prstGeom prst="rect">
            <a:avLst/>
          </a:prstGeom>
          <a:solidFill>
            <a:srgbClr val="4A86E8"/>
          </a:solidFill>
          <a:ln>
            <a:noFill/>
          </a:ln>
        </p:spPr>
        <p:txBody>
          <a:bodyPr anchorCtr="0" anchor="ctr" bIns="45700" lIns="91425" rIns="91425" tIns="45700">
            <a:noAutofit/>
          </a:bodyPr>
          <a:lstStyle/>
          <a:p>
            <a:pPr lvl="0">
              <a:spcBef>
                <a:spcPts val="0"/>
              </a:spcBef>
              <a:buNone/>
            </a:pPr>
            <a:r>
              <a:t/>
            </a:r>
            <a:endParaRPr/>
          </a:p>
        </p:txBody>
      </p:sp>
      <p:cxnSp>
        <p:nvCxnSpPr>
          <p:cNvPr id="17" name="Shape 17"/>
          <p:cNvCxnSpPr/>
          <p:nvPr/>
        </p:nvCxnSpPr>
        <p:spPr>
          <a:xfrm>
            <a:off x="0" y="1127875"/>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8" name="Shape 18"/>
          <p:cNvSpPr txBox="1"/>
          <p:nvPr>
            <p:ph type="title"/>
          </p:nvPr>
        </p:nvSpPr>
        <p:spPr>
          <a:xfrm>
            <a:off x="457200" y="205975"/>
            <a:ext cx="8229600" cy="690899"/>
          </a:xfrm>
          <a:prstGeom prst="rect">
            <a:avLst/>
          </a:prstGeom>
        </p:spPr>
        <p:txBody>
          <a:bodyPr anchorCtr="0" anchor="b" bIns="91425" lIns="91425" rIns="91425" tIns="91425"/>
          <a:lstStyle>
            <a:lvl1pPr lvl="0" algn="ctr">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 type="body"/>
          </p:nvPr>
        </p:nvSpPr>
        <p:spPr>
          <a:xfrm>
            <a:off x="457200" y="1226225"/>
            <a:ext cx="8229600" cy="3699300"/>
          </a:xfrm>
          <a:prstGeom prst="rect">
            <a:avLst/>
          </a:prstGeom>
        </p:spPr>
        <p:txBody>
          <a:bodyPr anchorCtr="0" anchor="t" bIns="91425" lIns="91425" rIns="91425" tIns="91425"/>
          <a:lstStyle>
            <a:lvl1pPr lvl="0">
              <a:lnSpc>
                <a:spcPct val="115000"/>
              </a:lnSpc>
              <a:spcBef>
                <a:spcPts val="0"/>
              </a:spcBef>
              <a:buSzPct val="100000"/>
              <a:defRPr sz="2200"/>
            </a:lvl1pPr>
            <a:lvl2pPr lvl="1">
              <a:lnSpc>
                <a:spcPct val="115000"/>
              </a:lnSpc>
              <a:spcBef>
                <a:spcPts val="0"/>
              </a:spcBef>
              <a:spcAft>
                <a:spcPts val="130"/>
              </a:spcAft>
              <a:buSzPct val="100000"/>
              <a:defRPr sz="1800"/>
            </a:lvl2pPr>
            <a:lvl3pPr lvl="2">
              <a:spcBef>
                <a:spcPts val="0"/>
              </a:spcBef>
              <a:buChar char="₋"/>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0" name="Shape 20"/>
          <p:cNvSpPr txBox="1"/>
          <p:nvPr>
            <p:ph idx="12" type="sldNum"/>
          </p:nvPr>
        </p:nvSpPr>
        <p:spPr>
          <a:xfrm>
            <a:off x="8556791" y="4749850"/>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f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1" name="Shape 21"/>
        <p:cNvGrpSpPr/>
        <p:nvPr/>
      </p:nvGrpSpPr>
      <p:grpSpPr>
        <a:xfrm>
          <a:off x="0" y="0"/>
          <a:ext cx="0" cy="0"/>
          <a:chOff x="0" y="0"/>
          <a:chExt cx="0" cy="0"/>
        </a:xfrm>
      </p:grpSpPr>
      <p:sp>
        <p:nvSpPr>
          <p:cNvPr id="22" name="Shape 22"/>
          <p:cNvSpPr/>
          <p:nvPr/>
        </p:nvSpPr>
        <p:spPr>
          <a:xfrm>
            <a:off x="0" y="0"/>
            <a:ext cx="9144000" cy="1149900"/>
          </a:xfrm>
          <a:prstGeom prst="rect">
            <a:avLst/>
          </a:prstGeom>
          <a:solidFill>
            <a:srgbClr val="4A86E8"/>
          </a:solidFill>
          <a:ln>
            <a:noFill/>
          </a:ln>
        </p:spPr>
        <p:txBody>
          <a:bodyPr anchorCtr="0" anchor="ctr" bIns="45700" lIns="91425" rIns="91425" tIns="45700">
            <a:noAutofit/>
          </a:bodyPr>
          <a:lstStyle/>
          <a:p>
            <a:pPr lvl="0">
              <a:spcBef>
                <a:spcPts val="0"/>
              </a:spcBef>
              <a:buNone/>
            </a:pPr>
            <a:r>
              <a:t/>
            </a:r>
            <a:endParaRPr/>
          </a:p>
        </p:txBody>
      </p:sp>
      <p:cxnSp>
        <p:nvCxnSpPr>
          <p:cNvPr id="23" name="Shape 23"/>
          <p:cNvCxnSpPr/>
          <p:nvPr/>
        </p:nvCxnSpPr>
        <p:spPr>
          <a:xfrm>
            <a:off x="0" y="1127875"/>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24" name="Shape 24"/>
          <p:cNvSpPr txBox="1"/>
          <p:nvPr>
            <p:ph type="title"/>
          </p:nvPr>
        </p:nvSpPr>
        <p:spPr>
          <a:xfrm>
            <a:off x="457200" y="205978"/>
            <a:ext cx="8229600" cy="8574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5" name="Shape 25"/>
          <p:cNvSpPr txBox="1"/>
          <p:nvPr>
            <p:ph idx="1" type="body"/>
          </p:nvPr>
        </p:nvSpPr>
        <p:spPr>
          <a:xfrm>
            <a:off x="457200" y="1200150"/>
            <a:ext cx="3994500" cy="37256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6" name="Shape 26"/>
          <p:cNvSpPr txBox="1"/>
          <p:nvPr>
            <p:ph idx="2" type="body"/>
          </p:nvPr>
        </p:nvSpPr>
        <p:spPr>
          <a:xfrm>
            <a:off x="4692273" y="1200150"/>
            <a:ext cx="3994500" cy="37256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556791" y="4749850"/>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f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8" name="Shape 28"/>
        <p:cNvGrpSpPr/>
        <p:nvPr/>
      </p:nvGrpSpPr>
      <p:grpSpPr>
        <a:xfrm>
          <a:off x="0" y="0"/>
          <a:ext cx="0" cy="0"/>
          <a:chOff x="0" y="0"/>
          <a:chExt cx="0" cy="0"/>
        </a:xfrm>
      </p:grpSpPr>
      <p:sp>
        <p:nvSpPr>
          <p:cNvPr id="29" name="Shape 29"/>
          <p:cNvSpPr/>
          <p:nvPr/>
        </p:nvSpPr>
        <p:spPr>
          <a:xfrm>
            <a:off x="0" y="0"/>
            <a:ext cx="9144000" cy="1149900"/>
          </a:xfrm>
          <a:prstGeom prst="rect">
            <a:avLst/>
          </a:prstGeom>
          <a:solidFill>
            <a:srgbClr val="4A86E8"/>
          </a:solidFill>
          <a:ln>
            <a:noFill/>
          </a:ln>
        </p:spPr>
        <p:txBody>
          <a:bodyPr anchorCtr="0" anchor="ctr" bIns="45700" lIns="91425" rIns="91425" tIns="45700">
            <a:noAutofit/>
          </a:bodyPr>
          <a:lstStyle/>
          <a:p>
            <a:pPr lvl="0">
              <a:spcBef>
                <a:spcPts val="0"/>
              </a:spcBef>
              <a:buNone/>
            </a:pPr>
            <a:r>
              <a:t/>
            </a:r>
            <a:endParaRPr/>
          </a:p>
        </p:txBody>
      </p:sp>
      <p:cxnSp>
        <p:nvCxnSpPr>
          <p:cNvPr id="30" name="Shape 30"/>
          <p:cNvCxnSpPr/>
          <p:nvPr/>
        </p:nvCxnSpPr>
        <p:spPr>
          <a:xfrm>
            <a:off x="0" y="1127875"/>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1" name="Shape 31"/>
          <p:cNvSpPr txBox="1"/>
          <p:nvPr>
            <p:ph type="title"/>
          </p:nvPr>
        </p:nvSpPr>
        <p:spPr>
          <a:xfrm>
            <a:off x="457200" y="205978"/>
            <a:ext cx="8229600" cy="8574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2" name="Shape 32"/>
          <p:cNvSpPr txBox="1"/>
          <p:nvPr>
            <p:ph idx="12" type="sldNum"/>
          </p:nvPr>
        </p:nvSpPr>
        <p:spPr>
          <a:xfrm>
            <a:off x="8556791" y="4749850"/>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f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33" name="Shape 33"/>
        <p:cNvGrpSpPr/>
        <p:nvPr/>
      </p:nvGrpSpPr>
      <p:grpSpPr>
        <a:xfrm>
          <a:off x="0" y="0"/>
          <a:ext cx="0" cy="0"/>
          <a:chOff x="0" y="0"/>
          <a:chExt cx="0" cy="0"/>
        </a:xfrm>
      </p:grpSpPr>
      <p:sp>
        <p:nvSpPr>
          <p:cNvPr id="34" name="Shape 34"/>
          <p:cNvSpPr txBox="1"/>
          <p:nvPr>
            <p:ph idx="1" type="body"/>
          </p:nvPr>
        </p:nvSpPr>
        <p:spPr>
          <a:xfrm>
            <a:off x="457200" y="4406309"/>
            <a:ext cx="8229600" cy="519599"/>
          </a:xfrm>
          <a:prstGeom prst="rect">
            <a:avLst/>
          </a:prstGeom>
        </p:spPr>
        <p:txBody>
          <a:bodyPr anchorCtr="0" anchor="t" bIns="91425" lIns="91425" rIns="91425" tIns="91425"/>
          <a:lstStyle>
            <a:lvl1pPr lvl="0">
              <a:spcBef>
                <a:spcPts val="0"/>
              </a:spcBef>
              <a:buClr>
                <a:srgbClr val="4A86E8"/>
              </a:buClr>
              <a:buSzPct val="100000"/>
              <a:buNone/>
              <a:defRPr sz="1800">
                <a:solidFill>
                  <a:srgbClr val="4A86E8"/>
                </a:solidFill>
              </a:defRPr>
            </a:lvl1pPr>
          </a:lstStyle>
          <a:p/>
        </p:txBody>
      </p:sp>
      <p:sp>
        <p:nvSpPr>
          <p:cNvPr id="35" name="Shape 35"/>
          <p:cNvSpPr/>
          <p:nvPr/>
        </p:nvSpPr>
        <p:spPr>
          <a:xfrm>
            <a:off x="4274" y="0"/>
            <a:ext cx="9144000" cy="4406399"/>
          </a:xfrm>
          <a:prstGeom prst="rect">
            <a:avLst/>
          </a:prstGeom>
          <a:solidFill>
            <a:srgbClr val="4A86E8"/>
          </a:solidFill>
          <a:ln>
            <a:noFill/>
          </a:ln>
        </p:spPr>
        <p:txBody>
          <a:bodyPr anchorCtr="0" anchor="ctr" bIns="45700" lIns="91425" rIns="91425" tIns="45700">
            <a:noAutofit/>
          </a:bodyPr>
          <a:lstStyle/>
          <a:p>
            <a:pPr lvl="0">
              <a:spcBef>
                <a:spcPts val="0"/>
              </a:spcBef>
              <a:buNone/>
            </a:pPr>
            <a:r>
              <a:t/>
            </a:r>
            <a:endParaRPr/>
          </a:p>
        </p:txBody>
      </p:sp>
      <p:cxnSp>
        <p:nvCxnSpPr>
          <p:cNvPr id="36" name="Shape 36"/>
          <p:cNvCxnSpPr/>
          <p:nvPr/>
        </p:nvCxnSpPr>
        <p:spPr>
          <a:xfrm>
            <a:off x="0" y="4384371"/>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7" name="Shape 37"/>
          <p:cNvSpPr txBox="1"/>
          <p:nvPr>
            <p:ph idx="12" type="sldNum"/>
          </p:nvPr>
        </p:nvSpPr>
        <p:spPr>
          <a:xfrm>
            <a:off x="8556791" y="4749850"/>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f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bg>
      <p:bgPr>
        <a:solidFill>
          <a:schemeClr val="dk2"/>
        </a:solidFill>
      </p:bgPr>
    </p:bg>
    <p:spTree>
      <p:nvGrpSpPr>
        <p:cNvPr id="38" name="Shape 38"/>
        <p:cNvGrpSpPr/>
        <p:nvPr/>
      </p:nvGrpSpPr>
      <p:grpSpPr>
        <a:xfrm>
          <a:off x="0" y="0"/>
          <a:ext cx="0" cy="0"/>
          <a:chOff x="0" y="0"/>
          <a:chExt cx="0" cy="0"/>
        </a:xfrm>
      </p:grpSpPr>
      <p:sp>
        <p:nvSpPr>
          <p:cNvPr id="39" name="Shape 39"/>
          <p:cNvSpPr txBox="1"/>
          <p:nvPr>
            <p:ph idx="12" type="sldNum"/>
          </p:nvPr>
        </p:nvSpPr>
        <p:spPr>
          <a:xfrm>
            <a:off x="8556791" y="4749850"/>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fr">
                <a:solidFill>
                  <a:schemeClr val="lt1"/>
                </a:solidFill>
              </a:rPr>
              <a:t>‹#›</a:t>
            </a:fld>
          </a:p>
        </p:txBody>
      </p:sp>
    </p:spTree>
  </p:cSld>
  <p:clrMapOvr>
    <a:masterClrMapping/>
  </p:clrMapOvr>
</p:sldLayout>
</file>

<file path=ppt/slideMasters/_rels/slideMaster.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theme" Target="../theme/theme.xml"/></Relationships>
</file>

<file path=ppt/slideMasters/slideMaster.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05978"/>
            <a:ext cx="8229600" cy="857400"/>
          </a:xfrm>
          <a:prstGeom prst="rect">
            <a:avLst/>
          </a:prstGeom>
          <a:noFill/>
          <a:ln>
            <a:noFill/>
          </a:ln>
        </p:spPr>
        <p:txBody>
          <a:bodyPr anchorCtr="0" anchor="b" bIns="91425" lIns="91425" rIns="91425" tIns="91425"/>
          <a:lstStyle>
            <a:lvl1pPr lvl="0">
              <a:spcBef>
                <a:spcPts val="0"/>
              </a:spcBef>
              <a:buClr>
                <a:schemeClr val="lt1"/>
              </a:buClr>
              <a:buSzPct val="100000"/>
              <a:buNone/>
              <a:defRPr b="1" sz="3600">
                <a:solidFill>
                  <a:schemeClr val="lt1"/>
                </a:solidFill>
              </a:defRPr>
            </a:lvl1pPr>
            <a:lvl2pPr lvl="1">
              <a:spcBef>
                <a:spcPts val="0"/>
              </a:spcBef>
              <a:buClr>
                <a:schemeClr val="lt1"/>
              </a:buClr>
              <a:buSzPct val="100000"/>
              <a:buNone/>
              <a:defRPr b="1" sz="3600">
                <a:solidFill>
                  <a:schemeClr val="lt1"/>
                </a:solidFill>
              </a:defRPr>
            </a:lvl2pPr>
            <a:lvl3pPr lvl="2">
              <a:spcBef>
                <a:spcPts val="0"/>
              </a:spcBef>
              <a:buClr>
                <a:schemeClr val="lt1"/>
              </a:buClr>
              <a:buSzPct val="100000"/>
              <a:buNone/>
              <a:defRPr b="1" sz="3600">
                <a:solidFill>
                  <a:schemeClr val="lt1"/>
                </a:solidFill>
              </a:defRPr>
            </a:lvl3pPr>
            <a:lvl4pPr lvl="3">
              <a:spcBef>
                <a:spcPts val="0"/>
              </a:spcBef>
              <a:buClr>
                <a:schemeClr val="lt1"/>
              </a:buClr>
              <a:buSzPct val="100000"/>
              <a:buNone/>
              <a:defRPr b="1" sz="3600">
                <a:solidFill>
                  <a:schemeClr val="lt1"/>
                </a:solidFill>
              </a:defRPr>
            </a:lvl4pPr>
            <a:lvl5pPr lvl="4">
              <a:spcBef>
                <a:spcPts val="0"/>
              </a:spcBef>
              <a:buClr>
                <a:schemeClr val="lt1"/>
              </a:buClr>
              <a:buSzPct val="100000"/>
              <a:buNone/>
              <a:defRPr b="1" sz="3600">
                <a:solidFill>
                  <a:schemeClr val="lt1"/>
                </a:solidFill>
              </a:defRPr>
            </a:lvl5pPr>
            <a:lvl6pPr lvl="5">
              <a:spcBef>
                <a:spcPts val="0"/>
              </a:spcBef>
              <a:buClr>
                <a:schemeClr val="lt1"/>
              </a:buClr>
              <a:buSzPct val="100000"/>
              <a:buNone/>
              <a:defRPr b="1" sz="3600">
                <a:solidFill>
                  <a:schemeClr val="lt1"/>
                </a:solidFill>
              </a:defRPr>
            </a:lvl6pPr>
            <a:lvl7pPr lvl="6">
              <a:spcBef>
                <a:spcPts val="0"/>
              </a:spcBef>
              <a:buClr>
                <a:schemeClr val="lt1"/>
              </a:buClr>
              <a:buSzPct val="100000"/>
              <a:buNone/>
              <a:defRPr b="1" sz="3600">
                <a:solidFill>
                  <a:schemeClr val="lt1"/>
                </a:solidFill>
              </a:defRPr>
            </a:lvl7pPr>
            <a:lvl8pPr lvl="7">
              <a:spcBef>
                <a:spcPts val="0"/>
              </a:spcBef>
              <a:buClr>
                <a:schemeClr val="lt1"/>
              </a:buClr>
              <a:buSzPct val="100000"/>
              <a:buNone/>
              <a:defRPr b="1" sz="3600">
                <a:solidFill>
                  <a:schemeClr val="lt1"/>
                </a:solidFill>
              </a:defRPr>
            </a:lvl8pPr>
            <a:lvl9pPr lvl="8">
              <a:spcBef>
                <a:spcPts val="0"/>
              </a:spcBef>
              <a:buClr>
                <a:schemeClr val="lt1"/>
              </a:buClr>
              <a:buSzPct val="100000"/>
              <a:buNone/>
              <a:defRPr b="1" sz="3600">
                <a:solidFill>
                  <a:schemeClr val="lt1"/>
                </a:solidFill>
              </a:defRPr>
            </a:lvl9pPr>
          </a:lstStyle>
          <a:p/>
        </p:txBody>
      </p:sp>
      <p:sp>
        <p:nvSpPr>
          <p:cNvPr id="7" name="Shape 7"/>
          <p:cNvSpPr txBox="1"/>
          <p:nvPr>
            <p:ph idx="1" type="body"/>
          </p:nvPr>
        </p:nvSpPr>
        <p:spPr>
          <a:xfrm>
            <a:off x="457200" y="1200150"/>
            <a:ext cx="8229600" cy="3725699"/>
          </a:xfrm>
          <a:prstGeom prst="rect">
            <a:avLst/>
          </a:prstGeom>
          <a:noFill/>
          <a:ln>
            <a:noFill/>
          </a:ln>
        </p:spPr>
        <p:txBody>
          <a:bodyPr anchorCtr="0" anchor="t" bIns="91425" lIns="91425" rIns="91425" tIns="91425"/>
          <a:lstStyle>
            <a:lvl1pPr lvl="0">
              <a:spcBef>
                <a:spcPts val="600"/>
              </a:spcBef>
              <a:buClr>
                <a:schemeClr val="dk1"/>
              </a:buClr>
              <a:buSzPct val="100000"/>
              <a:defRPr sz="3000">
                <a:solidFill>
                  <a:schemeClr val="dk1"/>
                </a:solidFill>
              </a:defRPr>
            </a:lvl1pPr>
            <a:lvl2pPr lvl="1">
              <a:spcBef>
                <a:spcPts val="480"/>
              </a:spcBef>
              <a:buClr>
                <a:schemeClr val="dk1"/>
              </a:buClr>
              <a:buSzPct val="100000"/>
              <a:defRPr sz="2400">
                <a:solidFill>
                  <a:schemeClr val="dk1"/>
                </a:solidFill>
              </a:defRPr>
            </a:lvl2pPr>
            <a:lvl3pPr lvl="2">
              <a:spcBef>
                <a:spcPts val="480"/>
              </a:spcBef>
              <a:buClr>
                <a:schemeClr val="dk1"/>
              </a:buClr>
              <a:buSzPct val="100000"/>
              <a:defRPr sz="2400">
                <a:solidFill>
                  <a:schemeClr val="dk1"/>
                </a:solidFill>
              </a:defRPr>
            </a:lvl3pPr>
            <a:lvl4pPr lvl="3">
              <a:spcBef>
                <a:spcPts val="360"/>
              </a:spcBef>
              <a:buClr>
                <a:schemeClr val="dk1"/>
              </a:buClr>
              <a:buSzPct val="100000"/>
              <a:defRPr sz="1800">
                <a:solidFill>
                  <a:schemeClr val="dk1"/>
                </a:solidFill>
              </a:defRPr>
            </a:lvl4pPr>
            <a:lvl5pPr lvl="4">
              <a:spcBef>
                <a:spcPts val="360"/>
              </a:spcBef>
              <a:buClr>
                <a:schemeClr val="dk1"/>
              </a:buClr>
              <a:buSzPct val="100000"/>
              <a:defRPr sz="1800">
                <a:solidFill>
                  <a:schemeClr val="dk1"/>
                </a:solidFill>
              </a:defRPr>
            </a:lvl5pPr>
            <a:lvl6pPr lvl="5">
              <a:spcBef>
                <a:spcPts val="360"/>
              </a:spcBef>
              <a:buClr>
                <a:schemeClr val="dk1"/>
              </a:buClr>
              <a:buSzPct val="100000"/>
              <a:defRPr sz="1800">
                <a:solidFill>
                  <a:schemeClr val="dk1"/>
                </a:solidFill>
              </a:defRPr>
            </a:lvl6pPr>
            <a:lvl7pPr lvl="6">
              <a:spcBef>
                <a:spcPts val="360"/>
              </a:spcBef>
              <a:buClr>
                <a:schemeClr val="dk1"/>
              </a:buClr>
              <a:buSzPct val="100000"/>
              <a:defRPr sz="1800">
                <a:solidFill>
                  <a:schemeClr val="dk1"/>
                </a:solidFill>
              </a:defRPr>
            </a:lvl7pPr>
            <a:lvl8pPr lvl="7">
              <a:spcBef>
                <a:spcPts val="360"/>
              </a:spcBef>
              <a:buClr>
                <a:schemeClr val="dk1"/>
              </a:buClr>
              <a:buSzPct val="100000"/>
              <a:defRPr sz="1800">
                <a:solidFill>
                  <a:schemeClr val="dk1"/>
                </a:solidFill>
              </a:defRPr>
            </a:lvl8pPr>
            <a:lvl9pPr lvl="8">
              <a:spcBef>
                <a:spcPts val="360"/>
              </a:spcBef>
              <a:buClr>
                <a:schemeClr val="dk1"/>
              </a:buClr>
              <a:buSzPct val="100000"/>
              <a:defRPr sz="1800">
                <a:solidFill>
                  <a:schemeClr val="dk1"/>
                </a:solidFill>
              </a:defRPr>
            </a:lvl9pPr>
          </a:lstStyle>
          <a:p/>
        </p:txBody>
      </p:sp>
      <p:sp>
        <p:nvSpPr>
          <p:cNvPr id="8" name="Shape 8"/>
          <p:cNvSpPr txBox="1"/>
          <p:nvPr>
            <p:ph idx="12" type="sldNum"/>
          </p:nvPr>
        </p:nvSpPr>
        <p:spPr>
          <a:xfrm>
            <a:off x="8556791" y="4749850"/>
            <a:ext cx="548699"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fr" sz="13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9pPr>
    </p:otherStyle>
  </p:txStyles>
</p:sldMaster>
</file>

<file path=ppt/slides/_rels/slide.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xml"/></Relationships>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0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0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0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0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02.jpg"/><Relationship Id="rId4" Type="http://schemas.openxmlformats.org/officeDocument/2006/relationships/image" Target="../media/image07.jpg"/><Relationship Id="rId9" Type="http://schemas.openxmlformats.org/officeDocument/2006/relationships/image" Target="../media/image10.png"/><Relationship Id="rId5" Type="http://schemas.openxmlformats.org/officeDocument/2006/relationships/image" Target="../media/image09.jpg"/><Relationship Id="rId6" Type="http://schemas.openxmlformats.org/officeDocument/2006/relationships/image" Target="../media/image05.jpg"/><Relationship Id="rId7" Type="http://schemas.openxmlformats.org/officeDocument/2006/relationships/image" Target="../media/image01.png"/><Relationship Id="rId8" Type="http://schemas.openxmlformats.org/officeDocument/2006/relationships/image" Target="../media/image0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08.png"/><Relationship Id="rId4" Type="http://schemas.openxmlformats.org/officeDocument/2006/relationships/image" Target="../media/image03.png"/></Relationships>
</file>

<file path=ppt/slides/slide.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 name="Shape 43"/>
        <p:cNvGrpSpPr/>
        <p:nvPr/>
      </p:nvGrpSpPr>
      <p:grpSpPr>
        <a:xfrm>
          <a:off x="0" y="0"/>
          <a:ext cx="0" cy="0"/>
          <a:chOff x="0" y="0"/>
          <a:chExt cx="0" cy="0"/>
        </a:xfrm>
      </p:grpSpPr>
      <p:sp>
        <p:nvSpPr>
          <p:cNvPr id="44" name="Shape 44"/>
          <p:cNvSpPr txBox="1"/>
          <p:nvPr>
            <p:ph type="ctrTitle"/>
          </p:nvPr>
        </p:nvSpPr>
        <p:spPr>
          <a:xfrm>
            <a:off x="126200" y="833375"/>
            <a:ext cx="8846999" cy="2240700"/>
          </a:xfrm>
          <a:prstGeom prst="rect">
            <a:avLst/>
          </a:prstGeom>
        </p:spPr>
        <p:txBody>
          <a:bodyPr anchorCtr="0" anchor="b" bIns="91425" lIns="91425" rIns="91425" tIns="91425">
            <a:noAutofit/>
          </a:bodyPr>
          <a:lstStyle/>
          <a:p>
            <a:pPr indent="0" lvl="0" marL="0" rtl="0" algn="ctr">
              <a:spcBef>
                <a:spcPts val="0"/>
              </a:spcBef>
              <a:buNone/>
            </a:pPr>
            <a:r>
              <a:rPr lang="fr" sz="6000"/>
              <a:t>NextBus</a:t>
            </a:r>
          </a:p>
          <a:p>
            <a:pPr indent="0" lvl="0" marL="0" rtl="0" algn="ctr">
              <a:spcBef>
                <a:spcPts val="0"/>
              </a:spcBef>
              <a:buNone/>
            </a:pPr>
            <a:r>
              <a:rPr lang="fr" sz="6000"/>
              <a:t>IAM-1 </a:t>
            </a:r>
            <a:r>
              <a:rPr lang="fr"/>
              <a:t>and</a:t>
            </a:r>
            <a:r>
              <a:rPr lang="fr" sz="6000"/>
              <a:t> IAM-2</a:t>
            </a:r>
          </a:p>
          <a:p>
            <a:pPr indent="0" lvl="0" marL="0" algn="ctr">
              <a:spcBef>
                <a:spcPts val="0"/>
              </a:spcBef>
              <a:buNone/>
            </a:pPr>
            <a:r>
              <a:rPr lang="fr" sz="3600"/>
              <a:t>Group G</a:t>
            </a:r>
          </a:p>
        </p:txBody>
      </p:sp>
      <p:sp>
        <p:nvSpPr>
          <p:cNvPr id="45" name="Shape 45"/>
          <p:cNvSpPr txBox="1"/>
          <p:nvPr>
            <p:ph idx="1" type="subTitle"/>
          </p:nvPr>
        </p:nvSpPr>
        <p:spPr>
          <a:xfrm>
            <a:off x="0" y="3810550"/>
            <a:ext cx="9105600" cy="1217099"/>
          </a:xfrm>
          <a:prstGeom prst="rect">
            <a:avLst/>
          </a:prstGeom>
        </p:spPr>
        <p:txBody>
          <a:bodyPr anchorCtr="0" anchor="t" bIns="91425" lIns="91425" rIns="91425" tIns="91425">
            <a:noAutofit/>
          </a:bodyPr>
          <a:lstStyle/>
          <a:p>
            <a:pPr indent="-69850" lvl="0" marL="0" marR="0" rtl="0" algn="l">
              <a:lnSpc>
                <a:spcPct val="100000"/>
              </a:lnSpc>
              <a:spcBef>
                <a:spcPts val="0"/>
              </a:spcBef>
              <a:spcAft>
                <a:spcPts val="1600"/>
              </a:spcAft>
              <a:buClr>
                <a:schemeClr val="dk1"/>
              </a:buClr>
              <a:buSzPct val="61111"/>
              <a:buFont typeface="Arial"/>
              <a:buNone/>
            </a:pPr>
            <a:r>
              <a:rPr lang="fr"/>
              <a:t>Presented by Jonathan BOUDAB, Thomas CHALTE, Quentin LABORDE and Lucas SAUVAGE</a:t>
            </a:r>
          </a:p>
        </p:txBody>
      </p:sp>
      <p:sp>
        <p:nvSpPr>
          <p:cNvPr id="46" name="Shape 46"/>
          <p:cNvSpPr txBox="1"/>
          <p:nvPr>
            <p:ph idx="12" type="sldNum"/>
          </p:nvPr>
        </p:nvSpPr>
        <p:spPr>
          <a:xfrm>
            <a:off x="8556791" y="4749850"/>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fr"/>
              <a:t>‹#›</a:t>
            </a:fld>
          </a:p>
        </p:txBody>
      </p:sp>
    </p:spTree>
  </p:cSld>
  <p:clrMapOvr>
    <a:masterClrMapping/>
  </p:clrMapOvr>
  <p:transition spd="slow">
    <p:cut/>
  </p:transition>
</p:sld>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0" name="Shape 50"/>
        <p:cNvGrpSpPr/>
        <p:nvPr/>
      </p:nvGrpSpPr>
      <p:grpSpPr>
        <a:xfrm>
          <a:off x="0" y="0"/>
          <a:ext cx="0" cy="0"/>
          <a:chOff x="0" y="0"/>
          <a:chExt cx="0" cy="0"/>
        </a:xfrm>
      </p:grpSpPr>
      <p:sp>
        <p:nvSpPr>
          <p:cNvPr id="51" name="Shape 51"/>
          <p:cNvSpPr txBox="1"/>
          <p:nvPr>
            <p:ph type="title"/>
          </p:nvPr>
        </p:nvSpPr>
        <p:spPr>
          <a:xfrm>
            <a:off x="457200" y="205975"/>
            <a:ext cx="8229600" cy="690899"/>
          </a:xfrm>
          <a:prstGeom prst="rect">
            <a:avLst/>
          </a:prstGeom>
        </p:spPr>
        <p:txBody>
          <a:bodyPr anchorCtr="0" anchor="b" bIns="91425" lIns="91425" rIns="91425" tIns="91425">
            <a:noAutofit/>
          </a:bodyPr>
          <a:lstStyle/>
          <a:p>
            <a:pPr lvl="0">
              <a:spcBef>
                <a:spcPts val="0"/>
              </a:spcBef>
              <a:buNone/>
            </a:pPr>
            <a:r>
              <a:rPr lang="fr"/>
              <a:t>Our axes : IAM-1 and IAM-2</a:t>
            </a:r>
          </a:p>
        </p:txBody>
      </p:sp>
      <p:sp>
        <p:nvSpPr>
          <p:cNvPr id="52" name="Shape 52"/>
          <p:cNvSpPr txBox="1"/>
          <p:nvPr>
            <p:ph idx="1" type="body"/>
          </p:nvPr>
        </p:nvSpPr>
        <p:spPr>
          <a:xfrm>
            <a:off x="457200" y="1226225"/>
            <a:ext cx="8229600" cy="3699300"/>
          </a:xfrm>
          <a:prstGeom prst="rect">
            <a:avLst/>
          </a:prstGeom>
        </p:spPr>
        <p:txBody>
          <a:bodyPr anchorCtr="0" anchor="t" bIns="91425" lIns="91425" rIns="91425" tIns="91425">
            <a:noAutofit/>
          </a:bodyPr>
          <a:lstStyle/>
          <a:p>
            <a:pPr indent="-368300" lvl="0" marL="457200" rtl="0">
              <a:spcBef>
                <a:spcPts val="0"/>
              </a:spcBef>
              <a:buClr>
                <a:srgbClr val="000000"/>
              </a:buClr>
              <a:buSzPct val="100000"/>
            </a:pPr>
            <a:r>
              <a:rPr lang="fr" sz="2200">
                <a:solidFill>
                  <a:srgbClr val="000000"/>
                </a:solidFill>
              </a:rPr>
              <a:t>IAM-1 : </a:t>
            </a:r>
            <a:r>
              <a:rPr lang="fr">
                <a:solidFill>
                  <a:srgbClr val="000000"/>
                </a:solidFill>
              </a:rPr>
              <a:t>Conception</a:t>
            </a:r>
            <a:r>
              <a:rPr lang="fr" sz="2200">
                <a:solidFill>
                  <a:srgbClr val="000000"/>
                </a:solidFill>
              </a:rPr>
              <a:t> of connected object</a:t>
            </a:r>
          </a:p>
          <a:p>
            <a:pPr indent="-228600" lvl="1" marL="914400" rtl="0">
              <a:spcBef>
                <a:spcPts val="0"/>
              </a:spcBef>
              <a:buClr>
                <a:srgbClr val="000000"/>
              </a:buClr>
            </a:pPr>
            <a:r>
              <a:rPr lang="fr">
                <a:solidFill>
                  <a:srgbClr val="000000"/>
                </a:solidFill>
              </a:rPr>
              <a:t>The bus must become a connected object</a:t>
            </a:r>
          </a:p>
          <a:p>
            <a:pPr indent="-228600" lvl="1" marL="914400" rtl="0">
              <a:spcBef>
                <a:spcPts val="0"/>
              </a:spcBef>
              <a:buClr>
                <a:srgbClr val="000000"/>
              </a:buClr>
            </a:pPr>
            <a:r>
              <a:rPr lang="fr">
                <a:solidFill>
                  <a:srgbClr val="000000"/>
                </a:solidFill>
              </a:rPr>
              <a:t>Do we need sensors and actuators ?</a:t>
            </a:r>
          </a:p>
          <a:p>
            <a:pPr indent="-228600" lvl="1" marL="914400" rtl="0">
              <a:spcBef>
                <a:spcPts val="0"/>
              </a:spcBef>
              <a:buClr>
                <a:srgbClr val="000000"/>
              </a:buClr>
            </a:pPr>
            <a:r>
              <a:rPr lang="fr">
                <a:solidFill>
                  <a:srgbClr val="000000"/>
                </a:solidFill>
              </a:rPr>
              <a:t>What is the appropriate communication protocol ?</a:t>
            </a:r>
          </a:p>
          <a:p>
            <a:pPr indent="-228600" lvl="1" marL="914400" rtl="0">
              <a:spcBef>
                <a:spcPts val="0"/>
              </a:spcBef>
              <a:buClr>
                <a:srgbClr val="000000"/>
              </a:buClr>
            </a:pPr>
            <a:r>
              <a:rPr lang="fr">
                <a:solidFill>
                  <a:srgbClr val="000000"/>
                </a:solidFill>
              </a:rPr>
              <a:t>Payment system, counting people system, locating system, …</a:t>
            </a:r>
          </a:p>
          <a:p>
            <a:pPr indent="0" lvl="0" marL="457200" rtl="0">
              <a:spcBef>
                <a:spcPts val="0"/>
              </a:spcBef>
              <a:buNone/>
            </a:pPr>
            <a:r>
              <a:t/>
            </a:r>
            <a:endParaRPr sz="1100">
              <a:solidFill>
                <a:srgbClr val="000000"/>
              </a:solidFill>
            </a:endParaRPr>
          </a:p>
          <a:p>
            <a:pPr indent="-228600" lvl="0" marL="457200" rtl="0">
              <a:spcBef>
                <a:spcPts val="0"/>
              </a:spcBef>
              <a:buClr>
                <a:srgbClr val="000000"/>
              </a:buClr>
            </a:pPr>
            <a:r>
              <a:rPr lang="fr">
                <a:solidFill>
                  <a:srgbClr val="000000"/>
                </a:solidFill>
              </a:rPr>
              <a:t>I</a:t>
            </a:r>
            <a:r>
              <a:rPr lang="fr" sz="2200">
                <a:solidFill>
                  <a:srgbClr val="000000"/>
                </a:solidFill>
              </a:rPr>
              <a:t>AM-2 : </a:t>
            </a:r>
            <a:r>
              <a:rPr lang="fr"/>
              <a:t>Conception </a:t>
            </a:r>
            <a:r>
              <a:rPr lang="fr" sz="2200">
                <a:solidFill>
                  <a:srgbClr val="000000"/>
                </a:solidFill>
              </a:rPr>
              <a:t>of services associated with an object</a:t>
            </a:r>
          </a:p>
          <a:p>
            <a:pPr indent="-228600" lvl="1" marL="914400" rtl="0">
              <a:spcBef>
                <a:spcPts val="0"/>
              </a:spcBef>
              <a:buClr>
                <a:srgbClr val="000000"/>
              </a:buClr>
            </a:pPr>
            <a:r>
              <a:rPr lang="fr">
                <a:solidFill>
                  <a:srgbClr val="000000"/>
                </a:solidFill>
              </a:rPr>
              <a:t>The bus must offer Web services</a:t>
            </a:r>
          </a:p>
          <a:p>
            <a:pPr indent="-228600" lvl="1" marL="914400" rtl="0">
              <a:spcBef>
                <a:spcPts val="0"/>
              </a:spcBef>
              <a:buClr>
                <a:srgbClr val="000000"/>
              </a:buClr>
            </a:pPr>
            <a:r>
              <a:rPr lang="fr">
                <a:solidFill>
                  <a:srgbClr val="000000"/>
                </a:solidFill>
              </a:rPr>
              <a:t>Road traffic, bus delay</a:t>
            </a:r>
          </a:p>
          <a:p>
            <a:pPr indent="-228600" lvl="1" marL="914400" rtl="0">
              <a:spcBef>
                <a:spcPts val="0"/>
              </a:spcBef>
              <a:buClr>
                <a:srgbClr val="000000"/>
              </a:buClr>
            </a:pPr>
            <a:r>
              <a:rPr lang="fr">
                <a:solidFill>
                  <a:srgbClr val="000000"/>
                </a:solidFill>
              </a:rPr>
              <a:t>Number of free seats in the bus, ...</a:t>
            </a:r>
          </a:p>
        </p:txBody>
      </p:sp>
      <p:sp>
        <p:nvSpPr>
          <p:cNvPr id="53" name="Shape 53"/>
          <p:cNvSpPr txBox="1"/>
          <p:nvPr>
            <p:ph idx="12" type="sldNum"/>
          </p:nvPr>
        </p:nvSpPr>
        <p:spPr>
          <a:xfrm>
            <a:off x="8556791" y="4749850"/>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fr"/>
              <a:t>‹#›</a:t>
            </a:fld>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7" name="Shape 57"/>
        <p:cNvGrpSpPr/>
        <p:nvPr/>
      </p:nvGrpSpPr>
      <p:grpSpPr>
        <a:xfrm>
          <a:off x="0" y="0"/>
          <a:ext cx="0" cy="0"/>
          <a:chOff x="0" y="0"/>
          <a:chExt cx="0" cy="0"/>
        </a:xfrm>
      </p:grpSpPr>
      <p:sp>
        <p:nvSpPr>
          <p:cNvPr id="58" name="Shape 58"/>
          <p:cNvSpPr txBox="1"/>
          <p:nvPr>
            <p:ph type="title"/>
          </p:nvPr>
        </p:nvSpPr>
        <p:spPr>
          <a:xfrm>
            <a:off x="457200" y="205975"/>
            <a:ext cx="8229600" cy="690899"/>
          </a:xfrm>
          <a:prstGeom prst="rect">
            <a:avLst/>
          </a:prstGeom>
        </p:spPr>
        <p:txBody>
          <a:bodyPr anchorCtr="0" anchor="b" bIns="91425" lIns="91425" rIns="91425" tIns="91425">
            <a:noAutofit/>
          </a:bodyPr>
          <a:lstStyle/>
          <a:p>
            <a:pPr lvl="0">
              <a:spcBef>
                <a:spcPts val="0"/>
              </a:spcBef>
              <a:buNone/>
            </a:pPr>
            <a:r>
              <a:rPr lang="fr"/>
              <a:t>How selected axes interact ?</a:t>
            </a:r>
          </a:p>
        </p:txBody>
      </p:sp>
      <p:sp>
        <p:nvSpPr>
          <p:cNvPr id="59" name="Shape 59"/>
          <p:cNvSpPr txBox="1"/>
          <p:nvPr>
            <p:ph idx="1" type="body"/>
          </p:nvPr>
        </p:nvSpPr>
        <p:spPr>
          <a:xfrm>
            <a:off x="457200" y="1226225"/>
            <a:ext cx="8229600" cy="3699300"/>
          </a:xfrm>
          <a:prstGeom prst="rect">
            <a:avLst/>
          </a:prstGeom>
        </p:spPr>
        <p:txBody>
          <a:bodyPr anchorCtr="0" anchor="t" bIns="91425" lIns="91425" rIns="91425" tIns="91425">
            <a:noAutofit/>
          </a:bodyPr>
          <a:lstStyle/>
          <a:p>
            <a:pPr indent="-368300" lvl="0" marL="457200" rtl="0">
              <a:spcBef>
                <a:spcPts val="0"/>
              </a:spcBef>
              <a:buSzPct val="100000"/>
            </a:pPr>
            <a:r>
              <a:rPr lang="fr" sz="2200"/>
              <a:t>IAM-1 : </a:t>
            </a:r>
            <a:r>
              <a:rPr lang="fr"/>
              <a:t>Conception </a:t>
            </a:r>
            <a:r>
              <a:rPr lang="fr" sz="2200"/>
              <a:t>of connected object</a:t>
            </a:r>
          </a:p>
          <a:p>
            <a:pPr indent="-228600" lvl="1" marL="914400" rtl="0">
              <a:spcBef>
                <a:spcPts val="0"/>
              </a:spcBef>
              <a:buClr>
                <a:srgbClr val="000000"/>
              </a:buClr>
            </a:pPr>
            <a:r>
              <a:rPr lang="fr">
                <a:solidFill>
                  <a:srgbClr val="000000"/>
                </a:solidFill>
              </a:rPr>
              <a:t>Collect data from a</a:t>
            </a:r>
            <a:r>
              <a:rPr lang="fr"/>
              <a:t> connected object</a:t>
            </a:r>
          </a:p>
          <a:p>
            <a:pPr indent="-228600" lvl="1" marL="914400" rtl="0">
              <a:spcBef>
                <a:spcPts val="0"/>
              </a:spcBef>
              <a:buClr>
                <a:srgbClr val="000000"/>
              </a:buClr>
            </a:pPr>
            <a:r>
              <a:rPr lang="fr">
                <a:solidFill>
                  <a:srgbClr val="000000"/>
                </a:solidFill>
              </a:rPr>
              <a:t>Send information by using a communication protocol</a:t>
            </a:r>
          </a:p>
          <a:p>
            <a:pPr indent="0" lvl="0" marL="457200" rtl="0">
              <a:spcBef>
                <a:spcPts val="0"/>
              </a:spcBef>
              <a:buNone/>
            </a:pPr>
            <a:r>
              <a:t/>
            </a:r>
            <a:endParaRPr sz="900">
              <a:solidFill>
                <a:srgbClr val="000000"/>
              </a:solidFill>
            </a:endParaRPr>
          </a:p>
          <a:p>
            <a:pPr indent="-228600" lvl="0" marL="457200" rtl="0">
              <a:spcBef>
                <a:spcPts val="0"/>
              </a:spcBef>
            </a:pPr>
            <a:r>
              <a:rPr lang="fr"/>
              <a:t>IAM-2 : Conception of services associated with an object</a:t>
            </a:r>
          </a:p>
          <a:p>
            <a:pPr indent="-228600" lvl="1" marL="914400" rtl="0">
              <a:spcBef>
                <a:spcPts val="0"/>
              </a:spcBef>
              <a:buClr>
                <a:srgbClr val="000000"/>
              </a:buClr>
            </a:pPr>
            <a:r>
              <a:rPr lang="fr">
                <a:solidFill>
                  <a:srgbClr val="000000"/>
                </a:solidFill>
              </a:rPr>
              <a:t>Display collect data on a web device </a:t>
            </a:r>
          </a:p>
          <a:p>
            <a:pPr indent="-228600" lvl="1" marL="914400" rtl="0">
              <a:spcBef>
                <a:spcPts val="0"/>
              </a:spcBef>
              <a:buClr>
                <a:srgbClr val="000000"/>
              </a:buClr>
            </a:pPr>
            <a:r>
              <a:rPr lang="fr">
                <a:solidFill>
                  <a:srgbClr val="000000"/>
                </a:solidFill>
              </a:rPr>
              <a:t>Imagine other features</a:t>
            </a:r>
          </a:p>
          <a:p>
            <a:pPr indent="0" lvl="0" marL="457200" rtl="0">
              <a:spcBef>
                <a:spcPts val="0"/>
              </a:spcBef>
              <a:buNone/>
            </a:pPr>
            <a:r>
              <a:t/>
            </a:r>
            <a:endParaRPr sz="900">
              <a:solidFill>
                <a:srgbClr val="000000"/>
              </a:solidFill>
            </a:endParaRPr>
          </a:p>
          <a:p>
            <a:pPr indent="-228600" lvl="0" marL="457200" rtl="0">
              <a:spcBef>
                <a:spcPts val="0"/>
              </a:spcBef>
              <a:buClr>
                <a:srgbClr val="000000"/>
              </a:buClr>
            </a:pPr>
            <a:r>
              <a:rPr lang="fr">
                <a:solidFill>
                  <a:srgbClr val="000000"/>
                </a:solidFill>
              </a:rPr>
              <a:t>The interation between axes is obvious</a:t>
            </a:r>
          </a:p>
          <a:p>
            <a:pPr indent="-228600" lvl="1" marL="914400" rtl="0">
              <a:spcBef>
                <a:spcPts val="0"/>
              </a:spcBef>
              <a:buClr>
                <a:srgbClr val="000000"/>
              </a:buClr>
            </a:pPr>
            <a:r>
              <a:rPr lang="fr">
                <a:solidFill>
                  <a:srgbClr val="000000"/>
                </a:solidFill>
              </a:rPr>
              <a:t>The first one collect data</a:t>
            </a:r>
          </a:p>
          <a:p>
            <a:pPr indent="-228600" lvl="1" marL="914400" rtl="0">
              <a:spcBef>
                <a:spcPts val="0"/>
              </a:spcBef>
              <a:buClr>
                <a:srgbClr val="000000"/>
              </a:buClr>
            </a:pPr>
            <a:r>
              <a:rPr lang="fr">
                <a:solidFill>
                  <a:srgbClr val="000000"/>
                </a:solidFill>
              </a:rPr>
              <a:t>The second one display these data</a:t>
            </a:r>
          </a:p>
          <a:p>
            <a:pPr indent="0" lvl="0" marL="0">
              <a:spcBef>
                <a:spcPts val="0"/>
              </a:spcBef>
              <a:buNone/>
            </a:pPr>
            <a:r>
              <a:t/>
            </a:r>
            <a:endParaRPr/>
          </a:p>
        </p:txBody>
      </p:sp>
      <p:sp>
        <p:nvSpPr>
          <p:cNvPr id="60" name="Shape 60"/>
          <p:cNvSpPr txBox="1"/>
          <p:nvPr>
            <p:ph idx="12" type="sldNum"/>
          </p:nvPr>
        </p:nvSpPr>
        <p:spPr>
          <a:xfrm>
            <a:off x="8556791" y="4749850"/>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fr"/>
              <a:t>‹#›</a:t>
            </a:fld>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 name="Shape 64"/>
        <p:cNvGrpSpPr/>
        <p:nvPr/>
      </p:nvGrpSpPr>
      <p:grpSpPr>
        <a:xfrm>
          <a:off x="0" y="0"/>
          <a:ext cx="0" cy="0"/>
          <a:chOff x="0" y="0"/>
          <a:chExt cx="0" cy="0"/>
        </a:xfrm>
      </p:grpSpPr>
      <p:sp>
        <p:nvSpPr>
          <p:cNvPr id="65" name="Shape 65"/>
          <p:cNvSpPr txBox="1"/>
          <p:nvPr>
            <p:ph type="title"/>
          </p:nvPr>
        </p:nvSpPr>
        <p:spPr>
          <a:xfrm>
            <a:off x="457200" y="205975"/>
            <a:ext cx="8229600" cy="942600"/>
          </a:xfrm>
          <a:prstGeom prst="rect">
            <a:avLst/>
          </a:prstGeom>
        </p:spPr>
        <p:txBody>
          <a:bodyPr anchorCtr="0" anchor="b" bIns="91425" lIns="91425" rIns="91425" tIns="91425">
            <a:noAutofit/>
          </a:bodyPr>
          <a:lstStyle/>
          <a:p>
            <a:pPr lvl="0" rtl="0">
              <a:spcBef>
                <a:spcPts val="0"/>
              </a:spcBef>
              <a:buClr>
                <a:schemeClr val="dk1"/>
              </a:buClr>
              <a:buSzPct val="30555"/>
              <a:buFont typeface="Arial"/>
              <a:buNone/>
            </a:pPr>
            <a:r>
              <a:rPr lang="fr"/>
              <a:t>Which are the features</a:t>
            </a:r>
          </a:p>
          <a:p>
            <a:pPr lvl="0" rtl="0">
              <a:spcBef>
                <a:spcPts val="0"/>
              </a:spcBef>
              <a:buNone/>
            </a:pPr>
            <a:r>
              <a:rPr lang="fr"/>
              <a:t>available in our product ?</a:t>
            </a:r>
          </a:p>
        </p:txBody>
      </p:sp>
      <p:sp>
        <p:nvSpPr>
          <p:cNvPr id="66" name="Shape 66"/>
          <p:cNvSpPr txBox="1"/>
          <p:nvPr>
            <p:ph idx="1" type="body"/>
          </p:nvPr>
        </p:nvSpPr>
        <p:spPr>
          <a:xfrm>
            <a:off x="457200" y="1226225"/>
            <a:ext cx="8229600" cy="3699300"/>
          </a:xfrm>
          <a:prstGeom prst="rect">
            <a:avLst/>
          </a:prstGeom>
        </p:spPr>
        <p:txBody>
          <a:bodyPr anchorCtr="0" anchor="t" bIns="91425" lIns="91425" rIns="91425" tIns="91425">
            <a:noAutofit/>
          </a:bodyPr>
          <a:lstStyle/>
          <a:p>
            <a:pPr indent="-228600" lvl="0" marL="457200" rtl="0">
              <a:spcBef>
                <a:spcPts val="0"/>
              </a:spcBef>
            </a:pPr>
            <a:r>
              <a:rPr lang="fr"/>
              <a:t>Users mobile application</a:t>
            </a:r>
          </a:p>
          <a:p>
            <a:pPr indent="-228600" lvl="1" marL="914400" rtl="0">
              <a:spcBef>
                <a:spcPts val="0"/>
              </a:spcBef>
              <a:buClr>
                <a:srgbClr val="000000"/>
              </a:buClr>
            </a:pPr>
            <a:r>
              <a:rPr lang="fr">
                <a:solidFill>
                  <a:srgbClr val="000000"/>
                </a:solidFill>
              </a:rPr>
              <a:t>Geolocation of the user</a:t>
            </a:r>
          </a:p>
          <a:p>
            <a:pPr indent="-228600" lvl="1" marL="914400" rtl="0">
              <a:spcBef>
                <a:spcPts val="0"/>
              </a:spcBef>
              <a:buClr>
                <a:srgbClr val="000000"/>
              </a:buClr>
            </a:pPr>
            <a:r>
              <a:rPr lang="fr">
                <a:solidFill>
                  <a:srgbClr val="000000"/>
                </a:solidFill>
              </a:rPr>
              <a:t>Geolocation of the destination</a:t>
            </a:r>
          </a:p>
          <a:p>
            <a:pPr indent="-228600" lvl="1" marL="914400" rtl="0">
              <a:spcBef>
                <a:spcPts val="0"/>
              </a:spcBef>
              <a:buClr>
                <a:srgbClr val="000000"/>
              </a:buClr>
            </a:pPr>
            <a:r>
              <a:rPr lang="fr">
                <a:solidFill>
                  <a:srgbClr val="000000"/>
                </a:solidFill>
              </a:rPr>
              <a:t>Automatic connections with connected objects</a:t>
            </a:r>
          </a:p>
          <a:p>
            <a:pPr indent="-228600" lvl="1" marL="914400" rtl="0">
              <a:spcBef>
                <a:spcPts val="0"/>
              </a:spcBef>
              <a:buClr>
                <a:srgbClr val="000000"/>
              </a:buClr>
            </a:pPr>
            <a:r>
              <a:rPr lang="fr">
                <a:solidFill>
                  <a:srgbClr val="000000"/>
                </a:solidFill>
              </a:rPr>
              <a:t>Indicates the bus stop where to take the bus</a:t>
            </a:r>
          </a:p>
          <a:p>
            <a:pPr indent="-228600" lvl="1" marL="914400" rtl="0">
              <a:spcBef>
                <a:spcPts val="0"/>
              </a:spcBef>
              <a:buClr>
                <a:srgbClr val="000000"/>
              </a:buClr>
            </a:pPr>
            <a:r>
              <a:rPr lang="fr">
                <a:solidFill>
                  <a:srgbClr val="000000"/>
                </a:solidFill>
              </a:rPr>
              <a:t>Indicates the final bus stop</a:t>
            </a:r>
          </a:p>
          <a:p>
            <a:pPr indent="-228600" lvl="1" marL="914400" rtl="0">
              <a:spcBef>
                <a:spcPts val="0"/>
              </a:spcBef>
            </a:pPr>
            <a:r>
              <a:rPr lang="fr"/>
              <a:t>Show the differents bus in real time</a:t>
            </a:r>
          </a:p>
        </p:txBody>
      </p:sp>
      <p:sp>
        <p:nvSpPr>
          <p:cNvPr id="67" name="Shape 67"/>
          <p:cNvSpPr txBox="1"/>
          <p:nvPr>
            <p:ph idx="12" type="sldNum"/>
          </p:nvPr>
        </p:nvSpPr>
        <p:spPr>
          <a:xfrm>
            <a:off x="8556791" y="4749850"/>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fr"/>
              <a:t>‹#›</a:t>
            </a:fld>
          </a:p>
        </p:txBody>
      </p:sp>
      <p:pic>
        <p:nvPicPr>
          <p:cNvPr id="68" name="Shape 68"/>
          <p:cNvPicPr preferRelativeResize="0"/>
          <p:nvPr/>
        </p:nvPicPr>
        <p:blipFill>
          <a:blip r:embed="rId3">
            <a:alphaModFix/>
          </a:blip>
          <a:stretch>
            <a:fillRect/>
          </a:stretch>
        </p:blipFill>
        <p:spPr>
          <a:xfrm>
            <a:off x="6660222" y="1226212"/>
            <a:ext cx="2132950" cy="3791925"/>
          </a:xfrm>
          <a:prstGeom prst="rect">
            <a:avLst/>
          </a:prstGeom>
          <a:noFill/>
          <a:ln>
            <a:noFill/>
          </a:ln>
        </p:spPr>
      </p:pic>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2" name="Shape 72"/>
        <p:cNvGrpSpPr/>
        <p:nvPr/>
      </p:nvGrpSpPr>
      <p:grpSpPr>
        <a:xfrm>
          <a:off x="0" y="0"/>
          <a:ext cx="0" cy="0"/>
          <a:chOff x="0" y="0"/>
          <a:chExt cx="0" cy="0"/>
        </a:xfrm>
      </p:grpSpPr>
      <p:sp>
        <p:nvSpPr>
          <p:cNvPr id="73" name="Shape 73"/>
          <p:cNvSpPr txBox="1"/>
          <p:nvPr>
            <p:ph type="title"/>
          </p:nvPr>
        </p:nvSpPr>
        <p:spPr>
          <a:xfrm>
            <a:off x="457200" y="205975"/>
            <a:ext cx="8229600" cy="942600"/>
          </a:xfrm>
          <a:prstGeom prst="rect">
            <a:avLst/>
          </a:prstGeom>
        </p:spPr>
        <p:txBody>
          <a:bodyPr anchorCtr="0" anchor="b" bIns="91425" lIns="91425" rIns="91425" tIns="91425">
            <a:noAutofit/>
          </a:bodyPr>
          <a:lstStyle/>
          <a:p>
            <a:pPr lvl="0" rtl="0">
              <a:spcBef>
                <a:spcPts val="0"/>
              </a:spcBef>
              <a:buNone/>
            </a:pPr>
            <a:r>
              <a:rPr lang="fr"/>
              <a:t>Which are the features</a:t>
            </a:r>
          </a:p>
          <a:p>
            <a:pPr lvl="0" rtl="0">
              <a:spcBef>
                <a:spcPts val="0"/>
              </a:spcBef>
              <a:buNone/>
            </a:pPr>
            <a:r>
              <a:rPr lang="fr"/>
              <a:t>available in our product ?</a:t>
            </a:r>
          </a:p>
        </p:txBody>
      </p:sp>
      <p:sp>
        <p:nvSpPr>
          <p:cNvPr id="74" name="Shape 74"/>
          <p:cNvSpPr txBox="1"/>
          <p:nvPr>
            <p:ph idx="1" type="body"/>
          </p:nvPr>
        </p:nvSpPr>
        <p:spPr>
          <a:xfrm>
            <a:off x="457200" y="1226225"/>
            <a:ext cx="8229600" cy="3699300"/>
          </a:xfrm>
          <a:prstGeom prst="rect">
            <a:avLst/>
          </a:prstGeom>
        </p:spPr>
        <p:txBody>
          <a:bodyPr anchorCtr="0" anchor="t" bIns="91425" lIns="91425" rIns="91425" tIns="91425">
            <a:noAutofit/>
          </a:bodyPr>
          <a:lstStyle/>
          <a:p>
            <a:pPr indent="-228600" lvl="0" marL="457200" rtl="0">
              <a:spcBef>
                <a:spcPts val="0"/>
              </a:spcBef>
            </a:pPr>
            <a:r>
              <a:rPr lang="fr"/>
              <a:t>Users mobile application</a:t>
            </a:r>
          </a:p>
          <a:p>
            <a:pPr indent="-228600" lvl="1" marL="914400" rtl="0">
              <a:spcBef>
                <a:spcPts val="0"/>
              </a:spcBef>
              <a:buClr>
                <a:srgbClr val="000000"/>
              </a:buClr>
            </a:pPr>
            <a:r>
              <a:rPr lang="fr">
                <a:solidFill>
                  <a:srgbClr val="000000"/>
                </a:solidFill>
              </a:rPr>
              <a:t>The bus stop where to get on and the one to get off</a:t>
            </a:r>
          </a:p>
          <a:p>
            <a:pPr indent="-228600" lvl="1" marL="914400" rtl="0">
              <a:spcBef>
                <a:spcPts val="0"/>
              </a:spcBef>
              <a:buClr>
                <a:srgbClr val="000000"/>
              </a:buClr>
            </a:pPr>
            <a:r>
              <a:rPr lang="fr">
                <a:solidFill>
                  <a:srgbClr val="000000"/>
                </a:solidFill>
              </a:rPr>
              <a:t>The nearest bus stop</a:t>
            </a:r>
          </a:p>
          <a:p>
            <a:pPr indent="-228600" lvl="1" marL="914400" rtl="0">
              <a:spcBef>
                <a:spcPts val="0"/>
              </a:spcBef>
              <a:buClr>
                <a:srgbClr val="000000"/>
              </a:buClr>
            </a:pPr>
            <a:r>
              <a:rPr lang="fr">
                <a:solidFill>
                  <a:srgbClr val="000000"/>
                </a:solidFill>
              </a:rPr>
              <a:t>The number of the bus line</a:t>
            </a:r>
          </a:p>
          <a:p>
            <a:pPr indent="-228600" lvl="1" marL="914400" rtl="0">
              <a:spcBef>
                <a:spcPts val="0"/>
              </a:spcBef>
              <a:buClr>
                <a:srgbClr val="000000"/>
              </a:buClr>
            </a:pPr>
            <a:r>
              <a:rPr lang="fr">
                <a:solidFill>
                  <a:srgbClr val="000000"/>
                </a:solidFill>
              </a:rPr>
              <a:t>The number of the bus</a:t>
            </a:r>
          </a:p>
          <a:p>
            <a:pPr indent="-228600" lvl="1" marL="914400" rtl="0">
              <a:spcBef>
                <a:spcPts val="0"/>
              </a:spcBef>
              <a:buClr>
                <a:srgbClr val="000000"/>
              </a:buClr>
            </a:pPr>
            <a:r>
              <a:rPr lang="fr">
                <a:solidFill>
                  <a:srgbClr val="000000"/>
                </a:solidFill>
              </a:rPr>
              <a:t>The number of remaining places</a:t>
            </a:r>
          </a:p>
          <a:p>
            <a:pPr indent="-228600" lvl="1" marL="914400" rtl="0">
              <a:spcBef>
                <a:spcPts val="0"/>
              </a:spcBef>
              <a:buClr>
                <a:srgbClr val="000000"/>
              </a:buClr>
            </a:pPr>
            <a:r>
              <a:rPr lang="fr">
                <a:solidFill>
                  <a:srgbClr val="000000"/>
                </a:solidFill>
              </a:rPr>
              <a:t>The time in which the bus arrives at your bus stop</a:t>
            </a:r>
          </a:p>
          <a:p>
            <a:pPr indent="-228600" lvl="1" marL="914400" rtl="0">
              <a:spcBef>
                <a:spcPts val="0"/>
              </a:spcBef>
              <a:buClr>
                <a:srgbClr val="000000"/>
              </a:buClr>
            </a:pPr>
            <a:r>
              <a:rPr lang="fr">
                <a:solidFill>
                  <a:srgbClr val="000000"/>
                </a:solidFill>
              </a:rPr>
              <a:t>The time in which the bus arrives at your destination</a:t>
            </a:r>
          </a:p>
          <a:p>
            <a:pPr indent="0" lvl="0" marL="914400" rtl="0">
              <a:spcBef>
                <a:spcPts val="0"/>
              </a:spcBef>
              <a:buNone/>
            </a:pPr>
            <a:r>
              <a:t/>
            </a:r>
            <a:endParaRPr sz="1800"/>
          </a:p>
        </p:txBody>
      </p:sp>
      <p:sp>
        <p:nvSpPr>
          <p:cNvPr id="75" name="Shape 75"/>
          <p:cNvSpPr txBox="1"/>
          <p:nvPr>
            <p:ph idx="12" type="sldNum"/>
          </p:nvPr>
        </p:nvSpPr>
        <p:spPr>
          <a:xfrm>
            <a:off x="8556791" y="4749850"/>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fr"/>
              <a:t>‹#›</a:t>
            </a:fld>
          </a:p>
        </p:txBody>
      </p:sp>
      <p:pic>
        <p:nvPicPr>
          <p:cNvPr id="76" name="Shape 76"/>
          <p:cNvPicPr preferRelativeResize="0"/>
          <p:nvPr/>
        </p:nvPicPr>
        <p:blipFill>
          <a:blip r:embed="rId3">
            <a:alphaModFix/>
          </a:blip>
          <a:stretch>
            <a:fillRect/>
          </a:stretch>
        </p:blipFill>
        <p:spPr>
          <a:xfrm>
            <a:off x="6788222" y="1278012"/>
            <a:ext cx="2099275" cy="3732069"/>
          </a:xfrm>
          <a:prstGeom prst="rect">
            <a:avLst/>
          </a:prstGeom>
          <a:noFill/>
          <a:ln>
            <a:noFill/>
          </a:ln>
        </p:spPr>
      </p:pic>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0" name="Shape 80"/>
        <p:cNvGrpSpPr/>
        <p:nvPr/>
      </p:nvGrpSpPr>
      <p:grpSpPr>
        <a:xfrm>
          <a:off x="0" y="0"/>
          <a:ext cx="0" cy="0"/>
          <a:chOff x="0" y="0"/>
          <a:chExt cx="0" cy="0"/>
        </a:xfrm>
      </p:grpSpPr>
      <p:sp>
        <p:nvSpPr>
          <p:cNvPr id="81" name="Shape 81"/>
          <p:cNvSpPr txBox="1"/>
          <p:nvPr>
            <p:ph type="title"/>
          </p:nvPr>
        </p:nvSpPr>
        <p:spPr>
          <a:xfrm>
            <a:off x="457200" y="205975"/>
            <a:ext cx="8229600" cy="942600"/>
          </a:xfrm>
          <a:prstGeom prst="rect">
            <a:avLst/>
          </a:prstGeom>
        </p:spPr>
        <p:txBody>
          <a:bodyPr anchorCtr="0" anchor="b" bIns="91425" lIns="91425" rIns="91425" tIns="91425">
            <a:noAutofit/>
          </a:bodyPr>
          <a:lstStyle/>
          <a:p>
            <a:pPr lvl="0" rtl="0">
              <a:spcBef>
                <a:spcPts val="0"/>
              </a:spcBef>
              <a:buNone/>
            </a:pPr>
            <a:r>
              <a:rPr lang="fr"/>
              <a:t>Which are the features</a:t>
            </a:r>
          </a:p>
          <a:p>
            <a:pPr lvl="0" rtl="0">
              <a:spcBef>
                <a:spcPts val="0"/>
              </a:spcBef>
              <a:buNone/>
            </a:pPr>
            <a:r>
              <a:rPr lang="fr"/>
              <a:t>available in our product ?</a:t>
            </a:r>
          </a:p>
        </p:txBody>
      </p:sp>
      <p:sp>
        <p:nvSpPr>
          <p:cNvPr id="82" name="Shape 82"/>
          <p:cNvSpPr txBox="1"/>
          <p:nvPr>
            <p:ph idx="1" type="body"/>
          </p:nvPr>
        </p:nvSpPr>
        <p:spPr>
          <a:xfrm>
            <a:off x="457200" y="1226225"/>
            <a:ext cx="8229600" cy="549900"/>
          </a:xfrm>
          <a:prstGeom prst="rect">
            <a:avLst/>
          </a:prstGeom>
        </p:spPr>
        <p:txBody>
          <a:bodyPr anchorCtr="0" anchor="t" bIns="91425" lIns="91425" rIns="91425" tIns="91425">
            <a:noAutofit/>
          </a:bodyPr>
          <a:lstStyle/>
          <a:p>
            <a:pPr indent="-228600" lvl="0" marL="457200" rtl="0">
              <a:spcBef>
                <a:spcPts val="0"/>
              </a:spcBef>
              <a:buClr>
                <a:srgbClr val="000000"/>
              </a:buClr>
            </a:pPr>
            <a:r>
              <a:rPr lang="fr">
                <a:solidFill>
                  <a:srgbClr val="000000"/>
                </a:solidFill>
              </a:rPr>
              <a:t>Custumers features : </a:t>
            </a:r>
            <a:r>
              <a:rPr lang="fr" sz="1800"/>
              <a:t>Add bus and bus stop on the line</a:t>
            </a:r>
          </a:p>
          <a:p>
            <a:pPr indent="0" lvl="0" marL="0" rtl="0">
              <a:spcBef>
                <a:spcPts val="0"/>
              </a:spcBef>
              <a:buNone/>
            </a:pPr>
            <a:r>
              <a:t/>
            </a:r>
            <a:endParaRPr/>
          </a:p>
        </p:txBody>
      </p:sp>
      <p:sp>
        <p:nvSpPr>
          <p:cNvPr id="83" name="Shape 83"/>
          <p:cNvSpPr txBox="1"/>
          <p:nvPr>
            <p:ph idx="12" type="sldNum"/>
          </p:nvPr>
        </p:nvSpPr>
        <p:spPr>
          <a:xfrm>
            <a:off x="8556791" y="4749850"/>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fr"/>
              <a:t>‹#›</a:t>
            </a:fld>
          </a:p>
        </p:txBody>
      </p:sp>
      <p:pic>
        <p:nvPicPr>
          <p:cNvPr id="84" name="Shape 84"/>
          <p:cNvPicPr preferRelativeResize="0"/>
          <p:nvPr/>
        </p:nvPicPr>
        <p:blipFill>
          <a:blip r:embed="rId3">
            <a:alphaModFix/>
          </a:blip>
          <a:stretch>
            <a:fillRect/>
          </a:stretch>
        </p:blipFill>
        <p:spPr>
          <a:xfrm>
            <a:off x="2080900" y="1853775"/>
            <a:ext cx="4982175" cy="3268300"/>
          </a:xfrm>
          <a:prstGeom prst="rect">
            <a:avLst/>
          </a:prstGeom>
          <a:noFill/>
          <a:ln>
            <a:noFill/>
          </a:ln>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 name="Shape 88"/>
        <p:cNvGrpSpPr/>
        <p:nvPr/>
      </p:nvGrpSpPr>
      <p:grpSpPr>
        <a:xfrm>
          <a:off x="0" y="0"/>
          <a:ext cx="0" cy="0"/>
          <a:chOff x="0" y="0"/>
          <a:chExt cx="0" cy="0"/>
        </a:xfrm>
      </p:grpSpPr>
      <p:sp>
        <p:nvSpPr>
          <p:cNvPr id="89" name="Shape 89"/>
          <p:cNvSpPr txBox="1"/>
          <p:nvPr>
            <p:ph type="title"/>
          </p:nvPr>
        </p:nvSpPr>
        <p:spPr>
          <a:xfrm>
            <a:off x="457200" y="205975"/>
            <a:ext cx="8229600" cy="980700"/>
          </a:xfrm>
          <a:prstGeom prst="rect">
            <a:avLst/>
          </a:prstGeom>
        </p:spPr>
        <p:txBody>
          <a:bodyPr anchorCtr="0" anchor="b" bIns="91425" lIns="91425" rIns="91425" tIns="91425">
            <a:noAutofit/>
          </a:bodyPr>
          <a:lstStyle/>
          <a:p>
            <a:pPr lvl="0" rtl="0">
              <a:spcBef>
                <a:spcPts val="0"/>
              </a:spcBef>
              <a:buClr>
                <a:schemeClr val="dk1"/>
              </a:buClr>
              <a:buSzPct val="30555"/>
              <a:buFont typeface="Arial"/>
              <a:buNone/>
            </a:pPr>
            <a:r>
              <a:rPr lang="fr"/>
              <a:t>How our features are</a:t>
            </a:r>
          </a:p>
          <a:p>
            <a:pPr lvl="0" rtl="0">
              <a:spcBef>
                <a:spcPts val="0"/>
              </a:spcBef>
              <a:buNone/>
            </a:pPr>
            <a:r>
              <a:rPr lang="fr"/>
              <a:t>relevant for our axes ?</a:t>
            </a:r>
          </a:p>
        </p:txBody>
      </p:sp>
      <p:sp>
        <p:nvSpPr>
          <p:cNvPr id="90" name="Shape 90"/>
          <p:cNvSpPr txBox="1"/>
          <p:nvPr>
            <p:ph idx="12" type="sldNum"/>
          </p:nvPr>
        </p:nvSpPr>
        <p:spPr>
          <a:xfrm>
            <a:off x="8556791" y="4749850"/>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fr"/>
              <a:t>‹#›</a:t>
            </a:fld>
          </a:p>
        </p:txBody>
      </p:sp>
      <p:pic>
        <p:nvPicPr>
          <p:cNvPr id="91" name="Shape 91"/>
          <p:cNvPicPr preferRelativeResize="0"/>
          <p:nvPr/>
        </p:nvPicPr>
        <p:blipFill>
          <a:blip r:embed="rId3">
            <a:alphaModFix/>
          </a:blip>
          <a:stretch>
            <a:fillRect/>
          </a:stretch>
        </p:blipFill>
        <p:spPr>
          <a:xfrm>
            <a:off x="577275" y="1154525"/>
            <a:ext cx="7420425" cy="3988975"/>
          </a:xfrm>
          <a:prstGeom prst="rect">
            <a:avLst/>
          </a:prstGeom>
          <a:noFill/>
          <a:ln>
            <a:noFill/>
          </a:ln>
        </p:spPr>
      </p:pic>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5" name="Shape 95"/>
        <p:cNvGrpSpPr/>
        <p:nvPr/>
      </p:nvGrpSpPr>
      <p:grpSpPr>
        <a:xfrm>
          <a:off x="0" y="0"/>
          <a:ext cx="0" cy="0"/>
          <a:chOff x="0" y="0"/>
          <a:chExt cx="0" cy="0"/>
        </a:xfrm>
      </p:grpSpPr>
      <p:sp>
        <p:nvSpPr>
          <p:cNvPr id="96" name="Shape 96"/>
          <p:cNvSpPr txBox="1"/>
          <p:nvPr>
            <p:ph type="title"/>
          </p:nvPr>
        </p:nvSpPr>
        <p:spPr>
          <a:xfrm>
            <a:off x="457200" y="205975"/>
            <a:ext cx="8229600" cy="690899"/>
          </a:xfrm>
          <a:prstGeom prst="rect">
            <a:avLst/>
          </a:prstGeom>
        </p:spPr>
        <p:txBody>
          <a:bodyPr anchorCtr="0" anchor="b" bIns="91425" lIns="91425" rIns="91425" tIns="91425">
            <a:noAutofit/>
          </a:bodyPr>
          <a:lstStyle/>
          <a:p>
            <a:pPr lvl="0">
              <a:spcBef>
                <a:spcPts val="0"/>
              </a:spcBef>
              <a:buNone/>
            </a:pPr>
            <a:r>
              <a:rPr lang="fr"/>
              <a:t>Technologies &amp; Tools</a:t>
            </a:r>
          </a:p>
        </p:txBody>
      </p:sp>
      <p:sp>
        <p:nvSpPr>
          <p:cNvPr id="97" name="Shape 97"/>
          <p:cNvSpPr txBox="1"/>
          <p:nvPr>
            <p:ph idx="1" type="body"/>
          </p:nvPr>
        </p:nvSpPr>
        <p:spPr>
          <a:xfrm>
            <a:off x="269250" y="1226225"/>
            <a:ext cx="3131099" cy="3699300"/>
          </a:xfrm>
          <a:prstGeom prst="rect">
            <a:avLst/>
          </a:prstGeom>
        </p:spPr>
        <p:txBody>
          <a:bodyPr anchorCtr="0" anchor="t" bIns="91425" lIns="91425" rIns="91425" tIns="91425">
            <a:noAutofit/>
          </a:bodyPr>
          <a:lstStyle/>
          <a:p>
            <a:pPr indent="-228600" lvl="0" marL="457200" rtl="0">
              <a:spcBef>
                <a:spcPts val="0"/>
              </a:spcBef>
            </a:pPr>
            <a:r>
              <a:rPr lang="fr"/>
              <a:t>Communication</a:t>
            </a:r>
          </a:p>
          <a:p>
            <a:pPr indent="-228600" lvl="1" marL="914400" rtl="0">
              <a:spcBef>
                <a:spcPts val="0"/>
              </a:spcBef>
            </a:pPr>
            <a:r>
              <a:rPr lang="fr"/>
              <a:t>JSON</a:t>
            </a:r>
          </a:p>
          <a:p>
            <a:pPr indent="-228600" lvl="1" marL="914400" rtl="0">
              <a:spcBef>
                <a:spcPts val="0"/>
              </a:spcBef>
            </a:pPr>
            <a:r>
              <a:rPr lang="fr"/>
              <a:t>String Serialisation </a:t>
            </a:r>
          </a:p>
          <a:p>
            <a:pPr indent="-228600" lvl="1" marL="914400" rtl="0">
              <a:spcBef>
                <a:spcPts val="0"/>
              </a:spcBef>
            </a:pPr>
            <a:r>
              <a:rPr lang="fr"/>
              <a:t>Connection TCP</a:t>
            </a:r>
          </a:p>
          <a:p>
            <a:pPr indent="-228600" lvl="0" marL="457200" rtl="0">
              <a:spcBef>
                <a:spcPts val="0"/>
              </a:spcBef>
            </a:pPr>
            <a:r>
              <a:rPr lang="fr"/>
              <a:t>Programmation</a:t>
            </a:r>
          </a:p>
          <a:p>
            <a:pPr indent="-228600" lvl="1" marL="914400" rtl="0">
              <a:spcBef>
                <a:spcPts val="0"/>
              </a:spcBef>
            </a:pPr>
            <a:r>
              <a:rPr lang="fr"/>
              <a:t>JAVA</a:t>
            </a:r>
          </a:p>
          <a:p>
            <a:pPr indent="-228600" lvl="1" marL="914400" rtl="0">
              <a:spcBef>
                <a:spcPts val="0"/>
              </a:spcBef>
            </a:pPr>
            <a:r>
              <a:rPr lang="fr"/>
              <a:t>Android</a:t>
            </a:r>
          </a:p>
          <a:p>
            <a:pPr indent="-228600" lvl="0" marL="457200" rtl="0">
              <a:spcBef>
                <a:spcPts val="0"/>
              </a:spcBef>
            </a:pPr>
            <a:r>
              <a:rPr lang="fr"/>
              <a:t>Data saving</a:t>
            </a:r>
          </a:p>
          <a:p>
            <a:pPr indent="-228600" lvl="1" marL="914400" rtl="0">
              <a:spcBef>
                <a:spcPts val="0"/>
              </a:spcBef>
            </a:pPr>
            <a:r>
              <a:rPr lang="fr"/>
              <a:t>XML</a:t>
            </a:r>
          </a:p>
          <a:p>
            <a:pPr lvl="0" marR="0" rtl="0" algn="l">
              <a:lnSpc>
                <a:spcPct val="115000"/>
              </a:lnSpc>
              <a:spcBef>
                <a:spcPts val="600"/>
              </a:spcBef>
              <a:spcAft>
                <a:spcPts val="0"/>
              </a:spcAft>
              <a:buNone/>
            </a:pPr>
            <a:r>
              <a:t/>
            </a:r>
            <a:endParaRPr/>
          </a:p>
        </p:txBody>
      </p:sp>
      <p:sp>
        <p:nvSpPr>
          <p:cNvPr id="98" name="Shape 98"/>
          <p:cNvSpPr txBox="1"/>
          <p:nvPr>
            <p:ph idx="12" type="sldNum"/>
          </p:nvPr>
        </p:nvSpPr>
        <p:spPr>
          <a:xfrm>
            <a:off x="8556791" y="4749850"/>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fr"/>
              <a:t>‹#›</a:t>
            </a:fld>
          </a:p>
        </p:txBody>
      </p:sp>
      <p:sp>
        <p:nvSpPr>
          <p:cNvPr id="99" name="Shape 99"/>
          <p:cNvSpPr txBox="1"/>
          <p:nvPr>
            <p:ph idx="1" type="body"/>
          </p:nvPr>
        </p:nvSpPr>
        <p:spPr>
          <a:xfrm>
            <a:off x="5088525" y="1226225"/>
            <a:ext cx="3131099" cy="1480200"/>
          </a:xfrm>
          <a:prstGeom prst="rect">
            <a:avLst/>
          </a:prstGeom>
        </p:spPr>
        <p:txBody>
          <a:bodyPr anchorCtr="0" anchor="t" bIns="91425" lIns="91425" rIns="91425" tIns="91425">
            <a:noAutofit/>
          </a:bodyPr>
          <a:lstStyle/>
          <a:p>
            <a:pPr indent="-228600" lvl="0" marL="457200" rtl="0">
              <a:spcBef>
                <a:spcPts val="0"/>
              </a:spcBef>
            </a:pPr>
            <a:r>
              <a:rPr lang="fr"/>
              <a:t>management</a:t>
            </a:r>
          </a:p>
          <a:p>
            <a:pPr indent="-228600" lvl="1" marL="914400" rtl="0">
              <a:spcBef>
                <a:spcPts val="0"/>
              </a:spcBef>
            </a:pPr>
            <a:r>
              <a:rPr lang="fr"/>
              <a:t>Git</a:t>
            </a:r>
          </a:p>
          <a:p>
            <a:pPr indent="-228600" lvl="1" marL="914400" rtl="0">
              <a:spcBef>
                <a:spcPts val="0"/>
              </a:spcBef>
            </a:pPr>
            <a:r>
              <a:rPr lang="fr"/>
              <a:t>JIRA / Stash</a:t>
            </a:r>
          </a:p>
        </p:txBody>
      </p:sp>
      <p:pic>
        <p:nvPicPr>
          <p:cNvPr id="100" name="Shape 100"/>
          <p:cNvPicPr preferRelativeResize="0"/>
          <p:nvPr/>
        </p:nvPicPr>
        <p:blipFill>
          <a:blip r:embed="rId3">
            <a:alphaModFix/>
          </a:blip>
          <a:stretch>
            <a:fillRect/>
          </a:stretch>
        </p:blipFill>
        <p:spPr>
          <a:xfrm>
            <a:off x="3261673" y="1345623"/>
            <a:ext cx="1448659" cy="690900"/>
          </a:xfrm>
          <a:prstGeom prst="rect">
            <a:avLst/>
          </a:prstGeom>
          <a:noFill/>
          <a:ln>
            <a:noFill/>
          </a:ln>
        </p:spPr>
      </p:pic>
      <p:pic>
        <p:nvPicPr>
          <p:cNvPr id="101" name="Shape 101"/>
          <p:cNvPicPr preferRelativeResize="0"/>
          <p:nvPr/>
        </p:nvPicPr>
        <p:blipFill>
          <a:blip r:embed="rId4">
            <a:alphaModFix/>
          </a:blip>
          <a:stretch>
            <a:fillRect/>
          </a:stretch>
        </p:blipFill>
        <p:spPr>
          <a:xfrm>
            <a:off x="5144100" y="3839044"/>
            <a:ext cx="1448650" cy="1086487"/>
          </a:xfrm>
          <a:prstGeom prst="rect">
            <a:avLst/>
          </a:prstGeom>
          <a:noFill/>
          <a:ln>
            <a:noFill/>
          </a:ln>
        </p:spPr>
      </p:pic>
      <p:pic>
        <p:nvPicPr>
          <p:cNvPr id="102" name="Shape 102"/>
          <p:cNvPicPr preferRelativeResize="0"/>
          <p:nvPr/>
        </p:nvPicPr>
        <p:blipFill>
          <a:blip r:embed="rId5">
            <a:alphaModFix/>
          </a:blip>
          <a:stretch>
            <a:fillRect/>
          </a:stretch>
        </p:blipFill>
        <p:spPr>
          <a:xfrm>
            <a:off x="7673675" y="1322587"/>
            <a:ext cx="1287474" cy="1287474"/>
          </a:xfrm>
          <a:prstGeom prst="rect">
            <a:avLst/>
          </a:prstGeom>
          <a:noFill/>
          <a:ln>
            <a:noFill/>
          </a:ln>
        </p:spPr>
      </p:pic>
      <p:pic>
        <p:nvPicPr>
          <p:cNvPr id="103" name="Shape 103"/>
          <p:cNvPicPr preferRelativeResize="0"/>
          <p:nvPr/>
        </p:nvPicPr>
        <p:blipFill>
          <a:blip r:embed="rId6">
            <a:alphaModFix/>
          </a:blip>
          <a:stretch>
            <a:fillRect/>
          </a:stretch>
        </p:blipFill>
        <p:spPr>
          <a:xfrm>
            <a:off x="2531550" y="4144950"/>
            <a:ext cx="868799" cy="868799"/>
          </a:xfrm>
          <a:prstGeom prst="rect">
            <a:avLst/>
          </a:prstGeom>
          <a:noFill/>
          <a:ln>
            <a:noFill/>
          </a:ln>
        </p:spPr>
      </p:pic>
      <p:pic>
        <p:nvPicPr>
          <p:cNvPr id="104" name="Shape 104"/>
          <p:cNvPicPr preferRelativeResize="0"/>
          <p:nvPr/>
        </p:nvPicPr>
        <p:blipFill>
          <a:blip r:embed="rId7">
            <a:alphaModFix/>
          </a:blip>
          <a:stretch>
            <a:fillRect/>
          </a:stretch>
        </p:blipFill>
        <p:spPr>
          <a:xfrm>
            <a:off x="3400337" y="2485273"/>
            <a:ext cx="1267574" cy="1267574"/>
          </a:xfrm>
          <a:prstGeom prst="rect">
            <a:avLst/>
          </a:prstGeom>
          <a:noFill/>
          <a:ln>
            <a:noFill/>
          </a:ln>
        </p:spPr>
      </p:pic>
      <p:pic>
        <p:nvPicPr>
          <p:cNvPr id="105" name="Shape 105"/>
          <p:cNvPicPr preferRelativeResize="0"/>
          <p:nvPr/>
        </p:nvPicPr>
        <p:blipFill>
          <a:blip r:embed="rId8">
            <a:alphaModFix/>
          </a:blip>
          <a:stretch>
            <a:fillRect/>
          </a:stretch>
        </p:blipFill>
        <p:spPr>
          <a:xfrm>
            <a:off x="5298650" y="2722725"/>
            <a:ext cx="1737599" cy="868799"/>
          </a:xfrm>
          <a:prstGeom prst="rect">
            <a:avLst/>
          </a:prstGeom>
          <a:noFill/>
          <a:ln>
            <a:noFill/>
          </a:ln>
        </p:spPr>
      </p:pic>
      <p:pic>
        <p:nvPicPr>
          <p:cNvPr id="106" name="Shape 106"/>
          <p:cNvPicPr preferRelativeResize="0"/>
          <p:nvPr/>
        </p:nvPicPr>
        <p:blipFill>
          <a:blip r:embed="rId9">
            <a:alphaModFix/>
          </a:blip>
          <a:stretch>
            <a:fillRect/>
          </a:stretch>
        </p:blipFill>
        <p:spPr>
          <a:xfrm>
            <a:off x="7351625" y="3035774"/>
            <a:ext cx="1569748" cy="690899"/>
          </a:xfrm>
          <a:prstGeom prst="rect">
            <a:avLst/>
          </a:prstGeom>
          <a:noFill/>
          <a:ln>
            <a:noFill/>
          </a:ln>
        </p:spPr>
      </p:pic>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0" name="Shape 110"/>
        <p:cNvGrpSpPr/>
        <p:nvPr/>
      </p:nvGrpSpPr>
      <p:grpSpPr>
        <a:xfrm>
          <a:off x="0" y="0"/>
          <a:ext cx="0" cy="0"/>
          <a:chOff x="0" y="0"/>
          <a:chExt cx="0" cy="0"/>
        </a:xfrm>
      </p:grpSpPr>
      <p:sp>
        <p:nvSpPr>
          <p:cNvPr id="111" name="Shape 111"/>
          <p:cNvSpPr txBox="1"/>
          <p:nvPr>
            <p:ph type="title"/>
          </p:nvPr>
        </p:nvSpPr>
        <p:spPr>
          <a:xfrm>
            <a:off x="457200" y="205975"/>
            <a:ext cx="8229600" cy="690899"/>
          </a:xfrm>
          <a:prstGeom prst="rect">
            <a:avLst/>
          </a:prstGeom>
        </p:spPr>
        <p:txBody>
          <a:bodyPr anchorCtr="0" anchor="b" bIns="91425" lIns="91425" rIns="91425" tIns="91425">
            <a:noAutofit/>
          </a:bodyPr>
          <a:lstStyle/>
          <a:p>
            <a:pPr lvl="0">
              <a:spcBef>
                <a:spcPts val="0"/>
              </a:spcBef>
              <a:buNone/>
            </a:pPr>
            <a:r>
              <a:rPr lang="fr"/>
              <a:t>Questions</a:t>
            </a:r>
          </a:p>
        </p:txBody>
      </p:sp>
      <p:sp>
        <p:nvSpPr>
          <p:cNvPr id="112" name="Shape 112"/>
          <p:cNvSpPr txBox="1"/>
          <p:nvPr>
            <p:ph idx="1" type="body"/>
          </p:nvPr>
        </p:nvSpPr>
        <p:spPr>
          <a:xfrm>
            <a:off x="457200" y="1226225"/>
            <a:ext cx="8229600" cy="3699300"/>
          </a:xfrm>
          <a:prstGeom prst="rect">
            <a:avLst/>
          </a:prstGeom>
        </p:spPr>
        <p:txBody>
          <a:bodyPr anchorCtr="0" anchor="t" bIns="91425" lIns="91425" rIns="91425" tIns="91425">
            <a:noAutofit/>
          </a:bodyPr>
          <a:lstStyle/>
          <a:p>
            <a:pPr lvl="0" rtl="0" algn="ctr">
              <a:spcBef>
                <a:spcPts val="0"/>
              </a:spcBef>
              <a:buNone/>
            </a:pPr>
            <a:r>
              <a:t/>
            </a:r>
            <a:endParaRPr/>
          </a:p>
          <a:p>
            <a:pPr lvl="0" algn="ctr">
              <a:spcBef>
                <a:spcPts val="0"/>
              </a:spcBef>
              <a:buNone/>
            </a:pPr>
            <a:r>
              <a:rPr lang="fr"/>
              <a:t>Do you have any questions ?</a:t>
            </a:r>
          </a:p>
        </p:txBody>
      </p:sp>
      <p:sp>
        <p:nvSpPr>
          <p:cNvPr id="113" name="Shape 113"/>
          <p:cNvSpPr txBox="1"/>
          <p:nvPr>
            <p:ph idx="12" type="sldNum"/>
          </p:nvPr>
        </p:nvSpPr>
        <p:spPr>
          <a:xfrm>
            <a:off x="8556791" y="4749850"/>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fr"/>
              <a:t>‹#›</a:t>
            </a:fld>
          </a:p>
        </p:txBody>
      </p:sp>
      <p:pic>
        <p:nvPicPr>
          <p:cNvPr id="114" name="Shape 114"/>
          <p:cNvPicPr preferRelativeResize="0"/>
          <p:nvPr/>
        </p:nvPicPr>
        <p:blipFill>
          <a:blip r:embed="rId3">
            <a:alphaModFix/>
          </a:blip>
          <a:stretch>
            <a:fillRect/>
          </a:stretch>
        </p:blipFill>
        <p:spPr>
          <a:xfrm>
            <a:off x="457197" y="1179900"/>
            <a:ext cx="2132950" cy="3791925"/>
          </a:xfrm>
          <a:prstGeom prst="rect">
            <a:avLst/>
          </a:prstGeom>
          <a:noFill/>
          <a:ln>
            <a:noFill/>
          </a:ln>
        </p:spPr>
      </p:pic>
      <p:pic>
        <p:nvPicPr>
          <p:cNvPr id="115" name="Shape 115"/>
          <p:cNvPicPr preferRelativeResize="0"/>
          <p:nvPr/>
        </p:nvPicPr>
        <p:blipFill>
          <a:blip r:embed="rId4">
            <a:alphaModFix/>
          </a:blip>
          <a:stretch>
            <a:fillRect/>
          </a:stretch>
        </p:blipFill>
        <p:spPr>
          <a:xfrm>
            <a:off x="6587522" y="1209825"/>
            <a:ext cx="2099275" cy="3732069"/>
          </a:xfrm>
          <a:prstGeom prst="rect">
            <a:avLst/>
          </a:prstGeom>
          <a:noFill/>
          <a:ln>
            <a:noFill/>
          </a:ln>
        </p:spPr>
      </p:pic>
    </p:spTree>
  </p:cSld>
  <p:clrMapOvr>
    <a:masterClrMapping/>
  </p:clrMapOvr>
  <p:transition spd="slow">
    <p:cut/>
  </p:transition>
</p:sld>
</file>

<file path=ppt/theme/theme.xml><?xml version="1.0" encoding="utf-8"?>
<a:theme xmlns:a="http://schemas.openxmlformats.org/drawingml/2006/main" xmlns:r="http://schemas.openxmlformats.org/officeDocument/2006/relationships"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