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9FC2-B11F-4840-B7CA-F2546CF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402D0-D49D-40B0-8414-ADEAE05DD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1603-2EA3-464C-8CD5-F7AB1B9D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480C-5D58-4A48-83D9-A3E485FC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D31F-3696-40C3-8F00-D3A47EF3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07A6-F8CE-4B7D-BD65-CEA59757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0DF50-692F-42D4-9548-D6FDECC7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1BD0-8DA3-4D74-A873-B872D9FB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13F6-A53D-49E5-AA7A-22E0C598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48B5-A2EC-4F94-ABC0-D0B8071A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0028E-F14F-46F4-BE04-45B56827E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154C-7DBE-4E0C-96B4-F3046649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DF11-3EC0-434B-BF00-F43C50A3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43F6-A06E-481B-A14A-A51D83DD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CA23-989F-4B40-A26C-F51BC4A9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1E5-D18D-4458-A96E-4E2ED5D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CF0F-B6E6-499B-B4A2-60B98D8A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A487-4796-41BF-BC5E-56ED39A9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DC53-1331-4DCE-BABA-F2CE7BB6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2F6A-3747-41C7-9CA2-05BD6FE1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6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FF57-9C6A-47BD-815E-3EF7FBDB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DAEB-A224-44F7-9F07-5F02C7C0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FE23-4C02-4854-A89B-7637EE7B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1040-B206-4A88-BEB4-A06D86F2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BCF7-D9A7-49F0-B0A8-9023B8F7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5EF2-6E1B-46F8-A0D7-3E91DB17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010F-30FE-4B5F-AE93-8B56E5887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B4471-DA4E-434F-8B5D-09E4337CC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8D32-4FF1-46FA-8658-CC390424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0DBE4-7855-4F87-824B-9A71E7AD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FF4BF-89CD-4A36-992D-E32DE120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7159-E855-4BD1-99E7-9D1B2790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B26BD-648F-4B52-A77E-C4ACD470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4251-ED70-484D-8667-746929E65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2E551-E1FA-4CD3-9902-FDE62E694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D79F6-4F3F-489D-915F-4F79CAC7B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2B6E4-0067-4E2F-AA07-8E3DA77E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0EC2B-D819-4DBA-8E8E-16262949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0F8D6-EA22-43C9-B45B-FA506D40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DF4F-C459-4C7C-969A-F23EB5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BEBF5-E55E-4036-974B-0C34591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ADFF8-F0FB-44FF-BF3D-764A0726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C8BD-7474-4D15-8D29-433CE4A0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3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EBA3B-1109-4895-A249-D5DC516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C6575-F22A-4311-9E14-A0853F54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90B35-64B2-4848-8137-E083774A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7C9D-2D1D-4A6B-8F60-06B7E3FD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176-C8CE-469D-8739-4D92AD26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49274-2F9C-47C2-83DD-04E444800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56D5-342F-4893-964C-9F24530B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EB24C-9614-497B-8D71-1BFC57DD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094E-EE8D-4E53-831E-AE6DDC5E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578C-6B24-4E96-A909-C07343BB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AC029-65D0-469F-97A5-5A1439148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CA7E8-0DA6-4DB7-9097-06378BC42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07113-BAA5-4CD4-952B-21772109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25E8-661E-4A7C-8BBA-107487E5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C8237-923C-4046-A303-11DC2DF5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42EB2-0B1F-4292-837F-F17EA91D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FA46-6DC2-43AA-AAC9-6F00731D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0764-1C5C-47C6-BF8F-DBCB32BB1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D0541-D58E-4CD7-AF82-363E90911AF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934F-B2D1-489A-9EA1-C9DACC0F8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804E-A621-42CD-8F87-B30EB1AFC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5752-6158-4808-ABA2-0AA261D2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199"/>
            <a:ext cx="9144000" cy="1779587"/>
          </a:xfrm>
        </p:spPr>
        <p:txBody>
          <a:bodyPr>
            <a:normAutofit fontScale="90000"/>
          </a:bodyPr>
          <a:lstStyle/>
          <a:p>
            <a:r>
              <a:rPr lang="en-US" dirty="0"/>
              <a:t>The US Army’s Physical Fitness Test (APFT) in Infantry Basic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1E5DB-82E4-450D-8EA6-C58F7DF3B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exploration on why there is a high initial high failure rate and what can be done to lower the failure rate</a:t>
            </a:r>
          </a:p>
          <a:p>
            <a:endParaRPr lang="en-US" dirty="0"/>
          </a:p>
          <a:p>
            <a:r>
              <a:rPr lang="en-US" dirty="0"/>
              <a:t>By Thompson C. Liu</a:t>
            </a:r>
          </a:p>
        </p:txBody>
      </p:sp>
    </p:spTree>
    <p:extLst>
      <p:ext uri="{BB962C8B-B14F-4D97-AF65-F5344CB8AC3E}">
        <p14:creationId xmlns:p14="http://schemas.microsoft.com/office/powerpoint/2010/main" val="253670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8067-4C69-4214-B668-3805F6EC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28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4E08-0B98-49CB-81F9-1416DB73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3447891"/>
            <a:ext cx="11709400" cy="7685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predict pass or fail by only looking at specific exercises within the APFT?</a:t>
            </a:r>
          </a:p>
        </p:txBody>
      </p:sp>
    </p:spTree>
    <p:extLst>
      <p:ext uri="{BB962C8B-B14F-4D97-AF65-F5344CB8AC3E}">
        <p14:creationId xmlns:p14="http://schemas.microsoft.com/office/powerpoint/2010/main" val="112700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AA69-0392-4925-BF3D-DC9A369E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0"/>
            <a:ext cx="10622280" cy="1325563"/>
          </a:xfrm>
        </p:spPr>
        <p:txBody>
          <a:bodyPr/>
          <a:lstStyle/>
          <a:p>
            <a:pPr algn="ctr"/>
            <a:r>
              <a:rPr lang="en-US" dirty="0"/>
              <a:t>Current Initial APFT Score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67BFA5-BC72-4BF5-938F-D357C25D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325563"/>
            <a:ext cx="5745480" cy="50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17B37F0-F87A-4C8D-B692-AFAB3398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1447484"/>
            <a:ext cx="5655310" cy="50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4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C19D3B-FB34-4F5E-84BB-57B1FD73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2062490"/>
            <a:ext cx="742950" cy="3749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820EFD-D8DF-4E33-B20B-90AAF101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are the Important Factors in the APFT?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39EAE-7DE5-4FF0-8CF2-743BD048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1983157"/>
            <a:ext cx="4755990" cy="408230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21B1EF7-BC8B-4315-AD69-67BBB611E6AC}"/>
              </a:ext>
            </a:extLst>
          </p:cNvPr>
          <p:cNvGrpSpPr/>
          <p:nvPr/>
        </p:nvGrpSpPr>
        <p:grpSpPr>
          <a:xfrm>
            <a:off x="505619" y="1190625"/>
            <a:ext cx="6199981" cy="5667375"/>
            <a:chOff x="838200" y="1190625"/>
            <a:chExt cx="6199981" cy="56673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BD64547-DBD2-4556-BDAB-8A05C226D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190625"/>
              <a:ext cx="5905500" cy="566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7609AC-8ADA-498F-8F24-7AC236A2FA16}"/>
                </a:ext>
              </a:extLst>
            </p:cNvPr>
            <p:cNvSpPr/>
            <p:nvPr/>
          </p:nvSpPr>
          <p:spPr>
            <a:xfrm>
              <a:off x="2114550" y="2619375"/>
              <a:ext cx="3000375" cy="25241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1541A9-E80C-415E-BDEA-BFBDFA168496}"/>
                </a:ext>
              </a:extLst>
            </p:cNvPr>
            <p:cNvCxnSpPr/>
            <p:nvPr/>
          </p:nvCxnSpPr>
          <p:spPr>
            <a:xfrm>
              <a:off x="5153819" y="3429000"/>
              <a:ext cx="1884362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DC92658-CFCE-4302-99BF-4E45274DE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161" y="6065466"/>
            <a:ext cx="475598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9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DC6FB5D-965C-4FF1-B437-5D3C6610F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" y="1225689"/>
            <a:ext cx="4074160" cy="49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7B7186-9557-4811-B8D3-4F88BD3FE143}"/>
              </a:ext>
            </a:extLst>
          </p:cNvPr>
          <p:cNvSpPr/>
          <p:nvPr/>
        </p:nvSpPr>
        <p:spPr>
          <a:xfrm>
            <a:off x="5491480" y="1325563"/>
            <a:ext cx="70815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Param: C=1</a:t>
            </a:r>
          </a:p>
          <a:p>
            <a:r>
              <a:rPr lang="en-US" sz="1600" dirty="0"/>
              <a:t>Coefficients Train</a:t>
            </a:r>
          </a:p>
          <a:p>
            <a:r>
              <a:rPr lang="en-US" sz="1600" dirty="0"/>
              <a:t>[[-0.00295489 -0.0032741   0.08611231  0.01310302]]</a:t>
            </a:r>
          </a:p>
          <a:p>
            <a:r>
              <a:rPr lang="en-US" sz="1600" dirty="0"/>
              <a:t>[-4.62028832]</a:t>
            </a:r>
          </a:p>
          <a:p>
            <a:r>
              <a:rPr lang="en-US" sz="1600" dirty="0"/>
              <a:t>Coefficients Test</a:t>
            </a:r>
          </a:p>
          <a:p>
            <a:r>
              <a:rPr lang="en-US" sz="1600" dirty="0"/>
              <a:t>[[ 0.05237088 -0.02383646  0.03673225 -0.03723642]]</a:t>
            </a:r>
          </a:p>
          <a:p>
            <a:r>
              <a:rPr lang="en-US" sz="1600" dirty="0"/>
              <a:t>[-7.89356387]</a:t>
            </a:r>
          </a:p>
          <a:p>
            <a:endParaRPr lang="en-US" sz="1600" dirty="0"/>
          </a:p>
          <a:p>
            <a:r>
              <a:rPr lang="en-US" sz="1600" dirty="0"/>
              <a:t> Accuracy of PASS status</a:t>
            </a:r>
          </a:p>
          <a:p>
            <a:r>
              <a:rPr lang="en-US" sz="1600" dirty="0"/>
              <a:t>RESULTBINARY   0   1</a:t>
            </a:r>
          </a:p>
          <a:p>
            <a:r>
              <a:rPr lang="en-US" sz="1600" dirty="0"/>
              <a:t>row_0               </a:t>
            </a:r>
          </a:p>
          <a:p>
            <a:r>
              <a:rPr lang="en-US" sz="1600" dirty="0"/>
              <a:t>0             62   0</a:t>
            </a:r>
          </a:p>
          <a:p>
            <a:r>
              <a:rPr lang="en-US" sz="1600" dirty="0"/>
              <a:t>1              5  69</a:t>
            </a:r>
          </a:p>
          <a:p>
            <a:endParaRPr lang="en-US" sz="1600" dirty="0"/>
          </a:p>
          <a:p>
            <a:r>
              <a:rPr lang="en-US" sz="1600" dirty="0"/>
              <a:t> Percentage accuracy</a:t>
            </a:r>
          </a:p>
          <a:p>
            <a:r>
              <a:rPr lang="en-US" sz="1600" dirty="0"/>
              <a:t>0.9446494464944649</a:t>
            </a:r>
          </a:p>
          <a:p>
            <a:endParaRPr lang="en-US" sz="1600" dirty="0"/>
          </a:p>
          <a:p>
            <a:r>
              <a:rPr lang="en-US" sz="1600" dirty="0"/>
              <a:t> Percentage accuracy</a:t>
            </a:r>
          </a:p>
          <a:p>
            <a:r>
              <a:rPr lang="en-US" sz="1600" dirty="0"/>
              <a:t>0.9632352941176471</a:t>
            </a:r>
          </a:p>
          <a:p>
            <a:endParaRPr lang="en-US" sz="1600" dirty="0"/>
          </a:p>
          <a:p>
            <a:r>
              <a:rPr lang="en-US" sz="1600" dirty="0"/>
              <a:t> CV</a:t>
            </a:r>
          </a:p>
          <a:p>
            <a:r>
              <a:rPr lang="en-US" sz="1600" dirty="0"/>
              <a:t>array([0.92857143, 1.        , 0.88888889, 0.88888889, 0.96153846])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822D19-9935-4A5C-A0B7-78E770A3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0"/>
            <a:ext cx="10881360" cy="1325563"/>
          </a:xfrm>
        </p:spPr>
        <p:txBody>
          <a:bodyPr/>
          <a:lstStyle/>
          <a:p>
            <a:pPr algn="ctr"/>
            <a:r>
              <a:rPr lang="en-US" dirty="0"/>
              <a:t>Significant Variables and Estimated Coefficients</a:t>
            </a:r>
          </a:p>
        </p:txBody>
      </p:sp>
    </p:spTree>
    <p:extLst>
      <p:ext uri="{BB962C8B-B14F-4D97-AF65-F5344CB8AC3E}">
        <p14:creationId xmlns:p14="http://schemas.microsoft.com/office/powerpoint/2010/main" val="162774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8A2D-5118-474D-B8EE-BB4A6165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which were not optimal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83A7-A089-4801-9A47-3377348C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295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Dependent variable is categorical</a:t>
            </a:r>
          </a:p>
          <a:p>
            <a:pPr lvl="1"/>
            <a:r>
              <a:rPr lang="en-US" dirty="0"/>
              <a:t>Lack of Linear Relationship</a:t>
            </a:r>
          </a:p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High R^2: .988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Did not reduce R^2</a:t>
            </a:r>
          </a:p>
          <a:p>
            <a:pPr lvl="1"/>
            <a:r>
              <a:rPr lang="en-US" dirty="0"/>
              <a:t>High R^2: .963</a:t>
            </a:r>
          </a:p>
        </p:txBody>
      </p:sp>
    </p:spTree>
    <p:extLst>
      <p:ext uri="{BB962C8B-B14F-4D97-AF65-F5344CB8AC3E}">
        <p14:creationId xmlns:p14="http://schemas.microsoft.com/office/powerpoint/2010/main" val="155300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6095-DB92-44B5-A633-745425C8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8E19-F831-4326-BF31-409F6F8E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data for costs of Soldiers who are on profile</a:t>
            </a:r>
          </a:p>
          <a:p>
            <a:pPr lvl="1"/>
            <a:r>
              <a:rPr lang="en-US" dirty="0"/>
              <a:t>The dependent variable was converted to binary</a:t>
            </a:r>
          </a:p>
          <a:p>
            <a:r>
              <a:rPr lang="en-US" dirty="0"/>
              <a:t>Not enough female Soldiers to accurately make a determination</a:t>
            </a:r>
          </a:p>
          <a:p>
            <a:pPr lvl="1"/>
            <a:r>
              <a:rPr lang="en-US" dirty="0"/>
              <a:t>Due to the class imbalance between Pass and Fail(to include Profile) down sampling was utilized.</a:t>
            </a:r>
          </a:p>
          <a:p>
            <a:pPr lvl="1"/>
            <a:r>
              <a:rPr lang="en-US" dirty="0"/>
              <a:t>Down sampling gender would not have been accurate due to the lack in size of the female populations</a:t>
            </a:r>
          </a:p>
        </p:txBody>
      </p:sp>
    </p:spTree>
    <p:extLst>
      <p:ext uri="{BB962C8B-B14F-4D97-AF65-F5344CB8AC3E}">
        <p14:creationId xmlns:p14="http://schemas.microsoft.com/office/powerpoint/2010/main" val="161111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A6D6-C7CC-4F87-8EC7-B64151A8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E36B-29F3-4FB4-A77F-F4076A53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Failures of the initial APFT should be put into a separate Basic Training Company.</a:t>
            </a:r>
          </a:p>
          <a:p>
            <a:r>
              <a:rPr lang="en-US" dirty="0"/>
              <a:t>Failures should work more on their Sit-ups to prevent injury as well as improve their overall </a:t>
            </a:r>
            <a:r>
              <a:rPr lang="en-US"/>
              <a:t>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3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US Army’s Physical Fitness Test (APFT) in Infantry Basic Training</vt:lpstr>
      <vt:lpstr>Thesis</vt:lpstr>
      <vt:lpstr>Current Initial APFT Score</vt:lpstr>
      <vt:lpstr>What are the Important Factors in the APFT? </vt:lpstr>
      <vt:lpstr>Significant Variables and Estimated Coefficients</vt:lpstr>
      <vt:lpstr>Models which were not optimal</vt:lpstr>
      <vt:lpstr>Limitations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 Army’s Physical Fitness Test (APFT) in Infantry Basic Training</dc:title>
  <dc:creator>Thompson Liu</dc:creator>
  <cp:lastModifiedBy>Thompson Liu</cp:lastModifiedBy>
  <cp:revision>6</cp:revision>
  <dcterms:created xsi:type="dcterms:W3CDTF">2019-06-16T14:44:03Z</dcterms:created>
  <dcterms:modified xsi:type="dcterms:W3CDTF">2019-06-16T16:55:19Z</dcterms:modified>
</cp:coreProperties>
</file>