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Bold" panose="020B0604020202020204" charset="0"/>
      <p:regular r:id="rId19"/>
    </p:embeddedFont>
    <p:embeddedFont>
      <p:font typeface="DM Sans" pitchFamily="2" charset="0"/>
      <p:regular r:id="rId20"/>
      <p:bold r:id="rId21"/>
      <p:italic r:id="rId22"/>
      <p:boldItalic r:id="rId23"/>
    </p:embeddedFont>
    <p:embeddedFont>
      <p:font typeface="Oswald" panose="020F0502020204030204" pitchFamily="2" charset="0"/>
      <p:regular r:id="rId24"/>
    </p:embeddedFont>
    <p:embeddedFont>
      <p:font typeface="Oswald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36051" y="4167050"/>
            <a:ext cx="18835892" cy="2190246"/>
          </a:xfrm>
          <a:prstGeom prst="rect">
            <a:avLst/>
          </a:prstGeom>
        </p:spPr>
        <p:txBody>
          <a:bodyPr lIns="0" tIns="0" rIns="0" bIns="0" rtlCol="0" anchor="t">
            <a:spAutoFit/>
          </a:bodyPr>
          <a:lstStyle/>
          <a:p>
            <a:pPr algn="ctr">
              <a:lnSpc>
                <a:spcPts val="17855"/>
              </a:lnSpc>
            </a:pPr>
            <a:r>
              <a:rPr lang="en-US" sz="12938" spc="1267">
                <a:solidFill>
                  <a:srgbClr val="231F20"/>
                </a:solidFill>
                <a:latin typeface="Oswald Bold"/>
              </a:rPr>
              <a:t>AIR CONDITION</a:t>
            </a:r>
          </a:p>
        </p:txBody>
      </p:sp>
      <p:sp>
        <p:nvSpPr>
          <p:cNvPr id="6" name="TextBox 6"/>
          <p:cNvSpPr txBox="1"/>
          <p:nvPr/>
        </p:nvSpPr>
        <p:spPr>
          <a:xfrm>
            <a:off x="364518" y="3690013"/>
            <a:ext cx="17034754" cy="939137"/>
          </a:xfrm>
          <a:prstGeom prst="rect">
            <a:avLst/>
          </a:prstGeom>
        </p:spPr>
        <p:txBody>
          <a:bodyPr lIns="0" tIns="0" rIns="0" bIns="0" rtlCol="0" anchor="t">
            <a:spAutoFit/>
          </a:bodyPr>
          <a:lstStyle/>
          <a:p>
            <a:pPr algn="ctr">
              <a:lnSpc>
                <a:spcPts val="7706"/>
              </a:lnSpc>
            </a:pPr>
            <a:r>
              <a:rPr lang="en-US" sz="5584" spc="547">
                <a:solidFill>
                  <a:srgbClr val="231F20"/>
                </a:solidFill>
                <a:latin typeface="Oswald Bold"/>
              </a:rPr>
              <a:t>FUZZY LOGIC BASED EXPERT</a:t>
            </a:r>
          </a:p>
        </p:txBody>
      </p:sp>
      <p:sp>
        <p:nvSpPr>
          <p:cNvPr id="7" name="TextBox 7"/>
          <p:cNvSpPr txBox="1"/>
          <p:nvPr/>
        </p:nvSpPr>
        <p:spPr>
          <a:xfrm>
            <a:off x="2852955" y="6709598"/>
            <a:ext cx="17034754" cy="4158585"/>
          </a:xfrm>
          <a:prstGeom prst="rect">
            <a:avLst/>
          </a:prstGeom>
        </p:spPr>
        <p:txBody>
          <a:bodyPr lIns="0" tIns="0" rIns="0" bIns="0" rtlCol="0" anchor="t">
            <a:spAutoFit/>
          </a:bodyPr>
          <a:lstStyle/>
          <a:p>
            <a:pPr>
              <a:lnSpc>
                <a:spcPts val="3428"/>
              </a:lnSpc>
            </a:pPr>
            <a:r>
              <a:rPr lang="en-US" sz="2484" spc="243">
                <a:solidFill>
                  <a:srgbClr val="231F20"/>
                </a:solidFill>
                <a:latin typeface="Oswald Bold"/>
              </a:rPr>
              <a:t>SUBMITTED BY:</a:t>
            </a:r>
          </a:p>
          <a:p>
            <a:pPr>
              <a:lnSpc>
                <a:spcPts val="3428"/>
              </a:lnSpc>
            </a:pPr>
            <a:r>
              <a:rPr lang="en-US" sz="2484" spc="243">
                <a:solidFill>
                  <a:srgbClr val="231F20"/>
                </a:solidFill>
                <a:latin typeface="Oswald Bold"/>
              </a:rPr>
              <a:t>21BTRCA047 – Thomson Gigi</a:t>
            </a:r>
          </a:p>
          <a:p>
            <a:pPr>
              <a:lnSpc>
                <a:spcPts val="3428"/>
              </a:lnSpc>
            </a:pPr>
            <a:r>
              <a:rPr lang="en-US" sz="2484" spc="243">
                <a:solidFill>
                  <a:srgbClr val="231F20"/>
                </a:solidFill>
                <a:latin typeface="Oswald Bold"/>
              </a:rPr>
              <a:t> 21BTRCA055- Y. Prathik</a:t>
            </a:r>
          </a:p>
          <a:p>
            <a:pPr>
              <a:lnSpc>
                <a:spcPts val="3428"/>
              </a:lnSpc>
            </a:pPr>
            <a:r>
              <a:rPr lang="en-US" sz="2484" spc="243">
                <a:solidFill>
                  <a:srgbClr val="231F20"/>
                </a:solidFill>
                <a:latin typeface="Oswald Bold"/>
              </a:rPr>
              <a:t> 21BTRCA040- Santhosh R</a:t>
            </a:r>
          </a:p>
          <a:p>
            <a:pPr>
              <a:lnSpc>
                <a:spcPts val="3428"/>
              </a:lnSpc>
            </a:pPr>
            <a:r>
              <a:rPr lang="en-US" sz="2484" spc="243">
                <a:solidFill>
                  <a:srgbClr val="231F20"/>
                </a:solidFill>
                <a:latin typeface="Oswald Bold"/>
              </a:rPr>
              <a:t> 21BTRCA009-Bala Athma Ramana</a:t>
            </a:r>
          </a:p>
          <a:p>
            <a:pPr>
              <a:lnSpc>
                <a:spcPts val="3428"/>
              </a:lnSpc>
            </a:pPr>
            <a:r>
              <a:rPr lang="en-US" sz="2484" spc="243">
                <a:solidFill>
                  <a:srgbClr val="231F20"/>
                </a:solidFill>
                <a:latin typeface="Oswald Bold"/>
              </a:rPr>
              <a:t> 21BTRCA002- Aadarsh K</a:t>
            </a:r>
          </a:p>
          <a:p>
            <a:pPr algn="ctr">
              <a:lnSpc>
                <a:spcPts val="7706"/>
              </a:lnSpc>
            </a:pPr>
            <a:endParaRPr lang="en-US" sz="2484" spc="243">
              <a:solidFill>
                <a:srgbClr val="231F20"/>
              </a:solidFill>
              <a:latin typeface="Oswald Bold"/>
            </a:endParaRPr>
          </a:p>
          <a:p>
            <a:pPr algn="ctr">
              <a:lnSpc>
                <a:spcPts val="5084"/>
              </a:lnSpc>
            </a:pPr>
            <a:endParaRPr lang="en-US" sz="2484" spc="243">
              <a:solidFill>
                <a:srgbClr val="231F20"/>
              </a:solidFill>
              <a:latin typeface="Oswald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673209"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OBJECTIVES</a:t>
            </a:r>
          </a:p>
        </p:txBody>
      </p:sp>
      <p:sp>
        <p:nvSpPr>
          <p:cNvPr id="12" name="TextBox 12"/>
          <p:cNvSpPr txBox="1"/>
          <p:nvPr/>
        </p:nvSpPr>
        <p:spPr>
          <a:xfrm>
            <a:off x="673209" y="1920721"/>
            <a:ext cx="16941582" cy="5545667"/>
          </a:xfrm>
          <a:prstGeom prst="rect">
            <a:avLst/>
          </a:prstGeom>
        </p:spPr>
        <p:txBody>
          <a:bodyPr lIns="0" tIns="0" rIns="0" bIns="0" rtlCol="0" anchor="t">
            <a:spAutoFit/>
          </a:bodyPr>
          <a:lstStyle/>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 Further Research and Development:</a:t>
            </a:r>
          </a:p>
          <a:p>
            <a:pPr marL="530568" lvl="1" indent="-265284">
              <a:lnSpc>
                <a:spcPts val="3391"/>
              </a:lnSpc>
              <a:buFont typeface="Arial"/>
              <a:buChar char="•"/>
            </a:pPr>
            <a:r>
              <a:rPr lang="en-US" sz="2457" spc="240">
                <a:solidFill>
                  <a:srgbClr val="231F20"/>
                </a:solidFill>
                <a:latin typeface="DM Sans"/>
              </a:rPr>
              <a:t>Identify areas requiring further research and development.</a:t>
            </a:r>
          </a:p>
          <a:p>
            <a:pPr marL="530568" lvl="1" indent="-265284">
              <a:lnSpc>
                <a:spcPts val="3391"/>
              </a:lnSpc>
              <a:buFont typeface="Arial"/>
              <a:buChar char="•"/>
            </a:pPr>
            <a:r>
              <a:rPr lang="en-US" sz="2457" spc="240">
                <a:solidFill>
                  <a:srgbClr val="231F20"/>
                </a:solidFill>
                <a:latin typeface="DM Sans"/>
              </a:rPr>
              <a:t>Propose research directions and methodologies.</a:t>
            </a:r>
          </a:p>
          <a:p>
            <a:pPr marL="530568" lvl="1" indent="-265284">
              <a:lnSpc>
                <a:spcPts val="3391"/>
              </a:lnSpc>
              <a:buFont typeface="Arial"/>
              <a:buChar char="•"/>
            </a:pPr>
            <a:r>
              <a:rPr lang="en-US" sz="2457" spc="240">
                <a:solidFill>
                  <a:srgbClr val="231F20"/>
                </a:solidFill>
                <a:latin typeface="DM Sans"/>
              </a:rPr>
              <a:t>Encourage collaboration between researchers, industry experts, and policymakers.</a:t>
            </a:r>
          </a:p>
          <a:p>
            <a:pPr>
              <a:lnSpc>
                <a:spcPts val="3391"/>
              </a:lnSpc>
            </a:pPr>
            <a:r>
              <a:rPr lang="en-US" sz="2457" spc="240">
                <a:solidFill>
                  <a:srgbClr val="231F20"/>
                </a:solidFill>
                <a:latin typeface="DM Sans"/>
              </a:rPr>
              <a:t>Advancement of Smart Air Conditioning:</a:t>
            </a:r>
          </a:p>
          <a:p>
            <a:pPr marL="530568" lvl="1" indent="-265284">
              <a:lnSpc>
                <a:spcPts val="3391"/>
              </a:lnSpc>
              <a:buFont typeface="Arial"/>
              <a:buChar char="•"/>
            </a:pPr>
            <a:r>
              <a:rPr lang="en-US" sz="2457" spc="240">
                <a:solidFill>
                  <a:srgbClr val="231F20"/>
                </a:solidFill>
                <a:latin typeface="DM Sans"/>
              </a:rPr>
              <a:t>Synthesize research findings to contribute to smart air conditioning advancement.</a:t>
            </a:r>
          </a:p>
          <a:p>
            <a:pPr marL="530568" lvl="1" indent="-265284">
              <a:lnSpc>
                <a:spcPts val="3391"/>
              </a:lnSpc>
              <a:buFont typeface="Arial"/>
              <a:buChar char="•"/>
            </a:pPr>
            <a:r>
              <a:rPr lang="en-US" sz="2457" spc="240">
                <a:solidFill>
                  <a:srgbClr val="231F20"/>
                </a:solidFill>
                <a:latin typeface="DM Sans"/>
              </a:rPr>
              <a:t>Develop guidelines for designing and implementing fuzzy logic-based control systems.</a:t>
            </a:r>
          </a:p>
          <a:p>
            <a:pPr marL="530568" lvl="1" indent="-265284">
              <a:lnSpc>
                <a:spcPts val="3391"/>
              </a:lnSpc>
              <a:buFont typeface="Arial"/>
              <a:buChar char="•"/>
            </a:pPr>
            <a:r>
              <a:rPr lang="en-US" sz="2457" spc="240">
                <a:solidFill>
                  <a:srgbClr val="231F20"/>
                </a:solidFill>
                <a:latin typeface="DM Sans"/>
              </a:rPr>
              <a:t>Promote adoption of fuzzy logic and expert systems in the air conditioning industry.</a:t>
            </a:r>
          </a:p>
          <a:p>
            <a:pPr>
              <a:lnSpc>
                <a:spcPts val="3391"/>
              </a:lnSpc>
            </a:pPr>
            <a:r>
              <a:rPr lang="en-US" sz="2457" spc="240">
                <a:solidFill>
                  <a:srgbClr val="231F20"/>
                </a:solidFill>
                <a:latin typeface="DM Sans"/>
              </a:rPr>
              <a:t>.</a:t>
            </a:r>
          </a:p>
          <a:p>
            <a:pPr>
              <a:lnSpc>
                <a:spcPts val="3391"/>
              </a:lnSpc>
            </a:pPr>
            <a:endParaRPr lang="en-US" sz="2457" spc="240">
              <a:solidFill>
                <a:srgbClr val="231F20"/>
              </a:solidFill>
              <a:latin typeface="DM Sans"/>
            </a:endParaRPr>
          </a:p>
          <a:p>
            <a:pPr algn="l">
              <a:lnSpc>
                <a:spcPts val="3391"/>
              </a:lnSpc>
              <a:spcBef>
                <a:spcPct val="0"/>
              </a:spcBef>
            </a:pPr>
            <a:r>
              <a:rPr lang="en-US" sz="2457" spc="240">
                <a:solidFill>
                  <a:srgbClr val="231F20"/>
                </a:solidFill>
                <a:latin typeface="DM Sans"/>
              </a:rPr>
              <a:t>.</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673209"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METHODOLOGY</a:t>
            </a:r>
          </a:p>
        </p:txBody>
      </p:sp>
      <p:sp>
        <p:nvSpPr>
          <p:cNvPr id="12" name="TextBox 12"/>
          <p:cNvSpPr txBox="1"/>
          <p:nvPr/>
        </p:nvSpPr>
        <p:spPr>
          <a:xfrm>
            <a:off x="673209" y="1855937"/>
            <a:ext cx="16941582" cy="9825471"/>
          </a:xfrm>
          <a:prstGeom prst="rect">
            <a:avLst/>
          </a:prstGeom>
        </p:spPr>
        <p:txBody>
          <a:bodyPr lIns="0" tIns="0" rIns="0" bIns="0" rtlCol="0" anchor="t">
            <a:spAutoFit/>
          </a:bodyPr>
          <a:lstStyle/>
          <a:p>
            <a:pPr>
              <a:lnSpc>
                <a:spcPts val="3391"/>
              </a:lnSpc>
            </a:pPr>
            <a:endParaRPr/>
          </a:p>
          <a:p>
            <a:pPr>
              <a:lnSpc>
                <a:spcPts val="3391"/>
              </a:lnSpc>
            </a:pPr>
            <a:r>
              <a:rPr lang="en-US" sz="2457" spc="240">
                <a:solidFill>
                  <a:srgbClr val="231F20"/>
                </a:solidFill>
                <a:latin typeface="DM Sans"/>
              </a:rPr>
              <a:t>1.Problem Definition: Clearly define the problem to be addressed, such as maintaining a comfortable temperature.</a:t>
            </a:r>
          </a:p>
          <a:p>
            <a:pPr>
              <a:lnSpc>
                <a:spcPts val="3391"/>
              </a:lnSpc>
            </a:pPr>
            <a:endParaRPr lang="en-US" sz="2457" spc="240">
              <a:solidFill>
                <a:srgbClr val="231F20"/>
              </a:solidFill>
              <a:latin typeface="DM Sans"/>
            </a:endParaRPr>
          </a:p>
          <a:p>
            <a:pPr>
              <a:lnSpc>
                <a:spcPts val="3391"/>
              </a:lnSpc>
            </a:pPr>
            <a:r>
              <a:rPr lang="en-US" sz="2457" spc="240">
                <a:solidFill>
                  <a:srgbClr val="231F20"/>
                </a:solidFill>
                <a:latin typeface="DM Sans"/>
              </a:rPr>
              <a:t>2.Knowledge Acquisition: Gather knowledge from experts to identify variables, linguistic terms, and fuzzy logic relationships</a:t>
            </a:r>
          </a:p>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3.Fuzzy Logic Model Development:</a:t>
            </a:r>
          </a:p>
          <a:p>
            <a:pPr marL="1061136" lvl="2" indent="-353712">
              <a:lnSpc>
                <a:spcPts val="3391"/>
              </a:lnSpc>
              <a:buFont typeface="Arial"/>
              <a:buChar char="⚬"/>
            </a:pPr>
            <a:r>
              <a:rPr lang="en-US" sz="2457" spc="240">
                <a:solidFill>
                  <a:srgbClr val="231F20"/>
                </a:solidFill>
                <a:latin typeface="DM Sans"/>
              </a:rPr>
              <a:t>Identify input and output variables.</a:t>
            </a:r>
          </a:p>
          <a:p>
            <a:pPr marL="1061136" lvl="2" indent="-353712">
              <a:lnSpc>
                <a:spcPts val="3391"/>
              </a:lnSpc>
              <a:buFont typeface="Arial"/>
              <a:buChar char="⚬"/>
            </a:pPr>
            <a:r>
              <a:rPr lang="en-US" sz="2457" spc="240">
                <a:solidFill>
                  <a:srgbClr val="231F20"/>
                </a:solidFill>
                <a:latin typeface="DM Sans"/>
              </a:rPr>
              <a:t>Design membership functions for each variable.</a:t>
            </a:r>
          </a:p>
          <a:p>
            <a:pPr marL="1061136" lvl="2" indent="-353712">
              <a:lnSpc>
                <a:spcPts val="3391"/>
              </a:lnSpc>
              <a:buFont typeface="Arial"/>
              <a:buChar char="⚬"/>
            </a:pPr>
            <a:r>
              <a:rPr lang="en-US" sz="2457" spc="240">
                <a:solidFill>
                  <a:srgbClr val="231F20"/>
                </a:solidFill>
                <a:latin typeface="DM Sans"/>
              </a:rPr>
              <a:t>Formulate fuzzy logic rules based on expert knowledge.</a:t>
            </a:r>
          </a:p>
          <a:p>
            <a:pPr marL="1061136" lvl="2" indent="-353712">
              <a:lnSpc>
                <a:spcPts val="3391"/>
              </a:lnSpc>
              <a:buFont typeface="Arial"/>
              <a:buChar char="⚬"/>
            </a:pPr>
            <a:endParaRPr lang="en-US" sz="2457" spc="240">
              <a:solidFill>
                <a:srgbClr val="231F20"/>
              </a:solidFill>
              <a:latin typeface="DM Sans"/>
            </a:endParaRPr>
          </a:p>
          <a:p>
            <a:pPr>
              <a:lnSpc>
                <a:spcPts val="3391"/>
              </a:lnSpc>
            </a:pPr>
            <a:r>
              <a:rPr lang="en-US" sz="2457" spc="240">
                <a:solidFill>
                  <a:srgbClr val="231F20"/>
                </a:solidFill>
                <a:latin typeface="DM Sans"/>
              </a:rPr>
              <a:t>4.Inference Engine Implementation: Implement a mechanism to apply fuzzy logic rules, such as Mamdani or Sugeno systems</a:t>
            </a:r>
          </a:p>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5.Fuzzification and Defuzzification:</a:t>
            </a:r>
          </a:p>
          <a:p>
            <a:pPr marL="1061136" lvl="2" indent="-353712">
              <a:lnSpc>
                <a:spcPts val="3391"/>
              </a:lnSpc>
              <a:buFont typeface="Arial"/>
              <a:buChar char="⚬"/>
            </a:pPr>
            <a:r>
              <a:rPr lang="en-US" sz="2457" spc="240">
                <a:solidFill>
                  <a:srgbClr val="231F20"/>
                </a:solidFill>
                <a:latin typeface="DM Sans"/>
              </a:rPr>
              <a:t>Convert crisp inputs into fuzzy sets using membership functions.</a:t>
            </a:r>
          </a:p>
          <a:p>
            <a:pPr marL="1061136" lvl="2" indent="-353712">
              <a:lnSpc>
                <a:spcPts val="3391"/>
              </a:lnSpc>
              <a:buFont typeface="Arial"/>
              <a:buChar char="⚬"/>
            </a:pPr>
            <a:r>
              <a:rPr lang="en-US" sz="2457" spc="240">
                <a:solidFill>
                  <a:srgbClr val="231F20"/>
                </a:solidFill>
                <a:latin typeface="DM Sans"/>
              </a:rPr>
              <a:t>Apply fuzzy rules to determine fuzzy output.</a:t>
            </a:r>
          </a:p>
          <a:p>
            <a:pPr marL="1061136" lvl="2" indent="-353712">
              <a:lnSpc>
                <a:spcPts val="3391"/>
              </a:lnSpc>
              <a:buFont typeface="Arial"/>
              <a:buChar char="⚬"/>
            </a:pPr>
            <a:r>
              <a:rPr lang="en-US" sz="2457" spc="240">
                <a:solidFill>
                  <a:srgbClr val="231F20"/>
                </a:solidFill>
                <a:latin typeface="DM Sans"/>
              </a:rPr>
              <a:t>Convert fuzzy output into a crisp value for implementation.</a:t>
            </a:r>
          </a:p>
          <a:p>
            <a:pPr>
              <a:lnSpc>
                <a:spcPts val="3391"/>
              </a:lnSpc>
            </a:pPr>
            <a:endParaRPr lang="en-US" sz="2457" spc="240">
              <a:solidFill>
                <a:srgbClr val="231F20"/>
              </a:solidFill>
              <a:latin typeface="DM Sans"/>
            </a:endParaRPr>
          </a:p>
          <a:p>
            <a:pPr>
              <a:lnSpc>
                <a:spcPts val="3391"/>
              </a:lnSpc>
            </a:pPr>
            <a:endParaRPr lang="en-US" sz="2457" spc="240">
              <a:solidFill>
                <a:srgbClr val="231F20"/>
              </a:solidFill>
              <a:latin typeface="DM Sans"/>
            </a:endParaRPr>
          </a:p>
          <a:p>
            <a:pPr algn="l">
              <a:lnSpc>
                <a:spcPts val="3391"/>
              </a:lnSpc>
              <a:spcBef>
                <a:spcPct val="0"/>
              </a:spcBef>
            </a:pPr>
            <a:r>
              <a:rPr lang="en-US" sz="2457" spc="240">
                <a:solidFill>
                  <a:srgbClr val="231F20"/>
                </a:solidFill>
                <a:latin typeface="DM Sans"/>
              </a:rPr>
              <a:t>.</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673209"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METHODOLOGY</a:t>
            </a:r>
          </a:p>
        </p:txBody>
      </p:sp>
      <p:sp>
        <p:nvSpPr>
          <p:cNvPr id="12" name="TextBox 12"/>
          <p:cNvSpPr txBox="1"/>
          <p:nvPr/>
        </p:nvSpPr>
        <p:spPr>
          <a:xfrm>
            <a:off x="673209" y="1920721"/>
            <a:ext cx="16941582" cy="6401628"/>
          </a:xfrm>
          <a:prstGeom prst="rect">
            <a:avLst/>
          </a:prstGeom>
        </p:spPr>
        <p:txBody>
          <a:bodyPr lIns="0" tIns="0" rIns="0" bIns="0" rtlCol="0" anchor="t">
            <a:spAutoFit/>
          </a:bodyPr>
          <a:lstStyle/>
          <a:p>
            <a:pPr>
              <a:lnSpc>
                <a:spcPts val="3391"/>
              </a:lnSpc>
            </a:pPr>
            <a:endParaRPr/>
          </a:p>
          <a:p>
            <a:pPr>
              <a:lnSpc>
                <a:spcPts val="3391"/>
              </a:lnSpc>
            </a:pPr>
            <a:r>
              <a:rPr lang="en-US" sz="2457" spc="240">
                <a:solidFill>
                  <a:srgbClr val="231F20"/>
                </a:solidFill>
                <a:latin typeface="DM Sans"/>
              </a:rPr>
              <a:t>6.System Integration and Testing:</a:t>
            </a:r>
          </a:p>
          <a:p>
            <a:pPr>
              <a:lnSpc>
                <a:spcPts val="3391"/>
              </a:lnSpc>
            </a:pPr>
            <a:r>
              <a:rPr lang="en-US" sz="2457" spc="240">
                <a:solidFill>
                  <a:srgbClr val="231F20"/>
                </a:solidFill>
                <a:latin typeface="DM Sans"/>
              </a:rPr>
              <a:t>      Integrate the model into the air conditioning system. </a:t>
            </a:r>
          </a:p>
          <a:p>
            <a:pPr>
              <a:lnSpc>
                <a:spcPts val="3391"/>
              </a:lnSpc>
            </a:pPr>
            <a:r>
              <a:rPr lang="en-US" sz="2457" spc="240">
                <a:solidFill>
                  <a:srgbClr val="231F20"/>
                </a:solidFill>
                <a:latin typeface="DM Sans"/>
              </a:rPr>
              <a:t>      Test performance with various scenarios to verify outputs align with expectations.</a:t>
            </a:r>
          </a:p>
          <a:p>
            <a:pPr>
              <a:lnSpc>
                <a:spcPts val="3391"/>
              </a:lnSpc>
            </a:pPr>
            <a:endParaRPr lang="en-US" sz="2457" spc="240">
              <a:solidFill>
                <a:srgbClr val="231F20"/>
              </a:solidFill>
              <a:latin typeface="DM Sans"/>
            </a:endParaRPr>
          </a:p>
          <a:p>
            <a:pPr>
              <a:lnSpc>
                <a:spcPts val="3391"/>
              </a:lnSpc>
            </a:pPr>
            <a:r>
              <a:rPr lang="en-US" sz="2457" spc="240">
                <a:solidFill>
                  <a:srgbClr val="231F20"/>
                </a:solidFill>
                <a:latin typeface="DM Sans"/>
              </a:rPr>
              <a:t>7.Validation and Refinement:</a:t>
            </a:r>
          </a:p>
          <a:p>
            <a:pPr>
              <a:lnSpc>
                <a:spcPts val="3391"/>
              </a:lnSpc>
            </a:pPr>
            <a:r>
              <a:rPr lang="en-US" sz="2457" spc="240">
                <a:solidFill>
                  <a:srgbClr val="231F20"/>
                </a:solidFill>
                <a:latin typeface="DM Sans"/>
              </a:rPr>
              <a:t>       Validate performance against real-world data or simulations.</a:t>
            </a:r>
          </a:p>
          <a:p>
            <a:pPr>
              <a:lnSpc>
                <a:spcPts val="3391"/>
              </a:lnSpc>
            </a:pPr>
            <a:r>
              <a:rPr lang="en-US" sz="2457" spc="240">
                <a:solidFill>
                  <a:srgbClr val="231F20"/>
                </a:solidFill>
                <a:latin typeface="DM Sans"/>
              </a:rPr>
              <a:t>       Refine the model based on feedback to improve accuracy and efficiency</a:t>
            </a:r>
          </a:p>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8.Deployment and Maintenance:</a:t>
            </a:r>
          </a:p>
          <a:p>
            <a:pPr>
              <a:lnSpc>
                <a:spcPts val="3391"/>
              </a:lnSpc>
            </a:pPr>
            <a:r>
              <a:rPr lang="en-US" sz="2457" spc="240">
                <a:solidFill>
                  <a:srgbClr val="231F20"/>
                </a:solidFill>
                <a:latin typeface="DM Sans"/>
              </a:rPr>
              <a:t>       Deploy the validated system for practical use.</a:t>
            </a:r>
          </a:p>
          <a:p>
            <a:pPr>
              <a:lnSpc>
                <a:spcPts val="3391"/>
              </a:lnSpc>
            </a:pPr>
            <a:r>
              <a:rPr lang="en-US" sz="2457" spc="240">
                <a:solidFill>
                  <a:srgbClr val="231F20"/>
                </a:solidFill>
                <a:latin typeface="DM Sans"/>
              </a:rPr>
              <a:t>       Regularly maintain and update the system based on new data, feedback, or advancements</a:t>
            </a:r>
          </a:p>
          <a:p>
            <a:pPr>
              <a:lnSpc>
                <a:spcPts val="3391"/>
              </a:lnSpc>
            </a:pPr>
            <a:endParaRPr lang="en-US" sz="2457" spc="240">
              <a:solidFill>
                <a:srgbClr val="231F20"/>
              </a:solidFill>
              <a:latin typeface="DM Sans"/>
            </a:endParaRPr>
          </a:p>
          <a:p>
            <a:pPr algn="l">
              <a:lnSpc>
                <a:spcPts val="3391"/>
              </a:lnSpc>
              <a:spcBef>
                <a:spcPct val="0"/>
              </a:spcBef>
            </a:pPr>
            <a:r>
              <a:rPr lang="en-US" sz="2457" spc="240">
                <a:solidFill>
                  <a:srgbClr val="231F20"/>
                </a:solidFill>
                <a:latin typeface="DM Sans"/>
              </a:rPr>
              <a:t>.</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673209"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REFERENCES</a:t>
            </a:r>
          </a:p>
        </p:txBody>
      </p:sp>
      <p:sp>
        <p:nvSpPr>
          <p:cNvPr id="12" name="TextBox 12"/>
          <p:cNvSpPr txBox="1"/>
          <p:nvPr/>
        </p:nvSpPr>
        <p:spPr>
          <a:xfrm>
            <a:off x="673209" y="2402455"/>
            <a:ext cx="16941582" cy="7257589"/>
          </a:xfrm>
          <a:prstGeom prst="rect">
            <a:avLst/>
          </a:prstGeom>
        </p:spPr>
        <p:txBody>
          <a:bodyPr lIns="0" tIns="0" rIns="0" bIns="0" rtlCol="0" anchor="t">
            <a:spAutoFit/>
          </a:bodyPr>
          <a:lstStyle/>
          <a:p>
            <a:pPr>
              <a:lnSpc>
                <a:spcPts val="3391"/>
              </a:lnSpc>
            </a:pPr>
            <a:endParaRPr/>
          </a:p>
          <a:p>
            <a:pPr>
              <a:lnSpc>
                <a:spcPts val="3391"/>
              </a:lnSpc>
            </a:pPr>
            <a:r>
              <a:rPr lang="en-US" sz="2457" spc="240">
                <a:solidFill>
                  <a:srgbClr val="231F20"/>
                </a:solidFill>
                <a:latin typeface="DM Sans"/>
              </a:rPr>
              <a:t>Almasani, Siham AM, et al. "Fuzzy expert systems to control the heating, ventilating and air conditioning (HVAC) systems." International Journal of Engineering Research &amp; Technology (2015): 808-815</a:t>
            </a:r>
          </a:p>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Du, M., Fan, T., Su, W., &amp; Li, H. (2008, December). Design of a new practical expert fuzzy controller in central air conditioning control system. In 2008 IEEE Pacific-Asia Workshop on Computational Intelligence and Industrial Application (Vol. 2, pp. 431-435). IEEE.</a:t>
            </a:r>
          </a:p>
          <a:p>
            <a:pPr>
              <a:lnSpc>
                <a:spcPts val="3391"/>
              </a:lnSpc>
            </a:pPr>
            <a:endParaRPr lang="en-US" sz="2457" spc="240">
              <a:solidFill>
                <a:srgbClr val="231F20"/>
              </a:solidFill>
              <a:latin typeface="DM Sans"/>
            </a:endParaRPr>
          </a:p>
          <a:p>
            <a:pPr>
              <a:lnSpc>
                <a:spcPts val="3391"/>
              </a:lnSpc>
            </a:pPr>
            <a:r>
              <a:rPr lang="en-US" sz="2457" spc="240">
                <a:solidFill>
                  <a:srgbClr val="231F20"/>
                </a:solidFill>
                <a:latin typeface="DM Sans"/>
              </a:rPr>
              <a:t>Debnath, S., Reddy, J., Jagadish et al. Investigation of thermal performance of SAC variables using fuzzy logic based expert system. J Mech Sci Technol 33, 4013–4021 (2019).</a:t>
            </a:r>
          </a:p>
          <a:p>
            <a:pPr>
              <a:lnSpc>
                <a:spcPts val="3391"/>
              </a:lnSpc>
            </a:pPr>
            <a:endParaRPr lang="en-US" sz="2457" spc="240">
              <a:solidFill>
                <a:srgbClr val="231F20"/>
              </a:solidFill>
              <a:latin typeface="DM Sans"/>
            </a:endParaRPr>
          </a:p>
          <a:p>
            <a:pPr>
              <a:lnSpc>
                <a:spcPts val="3391"/>
              </a:lnSpc>
            </a:pPr>
            <a:r>
              <a:rPr lang="en-US" sz="2457" spc="240">
                <a:solidFill>
                  <a:srgbClr val="231F20"/>
                </a:solidFill>
                <a:latin typeface="DM Sans"/>
              </a:rPr>
              <a:t>Saritas, Ismail, et al. "Fuzzy expert system design for operating room air-condition control systems." Proceedings of the 2007 international conference on Computer systems and technologies. 2007.</a:t>
            </a:r>
          </a:p>
          <a:p>
            <a:pPr algn="l">
              <a:lnSpc>
                <a:spcPts val="3391"/>
              </a:lnSpc>
              <a:spcBef>
                <a:spcPct val="0"/>
              </a:spcBef>
            </a:pPr>
            <a:r>
              <a:rPr lang="en-US" sz="2457" spc="240">
                <a:solidFill>
                  <a:srgbClr val="231F20"/>
                </a:solidFill>
                <a:latin typeface="DM Sans"/>
              </a:rPr>
              <a:t>.</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MOTIVATION</a:t>
            </a:r>
          </a:p>
        </p:txBody>
      </p:sp>
      <p:sp>
        <p:nvSpPr>
          <p:cNvPr id="15" name="TextBox 15"/>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LITREATURE REVIEW</a:t>
            </a:r>
          </a:p>
        </p:txBody>
      </p:sp>
      <p:sp>
        <p:nvSpPr>
          <p:cNvPr id="16" name="TextBox 16"/>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GAPS IDENTIFIED</a:t>
            </a:r>
          </a:p>
        </p:txBody>
      </p:sp>
      <p:sp>
        <p:nvSpPr>
          <p:cNvPr id="17" name="TextBox 17"/>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OBJECTIVES</a:t>
            </a:r>
          </a:p>
        </p:txBody>
      </p:sp>
      <p:sp>
        <p:nvSpPr>
          <p:cNvPr id="18" name="TextBox 18"/>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METHODOLOGY</a:t>
            </a:r>
          </a:p>
        </p:txBody>
      </p:sp>
      <p:sp>
        <p:nvSpPr>
          <p:cNvPr id="19" name="TextBox 19"/>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1028700" y="857250"/>
            <a:ext cx="8898888"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MOTIVATION</a:t>
            </a:r>
          </a:p>
        </p:txBody>
      </p:sp>
      <p:sp>
        <p:nvSpPr>
          <p:cNvPr id="12" name="TextBox 12"/>
          <p:cNvSpPr txBox="1"/>
          <p:nvPr/>
        </p:nvSpPr>
        <p:spPr>
          <a:xfrm>
            <a:off x="1028700" y="2621315"/>
            <a:ext cx="16969729" cy="6636985"/>
          </a:xfrm>
          <a:prstGeom prst="rect">
            <a:avLst/>
          </a:prstGeom>
        </p:spPr>
        <p:txBody>
          <a:bodyPr lIns="0" tIns="0" rIns="0" bIns="0" rtlCol="0" anchor="t">
            <a:spAutoFit/>
          </a:bodyPr>
          <a:lstStyle/>
          <a:p>
            <a:pPr>
              <a:lnSpc>
                <a:spcPts val="3770"/>
              </a:lnSpc>
            </a:pPr>
            <a:r>
              <a:rPr lang="en-US" sz="2732" spc="267">
                <a:solidFill>
                  <a:srgbClr val="231F20"/>
                </a:solidFill>
                <a:latin typeface="DM Sans"/>
              </a:rPr>
              <a:t>The development of a fuzzy-based expert air conditioning system is driven by several compelling factors. Firstly, fuzzy logic's ability to handle imprecise and uncertain information enables it to maintain consistent temperature and minimize energy consumption, leading to enhanced comfort and improved energy efficiency. </a:t>
            </a:r>
          </a:p>
          <a:p>
            <a:pPr>
              <a:lnSpc>
                <a:spcPts val="3770"/>
              </a:lnSpc>
            </a:pPr>
            <a:r>
              <a:rPr lang="en-US" sz="2732" spc="267">
                <a:solidFill>
                  <a:srgbClr val="231F20"/>
                </a:solidFill>
                <a:latin typeface="DM Sans"/>
              </a:rPr>
              <a:t>Secondly, fuzzy systems can be tailored to incorporate user preferences and adapt to individual comfort levels, ensuring personalized comfort for each occupant. </a:t>
            </a:r>
          </a:p>
          <a:p>
            <a:pPr>
              <a:lnSpc>
                <a:spcPts val="3770"/>
              </a:lnSpc>
            </a:pPr>
            <a:endParaRPr lang="en-US" sz="2732" spc="267">
              <a:solidFill>
                <a:srgbClr val="231F20"/>
              </a:solidFill>
              <a:latin typeface="DM Sans"/>
            </a:endParaRPr>
          </a:p>
          <a:p>
            <a:pPr marL="0" lvl="0" indent="0" algn="l">
              <a:lnSpc>
                <a:spcPts val="3770"/>
              </a:lnSpc>
              <a:spcBef>
                <a:spcPct val="0"/>
              </a:spcBef>
            </a:pPr>
            <a:r>
              <a:rPr lang="en-US" sz="2732" spc="267">
                <a:solidFill>
                  <a:srgbClr val="231F20"/>
                </a:solidFill>
                <a:latin typeface="DM Sans"/>
              </a:rPr>
              <a:t>Thirdly, fuzzy logic's inherent robustness to noise and disturbances ensures stable operation and consistent comfort even in the presence of external factors. Furthermore, fuzzy logic's relative simplicity and intuitiveness make it easier to implement and maintain compared to more complex control algorithms, reducing development time and maintenance costs. Finally, fuzzy systems can be designed to emulate the decision-making processes of experienced technicians, incorporating expert knowledge and experience into the system's operation.</a:t>
            </a:r>
          </a:p>
        </p:txBody>
      </p:sp>
      <p:sp>
        <p:nvSpPr>
          <p:cNvPr id="13" name="Freeform 1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028700" y="914400"/>
            <a:ext cx="13320308" cy="1123591"/>
          </a:xfrm>
          <a:prstGeom prst="rect">
            <a:avLst/>
          </a:prstGeom>
        </p:spPr>
        <p:txBody>
          <a:bodyPr lIns="0" tIns="0" rIns="0" bIns="0" rtlCol="0" anchor="t">
            <a:spAutoFit/>
          </a:bodyPr>
          <a:lstStyle/>
          <a:p>
            <a:pPr>
              <a:lnSpc>
                <a:spcPts val="9221"/>
              </a:lnSpc>
            </a:pPr>
            <a:r>
              <a:rPr lang="en-US" sz="6682" spc="654">
                <a:solidFill>
                  <a:srgbClr val="231F20"/>
                </a:solidFill>
                <a:latin typeface="Oswald Bold"/>
              </a:rPr>
              <a:t>LITREATURE REVIEW</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0" y="2443901"/>
            <a:ext cx="18288000" cy="1514268"/>
          </a:xfrm>
          <a:prstGeom prst="rect">
            <a:avLst/>
          </a:prstGeom>
        </p:spPr>
        <p:txBody>
          <a:bodyPr lIns="0" tIns="0" rIns="0" bIns="0" rtlCol="0" anchor="t">
            <a:spAutoFit/>
          </a:bodyPr>
          <a:lstStyle/>
          <a:p>
            <a:pPr algn="ctr">
              <a:lnSpc>
                <a:spcPts val="5459"/>
              </a:lnSpc>
            </a:pPr>
            <a:r>
              <a:rPr lang="en-US" sz="3899">
                <a:solidFill>
                  <a:srgbClr val="231F20"/>
                </a:solidFill>
                <a:latin typeface="Oswald Bold"/>
              </a:rPr>
              <a:t>PAPER 01: Fuzzy Expert System Design for Operating Room Air-Condition Control Systems </a:t>
            </a:r>
          </a:p>
          <a:p>
            <a:pPr algn="ctr">
              <a:lnSpc>
                <a:spcPts val="5459"/>
              </a:lnSpc>
            </a:pPr>
            <a:r>
              <a:rPr lang="en-US" sz="3899">
                <a:solidFill>
                  <a:srgbClr val="231F20"/>
                </a:solidFill>
                <a:latin typeface="Canva Sans Bold"/>
              </a:rPr>
              <a:t> </a:t>
            </a:r>
          </a:p>
          <a:p>
            <a:pPr algn="ctr">
              <a:lnSpc>
                <a:spcPts val="1120"/>
              </a:lnSpc>
            </a:pPr>
            <a:endParaRPr lang="en-US" sz="3899">
              <a:solidFill>
                <a:srgbClr val="231F20"/>
              </a:solidFill>
              <a:latin typeface="Canva Sans Bold"/>
            </a:endParaRPr>
          </a:p>
        </p:txBody>
      </p:sp>
      <p:sp>
        <p:nvSpPr>
          <p:cNvPr id="6" name="TextBox 6"/>
          <p:cNvSpPr txBox="1"/>
          <p:nvPr/>
        </p:nvSpPr>
        <p:spPr>
          <a:xfrm>
            <a:off x="0" y="3349788"/>
            <a:ext cx="17976945" cy="4768215"/>
          </a:xfrm>
          <a:prstGeom prst="rect">
            <a:avLst/>
          </a:prstGeom>
        </p:spPr>
        <p:txBody>
          <a:bodyPr lIns="0" tIns="0" rIns="0" bIns="0" rtlCol="0" anchor="t">
            <a:spAutoFit/>
          </a:bodyPr>
          <a:lstStyle/>
          <a:p>
            <a:pPr marL="842007" lvl="1" indent="-421003">
              <a:lnSpc>
                <a:spcPts val="5459"/>
              </a:lnSpc>
              <a:buFont typeface="Arial"/>
              <a:buChar char="•"/>
            </a:pPr>
            <a:r>
              <a:rPr lang="en-US" sz="3899">
                <a:solidFill>
                  <a:srgbClr val="231F20"/>
                </a:solidFill>
                <a:latin typeface="Oswald"/>
              </a:rPr>
              <a:t>The key findings of the paper on fuzzy expert systems (FES) for operating room air-conditioning control systems are that FES offer several advantages over traditional HVAC systems, including accuracy, efficiency, comfort, and adaptability. However, FES also have some disadvantages, including complexity, cost, and a lack of standardization. The authors conclude that FES are a promising technology for controlling HVAC systems in operating rooms, but that they require further development before they can be widely adopted.</a:t>
            </a:r>
          </a:p>
          <a:p>
            <a:pPr>
              <a:lnSpc>
                <a:spcPts val="5459"/>
              </a:lnSpc>
            </a:pPr>
            <a:endParaRPr lang="en-US" sz="3899">
              <a:solidFill>
                <a:srgbClr val="231F20"/>
              </a:solidFill>
              <a:latin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028700" y="914400"/>
            <a:ext cx="13320308" cy="1123591"/>
          </a:xfrm>
          <a:prstGeom prst="rect">
            <a:avLst/>
          </a:prstGeom>
        </p:spPr>
        <p:txBody>
          <a:bodyPr lIns="0" tIns="0" rIns="0" bIns="0" rtlCol="0" anchor="t">
            <a:spAutoFit/>
          </a:bodyPr>
          <a:lstStyle/>
          <a:p>
            <a:pPr>
              <a:lnSpc>
                <a:spcPts val="9221"/>
              </a:lnSpc>
            </a:pPr>
            <a:r>
              <a:rPr lang="en-US" sz="6682" spc="654">
                <a:solidFill>
                  <a:srgbClr val="231F20"/>
                </a:solidFill>
                <a:latin typeface="Oswald Bold"/>
              </a:rPr>
              <a:t>LITREATURE REVIEW</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0597" y="2443901"/>
            <a:ext cx="17906807" cy="2106172"/>
          </a:xfrm>
          <a:prstGeom prst="rect">
            <a:avLst/>
          </a:prstGeom>
        </p:spPr>
        <p:txBody>
          <a:bodyPr lIns="0" tIns="0" rIns="0" bIns="0" rtlCol="0" anchor="t">
            <a:spAutoFit/>
          </a:bodyPr>
          <a:lstStyle/>
          <a:p>
            <a:pPr algn="ctr">
              <a:lnSpc>
                <a:spcPts val="4619"/>
              </a:lnSpc>
            </a:pPr>
            <a:r>
              <a:rPr lang="en-US" sz="3299">
                <a:solidFill>
                  <a:srgbClr val="231F20"/>
                </a:solidFill>
                <a:latin typeface="Oswald Bold"/>
              </a:rPr>
              <a:t>PAPER 02:  Design of a New Practical Expert Fuzzy Controller in Central Air Conditioning Control System</a:t>
            </a:r>
          </a:p>
          <a:p>
            <a:pPr algn="ctr">
              <a:lnSpc>
                <a:spcPts val="5459"/>
              </a:lnSpc>
            </a:pPr>
            <a:endParaRPr lang="en-US" sz="3299">
              <a:solidFill>
                <a:srgbClr val="231F20"/>
              </a:solidFill>
              <a:latin typeface="Oswald Bold"/>
            </a:endParaRPr>
          </a:p>
          <a:p>
            <a:pPr algn="ctr">
              <a:lnSpc>
                <a:spcPts val="5459"/>
              </a:lnSpc>
            </a:pPr>
            <a:r>
              <a:rPr lang="en-US" sz="3899">
                <a:solidFill>
                  <a:srgbClr val="231F20"/>
                </a:solidFill>
                <a:latin typeface="Canva Sans Bold"/>
              </a:rPr>
              <a:t> </a:t>
            </a:r>
          </a:p>
          <a:p>
            <a:pPr algn="ctr">
              <a:lnSpc>
                <a:spcPts val="1120"/>
              </a:lnSpc>
            </a:pPr>
            <a:endParaRPr lang="en-US" sz="3899">
              <a:solidFill>
                <a:srgbClr val="231F20"/>
              </a:solidFill>
              <a:latin typeface="Canva Sans Bold"/>
            </a:endParaRPr>
          </a:p>
        </p:txBody>
      </p:sp>
      <p:sp>
        <p:nvSpPr>
          <p:cNvPr id="6" name="TextBox 6"/>
          <p:cNvSpPr txBox="1"/>
          <p:nvPr/>
        </p:nvSpPr>
        <p:spPr>
          <a:xfrm>
            <a:off x="0" y="3359313"/>
            <a:ext cx="17976945" cy="6159500"/>
          </a:xfrm>
          <a:prstGeom prst="rect">
            <a:avLst/>
          </a:prstGeom>
        </p:spPr>
        <p:txBody>
          <a:bodyPr lIns="0" tIns="0" rIns="0" bIns="0" rtlCol="0" anchor="t">
            <a:spAutoFit/>
          </a:bodyPr>
          <a:lstStyle/>
          <a:p>
            <a:pPr marL="755649" lvl="1" indent="-377824" algn="just">
              <a:lnSpc>
                <a:spcPts val="4899"/>
              </a:lnSpc>
              <a:buFont typeface="Arial"/>
              <a:buChar char="•"/>
            </a:pPr>
            <a:r>
              <a:rPr lang="en-US" sz="3499">
                <a:solidFill>
                  <a:srgbClr val="231F20"/>
                </a:solidFill>
                <a:latin typeface="Oswald"/>
              </a:rPr>
              <a:t>Due to their inability to handle the complex and nonlinear characteristics of CAC systems, traditional PID controllers may not be the most effective solution for large and intricate buildings. Fuzzy logic controllers (FLCs) have emerged as a promising alternative to PID controllers for CAC systems, offering several advantages such as the ability to handle complex and uncertain information, incorporate expert knowledge, and adapt to real-time feedback. FLCs have been shown to effectively control temperature and humidity in air-conditioned rooms, outperform conventional PID controllers, and improve energy efficiency and thermal comfort. Current research is focused on developing more sophisticated and efficient FLC algorithms, optimizing membership functions and fuzzy rules, and integrating FLCs with other intelligent control techniques. With their inherent strengths and the ongoing research efforts, FLCs hold great promise for improving the efficiency and effectiveness of CAC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028700" y="914400"/>
            <a:ext cx="13320308" cy="1123591"/>
          </a:xfrm>
          <a:prstGeom prst="rect">
            <a:avLst/>
          </a:prstGeom>
        </p:spPr>
        <p:txBody>
          <a:bodyPr lIns="0" tIns="0" rIns="0" bIns="0" rtlCol="0" anchor="t">
            <a:spAutoFit/>
          </a:bodyPr>
          <a:lstStyle/>
          <a:p>
            <a:pPr>
              <a:lnSpc>
                <a:spcPts val="9221"/>
              </a:lnSpc>
            </a:pPr>
            <a:r>
              <a:rPr lang="en-US" sz="6682" spc="654">
                <a:solidFill>
                  <a:srgbClr val="231F20"/>
                </a:solidFill>
                <a:latin typeface="Oswald Bold"/>
              </a:rPr>
              <a:t>LITREATURE REVIEW</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8296" y="2443901"/>
            <a:ext cx="18191407" cy="2106172"/>
          </a:xfrm>
          <a:prstGeom prst="rect">
            <a:avLst/>
          </a:prstGeom>
        </p:spPr>
        <p:txBody>
          <a:bodyPr lIns="0" tIns="0" rIns="0" bIns="0" rtlCol="0" anchor="t">
            <a:spAutoFit/>
          </a:bodyPr>
          <a:lstStyle/>
          <a:p>
            <a:pPr algn="ctr">
              <a:lnSpc>
                <a:spcPts val="4619"/>
              </a:lnSpc>
            </a:pPr>
            <a:r>
              <a:rPr lang="en-US" sz="3299">
                <a:solidFill>
                  <a:srgbClr val="231F20"/>
                </a:solidFill>
                <a:latin typeface="Oswald Bold"/>
              </a:rPr>
              <a:t>PAPER 03:  Fuzzy Expert Systems to Control the Heating, Ventilating and Air Conditioning (HVAC) Systems</a:t>
            </a:r>
          </a:p>
          <a:p>
            <a:pPr algn="ctr">
              <a:lnSpc>
                <a:spcPts val="5459"/>
              </a:lnSpc>
            </a:pPr>
            <a:endParaRPr lang="en-US" sz="3299">
              <a:solidFill>
                <a:srgbClr val="231F20"/>
              </a:solidFill>
              <a:latin typeface="Oswald Bold"/>
            </a:endParaRPr>
          </a:p>
          <a:p>
            <a:pPr algn="ctr">
              <a:lnSpc>
                <a:spcPts val="5459"/>
              </a:lnSpc>
            </a:pPr>
            <a:r>
              <a:rPr lang="en-US" sz="3899">
                <a:solidFill>
                  <a:srgbClr val="231F20"/>
                </a:solidFill>
                <a:latin typeface="Canva Sans Bold"/>
              </a:rPr>
              <a:t> </a:t>
            </a:r>
          </a:p>
          <a:p>
            <a:pPr algn="ctr">
              <a:lnSpc>
                <a:spcPts val="1120"/>
              </a:lnSpc>
            </a:pPr>
            <a:endParaRPr lang="en-US" sz="3899">
              <a:solidFill>
                <a:srgbClr val="231F20"/>
              </a:solidFill>
              <a:latin typeface="Canva Sans Bold"/>
            </a:endParaRPr>
          </a:p>
        </p:txBody>
      </p:sp>
      <p:sp>
        <p:nvSpPr>
          <p:cNvPr id="6" name="TextBox 6"/>
          <p:cNvSpPr txBox="1"/>
          <p:nvPr/>
        </p:nvSpPr>
        <p:spPr>
          <a:xfrm>
            <a:off x="0" y="3359313"/>
            <a:ext cx="17976945" cy="8016875"/>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231F20"/>
                </a:solidFill>
                <a:latin typeface="Oswald"/>
              </a:rPr>
              <a:t>Fuzzy expert systems (FES) are an effective way to control HVAC systems.The proposed FES was able to effectively control the HVAC system and provide a comfortable environment for occupants while saving energy.FES have the potential to be used in a wide range of HVAC applications.</a:t>
            </a:r>
          </a:p>
          <a:p>
            <a:pPr marL="755649" lvl="1" indent="-377824">
              <a:lnSpc>
                <a:spcPts val="4899"/>
              </a:lnSpc>
              <a:buFont typeface="Arial"/>
              <a:buChar char="•"/>
            </a:pPr>
            <a:r>
              <a:rPr lang="en-US" sz="3499">
                <a:solidFill>
                  <a:srgbClr val="231F20"/>
                </a:solidFill>
                <a:latin typeface="Oswald"/>
              </a:rPr>
              <a:t>Fuzzy logic systems are widely used in HVAC control systems because of their ability to deal with uncertainties and nonlinearities in the system.FES have been shown to be effective in reducing energy consumption by up to 30%.FES can take into account the preferences of occupants and adjust the HVAC system accordingly.The proposed FES is an effective way to control HVAC systems and has the potential to be used in a wide range of HVAC applications. Further research is needed to develop more sophisticated FES and to validate their performance in real-world settings.</a:t>
            </a:r>
          </a:p>
          <a:p>
            <a:pPr>
              <a:lnSpc>
                <a:spcPts val="4899"/>
              </a:lnSpc>
            </a:pPr>
            <a:endParaRPr lang="en-US" sz="3499">
              <a:solidFill>
                <a:srgbClr val="231F20"/>
              </a:solidFill>
              <a:latin typeface="Oswald"/>
            </a:endParaRPr>
          </a:p>
          <a:p>
            <a:pPr algn="just">
              <a:lnSpc>
                <a:spcPts val="4899"/>
              </a:lnSpc>
            </a:pPr>
            <a:endParaRPr lang="en-US" sz="3499">
              <a:solidFill>
                <a:srgbClr val="231F20"/>
              </a:solidFill>
              <a:latin typeface="Oswald"/>
            </a:endParaRPr>
          </a:p>
          <a:p>
            <a:pPr algn="just">
              <a:lnSpc>
                <a:spcPts val="4899"/>
              </a:lnSpc>
            </a:pPr>
            <a:endParaRPr lang="en-US" sz="3499">
              <a:solidFill>
                <a:srgbClr val="231F20"/>
              </a:solidFill>
              <a:latin typeface="Oswald"/>
            </a:endParaRPr>
          </a:p>
          <a:p>
            <a:pPr algn="just">
              <a:lnSpc>
                <a:spcPts val="4899"/>
              </a:lnSpc>
            </a:pPr>
            <a:endParaRPr lang="en-US" sz="3499">
              <a:solidFill>
                <a:srgbClr val="231F20"/>
              </a:solidFill>
              <a:latin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028700" y="914400"/>
            <a:ext cx="13320308" cy="1123591"/>
          </a:xfrm>
          <a:prstGeom prst="rect">
            <a:avLst/>
          </a:prstGeom>
        </p:spPr>
        <p:txBody>
          <a:bodyPr lIns="0" tIns="0" rIns="0" bIns="0" rtlCol="0" anchor="t">
            <a:spAutoFit/>
          </a:bodyPr>
          <a:lstStyle/>
          <a:p>
            <a:pPr>
              <a:lnSpc>
                <a:spcPts val="9221"/>
              </a:lnSpc>
            </a:pPr>
            <a:r>
              <a:rPr lang="en-US" sz="6682" spc="654">
                <a:solidFill>
                  <a:srgbClr val="231F20"/>
                </a:solidFill>
                <a:latin typeface="Oswald Bold"/>
              </a:rPr>
              <a:t>LITREATURE REVIEW</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3190" y="2443901"/>
            <a:ext cx="18241619" cy="2673521"/>
          </a:xfrm>
          <a:prstGeom prst="rect">
            <a:avLst/>
          </a:prstGeom>
        </p:spPr>
        <p:txBody>
          <a:bodyPr lIns="0" tIns="0" rIns="0" bIns="0" rtlCol="0" anchor="t">
            <a:spAutoFit/>
          </a:bodyPr>
          <a:lstStyle/>
          <a:p>
            <a:pPr algn="ctr">
              <a:lnSpc>
                <a:spcPts val="4619"/>
              </a:lnSpc>
            </a:pPr>
            <a:r>
              <a:rPr lang="en-US" sz="3299">
                <a:solidFill>
                  <a:srgbClr val="231F20"/>
                </a:solidFill>
                <a:latin typeface="Oswald Bold"/>
              </a:rPr>
              <a:t>PAPER 04:  Investigation of Thermal Performance of SAC Variables Using Fuzzy Logic Based Expert System</a:t>
            </a:r>
          </a:p>
          <a:p>
            <a:pPr algn="ctr">
              <a:lnSpc>
                <a:spcPts val="4479"/>
              </a:lnSpc>
            </a:pPr>
            <a:endParaRPr lang="en-US" sz="3299">
              <a:solidFill>
                <a:srgbClr val="231F20"/>
              </a:solidFill>
              <a:latin typeface="Oswald Bold"/>
            </a:endParaRPr>
          </a:p>
          <a:p>
            <a:pPr algn="ctr">
              <a:lnSpc>
                <a:spcPts val="5459"/>
              </a:lnSpc>
            </a:pPr>
            <a:endParaRPr lang="en-US" sz="3299">
              <a:solidFill>
                <a:srgbClr val="231F20"/>
              </a:solidFill>
              <a:latin typeface="Oswald Bold"/>
            </a:endParaRPr>
          </a:p>
          <a:p>
            <a:pPr algn="ctr">
              <a:lnSpc>
                <a:spcPts val="5459"/>
              </a:lnSpc>
            </a:pPr>
            <a:r>
              <a:rPr lang="en-US" sz="3899">
                <a:solidFill>
                  <a:srgbClr val="231F20"/>
                </a:solidFill>
                <a:latin typeface="Canva Sans Bold"/>
              </a:rPr>
              <a:t> </a:t>
            </a:r>
          </a:p>
          <a:p>
            <a:pPr algn="ctr">
              <a:lnSpc>
                <a:spcPts val="1120"/>
              </a:lnSpc>
            </a:pPr>
            <a:endParaRPr lang="en-US" sz="3899">
              <a:solidFill>
                <a:srgbClr val="231F20"/>
              </a:solidFill>
              <a:latin typeface="Canva Sans Bold"/>
            </a:endParaRPr>
          </a:p>
        </p:txBody>
      </p:sp>
      <p:sp>
        <p:nvSpPr>
          <p:cNvPr id="6" name="TextBox 6"/>
          <p:cNvSpPr txBox="1"/>
          <p:nvPr/>
        </p:nvSpPr>
        <p:spPr>
          <a:xfrm>
            <a:off x="118440" y="3359313"/>
            <a:ext cx="17976945" cy="7281545"/>
          </a:xfrm>
          <a:prstGeom prst="rect">
            <a:avLst/>
          </a:prstGeom>
        </p:spPr>
        <p:txBody>
          <a:bodyPr lIns="0" tIns="0" rIns="0" bIns="0" rtlCol="0" anchor="t">
            <a:spAutoFit/>
          </a:bodyPr>
          <a:lstStyle/>
          <a:p>
            <a:pPr algn="just">
              <a:lnSpc>
                <a:spcPts val="4480"/>
              </a:lnSpc>
            </a:pPr>
            <a:r>
              <a:rPr lang="en-US" sz="3200">
                <a:solidFill>
                  <a:srgbClr val="231F20"/>
                </a:solidFill>
                <a:latin typeface="Oswald"/>
              </a:rPr>
              <a:t>A fuzzy logic-based expert system (FLES) was developed to model and predict the thermal performance of a solar air collector (SAC) under varying climatic conditions.The FLES utilizes subtractive clustering (SC) to extract optimal fuzzy IF-THEN rules and fuzzy logic to model SAC variables.The system considers four input variables (mass flow rate (m), collector tilt angle (θ), solar radiation (Q), and temperature (T)) and four output variables (efficiency (η), exergetic efficiency (ηII), temperature rise (ΔT), and pressure drop (ΔP)).The FLES model provides comparable and acceptable values for SAC, demonstrating its effectiveness in predicting SAC performance.The validity of the FLES model was confirmed by comparing its results with published data.Fuzzy logic systems have been widely used in modeling and controlling various systems due to their ability to handle uncertainties and nonlinearities.The study presented in this paper demonstrates the effectiveness of using a fuzzy logic-based expert system (FLES) to model and predict the thermal performance of solar air collectors (SACs) under varying climatic conditions. The FLES's ability to handle uncertainties and nonlinearities in the system makes it a promising tool for optimizing SAC operation and improving its efficiency</a:t>
            </a:r>
          </a:p>
          <a:p>
            <a:pPr algn="just">
              <a:lnSpc>
                <a:spcPts val="4480"/>
              </a:lnSpc>
            </a:pPr>
            <a:endParaRPr lang="en-US" sz="3200">
              <a:solidFill>
                <a:srgbClr val="231F20"/>
              </a:solidFill>
              <a:latin typeface="Oswald"/>
            </a:endParaRPr>
          </a:p>
          <a:p>
            <a:pPr algn="just">
              <a:lnSpc>
                <a:spcPts val="4480"/>
              </a:lnSpc>
            </a:pPr>
            <a:endParaRPr lang="en-US" sz="3200">
              <a:solidFill>
                <a:srgbClr val="231F20"/>
              </a:solidFill>
              <a:latin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1199884"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GAPS IN LITREATURE</a:t>
            </a:r>
          </a:p>
        </p:txBody>
      </p:sp>
      <p:sp>
        <p:nvSpPr>
          <p:cNvPr id="12" name="TextBox 12"/>
          <p:cNvSpPr txBox="1"/>
          <p:nvPr/>
        </p:nvSpPr>
        <p:spPr>
          <a:xfrm>
            <a:off x="1028700" y="1687032"/>
            <a:ext cx="16230600" cy="8142730"/>
          </a:xfrm>
          <a:prstGeom prst="rect">
            <a:avLst/>
          </a:prstGeom>
        </p:spPr>
        <p:txBody>
          <a:bodyPr lIns="0" tIns="0" rIns="0" bIns="0" rtlCol="0" anchor="t">
            <a:spAutoFit/>
          </a:bodyPr>
          <a:lstStyle/>
          <a:p>
            <a:pPr>
              <a:lnSpc>
                <a:spcPts val="3391"/>
              </a:lnSpc>
            </a:pPr>
            <a:r>
              <a:rPr lang="en-US" sz="2457" spc="240">
                <a:solidFill>
                  <a:srgbClr val="231F20"/>
                </a:solidFill>
                <a:latin typeface="DM Sans"/>
              </a:rPr>
              <a:t>:</a:t>
            </a:r>
          </a:p>
          <a:p>
            <a:pPr>
              <a:lnSpc>
                <a:spcPts val="3673"/>
              </a:lnSpc>
            </a:pPr>
            <a:endParaRPr lang="en-US" sz="2457" spc="240">
              <a:solidFill>
                <a:srgbClr val="231F20"/>
              </a:solidFill>
              <a:latin typeface="DM Sans"/>
            </a:endParaRPr>
          </a:p>
          <a:p>
            <a:pPr marL="530568" lvl="1" indent="-265284">
              <a:lnSpc>
                <a:spcPts val="3391"/>
              </a:lnSpc>
              <a:buFont typeface="Arial"/>
              <a:buChar char="•"/>
            </a:pPr>
            <a:r>
              <a:rPr lang="en-US" sz="2457" spc="240">
                <a:solidFill>
                  <a:srgbClr val="231F20"/>
                </a:solidFill>
                <a:latin typeface="DM Sans"/>
              </a:rPr>
              <a:t>Limited experimental data: Only 272 experimental trials were conducted, which may not be sufficient to capture the complex behavior of SAC.</a:t>
            </a:r>
          </a:p>
          <a:p>
            <a:pPr>
              <a:lnSpc>
                <a:spcPts val="3391"/>
              </a:lnSpc>
            </a:pPr>
            <a:endParaRPr lang="en-US" sz="2457" spc="240">
              <a:solidFill>
                <a:srgbClr val="231F20"/>
              </a:solidFill>
              <a:latin typeface="DM Sans"/>
            </a:endParaRPr>
          </a:p>
          <a:p>
            <a:pPr marL="530568" lvl="1" indent="-265284">
              <a:lnSpc>
                <a:spcPts val="3391"/>
              </a:lnSpc>
              <a:buFont typeface="Arial"/>
              <a:buChar char="•"/>
            </a:pPr>
            <a:r>
              <a:rPr lang="en-US" sz="2457" spc="240">
                <a:solidFill>
                  <a:srgbClr val="231F20"/>
                </a:solidFill>
                <a:latin typeface="DM Sans"/>
              </a:rPr>
              <a:t>Lack of validation with real-world applications: Validation was primarily based on comparisons with published data, which may not reflect performance in practical applications.</a:t>
            </a:r>
          </a:p>
          <a:p>
            <a:pPr>
              <a:lnSpc>
                <a:spcPts val="3391"/>
              </a:lnSpc>
            </a:pPr>
            <a:endParaRPr lang="en-US" sz="2457" spc="240">
              <a:solidFill>
                <a:srgbClr val="231F20"/>
              </a:solidFill>
              <a:latin typeface="DM Sans"/>
            </a:endParaRPr>
          </a:p>
          <a:p>
            <a:pPr marL="530568" lvl="1" indent="-265284">
              <a:lnSpc>
                <a:spcPts val="3391"/>
              </a:lnSpc>
              <a:buFont typeface="Arial"/>
              <a:buChar char="•"/>
            </a:pPr>
            <a:r>
              <a:rPr lang="en-US" sz="2457" spc="240">
                <a:solidFill>
                  <a:srgbClr val="231F20"/>
                </a:solidFill>
                <a:latin typeface="DM Sans"/>
              </a:rPr>
              <a:t>Limited consideration of external factors: Only four input variables were considered, while others like wind speed, humidity, and dust accumulation may also affect performance.</a:t>
            </a:r>
          </a:p>
          <a:p>
            <a:pPr>
              <a:lnSpc>
                <a:spcPts val="3391"/>
              </a:lnSpc>
            </a:pPr>
            <a:endParaRPr lang="en-US" sz="2457" spc="240">
              <a:solidFill>
                <a:srgbClr val="231F20"/>
              </a:solidFill>
              <a:latin typeface="DM Sans"/>
            </a:endParaRPr>
          </a:p>
          <a:p>
            <a:pPr marL="530568" lvl="1" indent="-265284">
              <a:lnSpc>
                <a:spcPts val="3391"/>
              </a:lnSpc>
              <a:buFont typeface="Arial"/>
              <a:buChar char="•"/>
            </a:pPr>
            <a:r>
              <a:rPr lang="en-US" sz="2457" spc="240">
                <a:solidFill>
                  <a:srgbClr val="231F20"/>
                </a:solidFill>
                <a:latin typeface="DM Sans"/>
              </a:rPr>
              <a:t>Potential for optimization of FLES parameters: The subtractive clustering method may not always yield the optimal set of rules.</a:t>
            </a:r>
          </a:p>
          <a:p>
            <a:pPr>
              <a:lnSpc>
                <a:spcPts val="3391"/>
              </a:lnSpc>
            </a:pPr>
            <a:endParaRPr lang="en-US" sz="2457" spc="240">
              <a:solidFill>
                <a:srgbClr val="231F20"/>
              </a:solidFill>
              <a:latin typeface="DM Sans"/>
            </a:endParaRPr>
          </a:p>
          <a:p>
            <a:pPr marL="530568" lvl="1" indent="-265284" algn="l">
              <a:lnSpc>
                <a:spcPts val="3391"/>
              </a:lnSpc>
              <a:spcBef>
                <a:spcPct val="0"/>
              </a:spcBef>
              <a:buFont typeface="Arial"/>
              <a:buChar char="•"/>
            </a:pPr>
            <a:r>
              <a:rPr lang="en-US" sz="2457" spc="240">
                <a:solidFill>
                  <a:srgbClr val="231F20"/>
                </a:solidFill>
                <a:latin typeface="DM Sans"/>
              </a:rPr>
              <a:t>Comparative analysis with other modeling approaches: Performance should be compared with other modeling approaches, such as ANNs or statistical regression models.</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213652" y="3673321"/>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2142191" y="5777447"/>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488902" y="507183"/>
            <a:ext cx="13786890" cy="1451638"/>
          </a:xfrm>
          <a:prstGeom prst="rect">
            <a:avLst/>
          </a:prstGeom>
        </p:spPr>
        <p:txBody>
          <a:bodyPr lIns="0" tIns="0" rIns="0" bIns="0" rtlCol="0" anchor="t">
            <a:spAutoFit/>
          </a:bodyPr>
          <a:lstStyle/>
          <a:p>
            <a:pPr>
              <a:lnSpc>
                <a:spcPts val="11843"/>
              </a:lnSpc>
            </a:pPr>
            <a:r>
              <a:rPr lang="en-US" sz="8582" spc="841">
                <a:solidFill>
                  <a:srgbClr val="231F20"/>
                </a:solidFill>
                <a:latin typeface="Oswald Bold"/>
              </a:rPr>
              <a:t>OBJECTIVES</a:t>
            </a:r>
          </a:p>
        </p:txBody>
      </p:sp>
      <p:sp>
        <p:nvSpPr>
          <p:cNvPr id="12" name="TextBox 12"/>
          <p:cNvSpPr txBox="1"/>
          <p:nvPr/>
        </p:nvSpPr>
        <p:spPr>
          <a:xfrm>
            <a:off x="488902" y="1920721"/>
            <a:ext cx="16941582" cy="8113550"/>
          </a:xfrm>
          <a:prstGeom prst="rect">
            <a:avLst/>
          </a:prstGeom>
        </p:spPr>
        <p:txBody>
          <a:bodyPr lIns="0" tIns="0" rIns="0" bIns="0" rtlCol="0" anchor="t">
            <a:spAutoFit/>
          </a:bodyPr>
          <a:lstStyle/>
          <a:p>
            <a:pPr>
              <a:lnSpc>
                <a:spcPts val="3391"/>
              </a:lnSpc>
            </a:pPr>
            <a:r>
              <a:rPr lang="en-US" sz="2457" spc="240">
                <a:solidFill>
                  <a:srgbClr val="231F20"/>
                </a:solidFill>
                <a:latin typeface="DM Sans"/>
              </a:rPr>
              <a:t>:</a:t>
            </a:r>
          </a:p>
          <a:p>
            <a:pPr>
              <a:lnSpc>
                <a:spcPts val="3391"/>
              </a:lnSpc>
            </a:pPr>
            <a:r>
              <a:rPr lang="en-US" sz="2457" spc="240">
                <a:solidFill>
                  <a:srgbClr val="231F20"/>
                </a:solidFill>
                <a:latin typeface="DM Sans"/>
              </a:rPr>
              <a:t> Theoretical Understanding:</a:t>
            </a:r>
          </a:p>
          <a:p>
            <a:pPr marL="530568" lvl="1" indent="-265284">
              <a:lnSpc>
                <a:spcPts val="3391"/>
              </a:lnSpc>
              <a:buFont typeface="Arial"/>
              <a:buChar char="•"/>
            </a:pPr>
            <a:r>
              <a:rPr lang="en-US" sz="2457" spc="240">
                <a:solidFill>
                  <a:srgbClr val="231F20"/>
                </a:solidFill>
                <a:latin typeface="DM Sans"/>
              </a:rPr>
              <a:t>Grasp the fundamentals of fuzzy logic and expert systems.</a:t>
            </a:r>
          </a:p>
          <a:p>
            <a:pPr marL="530568" lvl="1" indent="-265284">
              <a:lnSpc>
                <a:spcPts val="3391"/>
              </a:lnSpc>
              <a:buFont typeface="Arial"/>
              <a:buChar char="•"/>
            </a:pPr>
            <a:r>
              <a:rPr lang="en-US" sz="2457" spc="240">
                <a:solidFill>
                  <a:srgbClr val="231F20"/>
                </a:solidFill>
                <a:latin typeface="DM Sans"/>
              </a:rPr>
              <a:t>Explore their applicability to complex systems like air conditioning units.</a:t>
            </a:r>
          </a:p>
          <a:p>
            <a:pPr>
              <a:lnSpc>
                <a:spcPts val="3391"/>
              </a:lnSpc>
            </a:pPr>
            <a:r>
              <a:rPr lang="en-US" sz="2457" spc="240">
                <a:solidFill>
                  <a:srgbClr val="231F20"/>
                </a:solidFill>
                <a:latin typeface="DM Sans"/>
              </a:rPr>
              <a:t>Practical Applications:</a:t>
            </a:r>
          </a:p>
          <a:p>
            <a:pPr marL="530568" lvl="1" indent="-265284">
              <a:lnSpc>
                <a:spcPts val="3391"/>
              </a:lnSpc>
              <a:buFont typeface="Arial"/>
              <a:buChar char="•"/>
            </a:pPr>
            <a:r>
              <a:rPr lang="en-US" sz="2457" spc="240">
                <a:solidFill>
                  <a:srgbClr val="231F20"/>
                </a:solidFill>
                <a:latin typeface="DM Sans"/>
              </a:rPr>
              <a:t>Identify real-world applications of fuzzy logic and expert systems in air conditioning.</a:t>
            </a:r>
          </a:p>
          <a:p>
            <a:pPr marL="530568" lvl="1" indent="-265284">
              <a:lnSpc>
                <a:spcPts val="3391"/>
              </a:lnSpc>
              <a:buFont typeface="Arial"/>
              <a:buChar char="•"/>
            </a:pPr>
            <a:r>
              <a:rPr lang="en-US" sz="2457" spc="240">
                <a:solidFill>
                  <a:srgbClr val="231F20"/>
                </a:solidFill>
                <a:latin typeface="DM Sans"/>
              </a:rPr>
              <a:t>Analyze case studies of successful implementations.</a:t>
            </a:r>
          </a:p>
          <a:p>
            <a:pPr marL="530568" lvl="1" indent="-265284">
              <a:lnSpc>
                <a:spcPts val="3391"/>
              </a:lnSpc>
              <a:buFont typeface="Arial"/>
              <a:buChar char="•"/>
            </a:pPr>
            <a:r>
              <a:rPr lang="en-US" sz="2457" spc="240">
                <a:solidFill>
                  <a:srgbClr val="231F20"/>
                </a:solidFill>
                <a:latin typeface="DM Sans"/>
              </a:rPr>
              <a:t>Evaluate performance in terms of temperature control, energy efficiency, and user comfort.</a:t>
            </a:r>
          </a:p>
          <a:p>
            <a:pPr>
              <a:lnSpc>
                <a:spcPts val="3391"/>
              </a:lnSpc>
            </a:pPr>
            <a:r>
              <a:rPr lang="en-US" sz="2457" spc="240">
                <a:solidFill>
                  <a:srgbClr val="231F20"/>
                </a:solidFill>
                <a:latin typeface="DM Sans"/>
              </a:rPr>
              <a:t>Benefits and Challenges:</a:t>
            </a:r>
          </a:p>
          <a:p>
            <a:pPr marL="530568" lvl="1" indent="-265284">
              <a:lnSpc>
                <a:spcPts val="3391"/>
              </a:lnSpc>
              <a:buFont typeface="Arial"/>
              <a:buChar char="•"/>
            </a:pPr>
            <a:r>
              <a:rPr lang="en-US" sz="2457" spc="240">
                <a:solidFill>
                  <a:srgbClr val="231F20"/>
                </a:solidFill>
                <a:latin typeface="DM Sans"/>
              </a:rPr>
              <a:t>Assess the advantages of fuzzy logic and expert systems in air conditioning.</a:t>
            </a:r>
          </a:p>
          <a:p>
            <a:pPr marL="530568" lvl="1" indent="-265284">
              <a:lnSpc>
                <a:spcPts val="3391"/>
              </a:lnSpc>
              <a:buFont typeface="Arial"/>
              <a:buChar char="•"/>
            </a:pPr>
            <a:r>
              <a:rPr lang="en-US" sz="2457" spc="240">
                <a:solidFill>
                  <a:srgbClr val="231F20"/>
                </a:solidFill>
                <a:latin typeface="DM Sans"/>
              </a:rPr>
              <a:t>Identify challenges and limitations.</a:t>
            </a:r>
          </a:p>
          <a:p>
            <a:pPr marL="530568" lvl="1" indent="-265284">
              <a:lnSpc>
                <a:spcPts val="3391"/>
              </a:lnSpc>
              <a:buFont typeface="Arial"/>
              <a:buChar char="•"/>
            </a:pPr>
            <a:r>
              <a:rPr lang="en-US" sz="2457" spc="240">
                <a:solidFill>
                  <a:srgbClr val="231F20"/>
                </a:solidFill>
                <a:latin typeface="DM Sans"/>
              </a:rPr>
              <a:t>Propose strategies to address challenges and optimize performance.</a:t>
            </a:r>
          </a:p>
          <a:p>
            <a:pPr>
              <a:lnSpc>
                <a:spcPts val="3391"/>
              </a:lnSpc>
            </a:pPr>
            <a:r>
              <a:rPr lang="en-US" sz="2457" spc="240">
                <a:solidFill>
                  <a:srgbClr val="231F20"/>
                </a:solidFill>
                <a:latin typeface="DM Sans"/>
              </a:rPr>
              <a:t>Environmental Impact:</a:t>
            </a:r>
          </a:p>
          <a:p>
            <a:pPr marL="530568" lvl="1" indent="-265284">
              <a:lnSpc>
                <a:spcPts val="3391"/>
              </a:lnSpc>
              <a:buFont typeface="Arial"/>
              <a:buChar char="•"/>
            </a:pPr>
            <a:r>
              <a:rPr lang="en-US" sz="2457" spc="240">
                <a:solidFill>
                  <a:srgbClr val="231F20"/>
                </a:solidFill>
                <a:latin typeface="DM Sans"/>
              </a:rPr>
              <a:t>Quantify energy savings and carbon emission reduction potential.</a:t>
            </a:r>
          </a:p>
          <a:p>
            <a:pPr marL="530568" lvl="1" indent="-265284">
              <a:lnSpc>
                <a:spcPts val="3391"/>
              </a:lnSpc>
              <a:buFont typeface="Arial"/>
              <a:buChar char="•"/>
            </a:pPr>
            <a:r>
              <a:rPr lang="en-US" sz="2457" spc="240">
                <a:solidFill>
                  <a:srgbClr val="231F20"/>
                </a:solidFill>
                <a:latin typeface="DM Sans"/>
              </a:rPr>
              <a:t>Assess contribution to sustainability goals.</a:t>
            </a:r>
          </a:p>
          <a:p>
            <a:pPr marL="530568" lvl="1" indent="-265284">
              <a:lnSpc>
                <a:spcPts val="3391"/>
              </a:lnSpc>
              <a:buFont typeface="Arial"/>
              <a:buChar char="•"/>
            </a:pPr>
            <a:r>
              <a:rPr lang="en-US" sz="2457" spc="240">
                <a:solidFill>
                  <a:srgbClr val="231F20"/>
                </a:solidFill>
                <a:latin typeface="DM Sans"/>
              </a:rPr>
              <a:t>Evaluate environmental impact of manufacturing and disposal of components.</a:t>
            </a:r>
          </a:p>
          <a:p>
            <a:pPr>
              <a:lnSpc>
                <a:spcPts val="3391"/>
              </a:lnSpc>
            </a:pPr>
            <a:endParaRPr lang="en-US" sz="2457" spc="240">
              <a:solidFill>
                <a:srgbClr val="231F20"/>
              </a:solidFill>
              <a:latin typeface="DM Sans"/>
            </a:endParaRPr>
          </a:p>
          <a:p>
            <a:pPr algn="l">
              <a:lnSpc>
                <a:spcPts val="3391"/>
              </a:lnSpc>
              <a:spcBef>
                <a:spcPct val="0"/>
              </a:spcBef>
            </a:pPr>
            <a:r>
              <a:rPr lang="en-US" sz="2457" spc="240">
                <a:solidFill>
                  <a:srgbClr val="231F20"/>
                </a:solidFill>
                <a:latin typeface="DM Sans"/>
              </a:rPr>
              <a:t>.</a:t>
            </a:r>
          </a:p>
          <a:p>
            <a:pPr marL="0" lvl="0" indent="0" algn="l">
              <a:lnSpc>
                <a:spcPts val="3391"/>
              </a:lnSpc>
              <a:spcBef>
                <a:spcPct val="0"/>
              </a:spcBef>
            </a:pPr>
            <a:endParaRPr lang="en-US" sz="2457" spc="240">
              <a:solidFill>
                <a:srgbClr val="231F2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1612</Words>
  <Application>Microsoft Office PowerPoint</Application>
  <PresentationFormat>Custom</PresentationFormat>
  <Paragraphs>138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Oswald Bold</vt:lpstr>
      <vt:lpstr>DM Sans</vt:lpstr>
      <vt:lpstr>Calibri</vt:lpstr>
      <vt:lpstr>Arial</vt:lpstr>
      <vt:lpstr>Oswald Bold Italics</vt:lpstr>
      <vt:lpstr>Oswald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cp:lastModifiedBy>Thomson Gigi</cp:lastModifiedBy>
  <cp:revision>2</cp:revision>
  <dcterms:created xsi:type="dcterms:W3CDTF">2006-08-16T00:00:00Z</dcterms:created>
  <dcterms:modified xsi:type="dcterms:W3CDTF">2023-12-01T10:23:25Z</dcterms:modified>
  <dc:identifier>DAF02_m7f_k</dc:identifier>
</cp:coreProperties>
</file>