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20"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9/23/2017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9/23/2017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9/23/2017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9/23/2017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9/23/2017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9/23/2017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9/23/2017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Javascript</a:t>
            </a:r>
            <a:r>
              <a:rPr lang="en-US" dirty="0" smtClean="0"/>
              <a:t> events</a:t>
            </a:r>
            <a:endParaRPr lang="en-US" dirty="0"/>
          </a:p>
        </p:txBody>
      </p:sp>
      <p:sp>
        <p:nvSpPr>
          <p:cNvPr id="3" name="Subtitle 2"/>
          <p:cNvSpPr>
            <a:spLocks noGrp="1"/>
          </p:cNvSpPr>
          <p:nvPr>
            <p:ph type="subTitle" idx="1"/>
          </p:nvPr>
        </p:nvSpPr>
        <p:spPr/>
        <p:txBody>
          <a:bodyPr/>
          <a:lstStyle/>
          <a:p>
            <a:r>
              <a:rPr lang="en-US" dirty="0" smtClean="0"/>
              <a:t>Nikkala Thomson, CIT 261</a:t>
            </a:r>
            <a:endParaRPr lang="en-US" dirty="0"/>
          </a:p>
        </p:txBody>
      </p:sp>
    </p:spTree>
    <p:extLst>
      <p:ext uri="{BB962C8B-B14F-4D97-AF65-F5344CB8AC3E}">
        <p14:creationId xmlns:p14="http://schemas.microsoft.com/office/powerpoint/2010/main" val="521995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dom</a:t>
            </a:r>
            <a:r>
              <a:rPr lang="en-US" dirty="0" smtClean="0"/>
              <a:t> events</a:t>
            </a:r>
            <a:endParaRPr lang="en-US" dirty="0"/>
          </a:p>
        </p:txBody>
      </p:sp>
      <p:sp>
        <p:nvSpPr>
          <p:cNvPr id="3" name="Content Placeholder 2"/>
          <p:cNvSpPr>
            <a:spLocks noGrp="1"/>
          </p:cNvSpPr>
          <p:nvPr>
            <p:ph idx="1"/>
          </p:nvPr>
        </p:nvSpPr>
        <p:spPr/>
        <p:txBody>
          <a:bodyPr/>
          <a:lstStyle/>
          <a:p>
            <a:r>
              <a:rPr lang="en-US" dirty="0" smtClean="0"/>
              <a:t>DOM stands for </a:t>
            </a:r>
            <a:r>
              <a:rPr lang="en-US" i="1" dirty="0" smtClean="0">
                <a:solidFill>
                  <a:schemeClr val="accent5"/>
                </a:solidFill>
              </a:rPr>
              <a:t>Document Object Model</a:t>
            </a:r>
            <a:r>
              <a:rPr lang="en-US" dirty="0" smtClean="0"/>
              <a:t>, a model that contains elements (nodes) that can be manipulated</a:t>
            </a:r>
          </a:p>
          <a:p>
            <a:r>
              <a:rPr lang="en-US" dirty="0" smtClean="0"/>
              <a:t>HTML DOM events are “things” that happen to HTML elements</a:t>
            </a:r>
          </a:p>
          <a:p>
            <a:r>
              <a:rPr lang="en-US" dirty="0" smtClean="0"/>
              <a:t>You can add an </a:t>
            </a:r>
            <a:r>
              <a:rPr lang="en-US" i="1" dirty="0" smtClean="0">
                <a:solidFill>
                  <a:schemeClr val="accent5"/>
                </a:solidFill>
              </a:rPr>
              <a:t>event handler attribute</a:t>
            </a:r>
            <a:r>
              <a:rPr lang="en-US" dirty="0" smtClean="0"/>
              <a:t>, in combination with some JavaScript code, to trigger something to happen when an event occurs: </a:t>
            </a:r>
            <a:r>
              <a:rPr lang="en-US" dirty="0" smtClean="0"/>
              <a:t>&lt;</a:t>
            </a:r>
            <a:r>
              <a:rPr lang="en-US" i="1" dirty="0" smtClean="0">
                <a:solidFill>
                  <a:schemeClr val="accent2"/>
                </a:solidFill>
              </a:rPr>
              <a:t>element</a:t>
            </a:r>
            <a:r>
              <a:rPr lang="en-US" i="1" dirty="0" smtClean="0"/>
              <a:t> </a:t>
            </a:r>
            <a:r>
              <a:rPr lang="en-US" i="1" dirty="0" smtClean="0">
                <a:solidFill>
                  <a:srgbClr val="FF0000"/>
                </a:solidFill>
              </a:rPr>
              <a:t>event</a:t>
            </a:r>
            <a:r>
              <a:rPr lang="en-US" i="1" dirty="0" smtClean="0">
                <a:solidFill>
                  <a:srgbClr val="0070C0"/>
                </a:solidFill>
              </a:rPr>
              <a:t>=“some JavaScript”</a:t>
            </a:r>
            <a:r>
              <a:rPr lang="en-US" i="1" dirty="0" smtClean="0"/>
              <a:t>&gt;</a:t>
            </a:r>
          </a:p>
          <a:p>
            <a:r>
              <a:rPr lang="en-US" dirty="0" smtClean="0"/>
              <a:t>Example: </a:t>
            </a:r>
            <a:r>
              <a:rPr lang="en-US" i="1" dirty="0" smtClean="0"/>
              <a:t>&lt;</a:t>
            </a:r>
            <a:r>
              <a:rPr lang="en-US" dirty="0" smtClean="0">
                <a:solidFill>
                  <a:schemeClr val="accent2"/>
                </a:solidFill>
              </a:rPr>
              <a:t>button</a:t>
            </a:r>
            <a:r>
              <a:rPr lang="en-US" dirty="0" smtClean="0"/>
              <a:t> </a:t>
            </a:r>
            <a:r>
              <a:rPr lang="en-US" dirty="0" err="1" smtClean="0">
                <a:solidFill>
                  <a:srgbClr val="FF0000"/>
                </a:solidFill>
              </a:rPr>
              <a:t>onclick</a:t>
            </a:r>
            <a:r>
              <a:rPr lang="en-US" dirty="0" smtClean="0">
                <a:solidFill>
                  <a:srgbClr val="0070C0"/>
                </a:solidFill>
              </a:rPr>
              <a:t>=“</a:t>
            </a:r>
            <a:r>
              <a:rPr lang="en-US" dirty="0" err="1" smtClean="0">
                <a:solidFill>
                  <a:srgbClr val="0070C0"/>
                </a:solidFill>
              </a:rPr>
              <a:t>displayDate</a:t>
            </a:r>
            <a:r>
              <a:rPr lang="en-US" dirty="0" smtClean="0">
                <a:solidFill>
                  <a:srgbClr val="0070C0"/>
                </a:solidFill>
              </a:rPr>
              <a:t>()”</a:t>
            </a:r>
            <a:r>
              <a:rPr lang="en-US" dirty="0" smtClean="0"/>
              <a:t>&gt;What is the date?&lt;</a:t>
            </a:r>
            <a:r>
              <a:rPr lang="en-US" dirty="0" smtClean="0">
                <a:solidFill>
                  <a:schemeClr val="accent2"/>
                </a:solidFill>
              </a:rPr>
              <a:t>/button</a:t>
            </a:r>
            <a:r>
              <a:rPr lang="en-US" i="1" dirty="0" smtClean="0"/>
              <a:t>&gt;</a:t>
            </a:r>
          </a:p>
          <a:p>
            <a:r>
              <a:rPr lang="en-US" i="1" dirty="0" smtClean="0">
                <a:solidFill>
                  <a:schemeClr val="accent5"/>
                </a:solidFill>
              </a:rPr>
              <a:t>Bubbling </a:t>
            </a:r>
            <a:r>
              <a:rPr lang="en-US" dirty="0" smtClean="0"/>
              <a:t>is a property of an event. When an event occurs, if the event “bubbles” and there is no event handler set for that object, the event bubbles up to the object’s parent, and so on, until it is handled or reaches the document node. </a:t>
            </a:r>
            <a:r>
              <a:rPr lang="en-US" dirty="0" smtClean="0">
                <a:solidFill>
                  <a:schemeClr val="accent5"/>
                </a:solidFill>
              </a:rPr>
              <a:t>Most events bubble</a:t>
            </a:r>
            <a:r>
              <a:rPr lang="en-US" i="1" dirty="0" smtClean="0">
                <a:solidFill>
                  <a:schemeClr val="accent5"/>
                </a:solidFill>
              </a:rPr>
              <a:t>.</a:t>
            </a:r>
          </a:p>
        </p:txBody>
      </p:sp>
    </p:spTree>
    <p:extLst>
      <p:ext uri="{BB962C8B-B14F-4D97-AF65-F5344CB8AC3E}">
        <p14:creationId xmlns:p14="http://schemas.microsoft.com/office/powerpoint/2010/main" val="1037412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categories</a:t>
            </a:r>
            <a:endParaRPr lang="en-US" dirty="0"/>
          </a:p>
        </p:txBody>
      </p:sp>
      <p:sp>
        <p:nvSpPr>
          <p:cNvPr id="3" name="Content Placeholder 2"/>
          <p:cNvSpPr>
            <a:spLocks noGrp="1"/>
          </p:cNvSpPr>
          <p:nvPr>
            <p:ph idx="1"/>
          </p:nvPr>
        </p:nvSpPr>
        <p:spPr/>
        <p:txBody>
          <a:bodyPr>
            <a:normAutofit/>
          </a:bodyPr>
          <a:lstStyle/>
          <a:p>
            <a:r>
              <a:rPr lang="en-US" dirty="0" smtClean="0">
                <a:solidFill>
                  <a:srgbClr val="0070C0"/>
                </a:solidFill>
              </a:rPr>
              <a:t>Keyboard Events</a:t>
            </a:r>
          </a:p>
          <a:p>
            <a:pPr lvl="1"/>
            <a:r>
              <a:rPr lang="en-US" dirty="0" err="1" smtClean="0">
                <a:solidFill>
                  <a:srgbClr val="FF0000"/>
                </a:solidFill>
              </a:rPr>
              <a:t>onkeypress</a:t>
            </a:r>
            <a:r>
              <a:rPr lang="en-US" dirty="0"/>
              <a:t> </a:t>
            </a:r>
            <a:r>
              <a:rPr lang="en-US" dirty="0" smtClean="0"/>
              <a:t>– does not work for special keys in all browsers</a:t>
            </a:r>
          </a:p>
          <a:p>
            <a:pPr lvl="1"/>
            <a:r>
              <a:rPr lang="en-US" dirty="0" err="1" smtClean="0">
                <a:solidFill>
                  <a:schemeClr val="accent2"/>
                </a:solidFill>
              </a:rPr>
              <a:t>onkeydown</a:t>
            </a:r>
            <a:r>
              <a:rPr lang="en-US" dirty="0" smtClean="0"/>
              <a:t> / </a:t>
            </a:r>
            <a:r>
              <a:rPr lang="en-US" dirty="0" err="1" smtClean="0"/>
              <a:t>onkeyup</a:t>
            </a:r>
            <a:endParaRPr lang="en-US" dirty="0" smtClean="0"/>
          </a:p>
          <a:p>
            <a:endParaRPr lang="en-US" dirty="0" smtClean="0"/>
          </a:p>
          <a:p>
            <a:r>
              <a:rPr lang="en-US" dirty="0" smtClean="0">
                <a:solidFill>
                  <a:srgbClr val="0070C0"/>
                </a:solidFill>
              </a:rPr>
              <a:t>Mouse Events</a:t>
            </a:r>
          </a:p>
          <a:p>
            <a:pPr lvl="1"/>
            <a:r>
              <a:rPr lang="en-US" dirty="0" err="1" smtClean="0">
                <a:solidFill>
                  <a:schemeClr val="accent2"/>
                </a:solidFill>
              </a:rPr>
              <a:t>onclick</a:t>
            </a:r>
            <a:r>
              <a:rPr lang="en-US" dirty="0" smtClean="0"/>
              <a:t> / </a:t>
            </a:r>
            <a:r>
              <a:rPr lang="en-US" dirty="0" err="1" smtClean="0"/>
              <a:t>ondblclick</a:t>
            </a:r>
            <a:endParaRPr lang="en-US" dirty="0" smtClean="0"/>
          </a:p>
          <a:p>
            <a:pPr lvl="1"/>
            <a:r>
              <a:rPr lang="en-US" dirty="0" err="1" smtClean="0"/>
              <a:t>oncontextmenu</a:t>
            </a:r>
            <a:r>
              <a:rPr lang="en-US" dirty="0" smtClean="0"/>
              <a:t> – when the user right-clicks to open a context menu</a:t>
            </a:r>
          </a:p>
          <a:p>
            <a:pPr lvl="1"/>
            <a:r>
              <a:rPr lang="en-US" dirty="0" err="1" smtClean="0"/>
              <a:t>onmousedown</a:t>
            </a:r>
            <a:r>
              <a:rPr lang="en-US" dirty="0" smtClean="0"/>
              <a:t> / </a:t>
            </a:r>
            <a:r>
              <a:rPr lang="en-US" dirty="0" err="1" smtClean="0"/>
              <a:t>onmouseup</a:t>
            </a:r>
            <a:endParaRPr lang="en-US" dirty="0" smtClean="0"/>
          </a:p>
          <a:p>
            <a:pPr lvl="1"/>
            <a:r>
              <a:rPr lang="en-US" dirty="0" err="1" smtClean="0">
                <a:solidFill>
                  <a:schemeClr val="accent2"/>
                </a:solidFill>
              </a:rPr>
              <a:t>onmouseenter</a:t>
            </a:r>
            <a:r>
              <a:rPr lang="en-US" dirty="0" smtClean="0">
                <a:solidFill>
                  <a:schemeClr val="accent2"/>
                </a:solidFill>
              </a:rPr>
              <a:t> / </a:t>
            </a:r>
            <a:r>
              <a:rPr lang="en-US" dirty="0" err="1" smtClean="0">
                <a:solidFill>
                  <a:schemeClr val="accent2"/>
                </a:solidFill>
              </a:rPr>
              <a:t>onmouseleave</a:t>
            </a:r>
            <a:r>
              <a:rPr lang="en-US" dirty="0" smtClean="0">
                <a:solidFill>
                  <a:schemeClr val="accent2"/>
                </a:solidFill>
              </a:rPr>
              <a:t> </a:t>
            </a:r>
            <a:r>
              <a:rPr lang="en-US" dirty="0" smtClean="0"/>
              <a:t>– combine for hover effect, </a:t>
            </a:r>
            <a:r>
              <a:rPr lang="en-US" dirty="0" smtClean="0">
                <a:solidFill>
                  <a:schemeClr val="accent5"/>
                </a:solidFill>
              </a:rPr>
              <a:t>do not bubble</a:t>
            </a:r>
          </a:p>
          <a:p>
            <a:pPr lvl="1"/>
            <a:r>
              <a:rPr lang="en-US" dirty="0" err="1" smtClean="0"/>
              <a:t>onmouseover</a:t>
            </a:r>
            <a:r>
              <a:rPr lang="en-US" dirty="0" smtClean="0"/>
              <a:t> / </a:t>
            </a:r>
            <a:r>
              <a:rPr lang="en-US" dirty="0" err="1" smtClean="0"/>
              <a:t>onmouseout</a:t>
            </a:r>
            <a:endParaRPr lang="en-US" dirty="0" smtClean="0"/>
          </a:p>
          <a:p>
            <a:pPr lvl="1"/>
            <a:r>
              <a:rPr lang="en-US" dirty="0" err="1" smtClean="0"/>
              <a:t>onmousemove</a:t>
            </a:r>
            <a:endParaRPr lang="en-US" dirty="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39532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event categories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0070C0"/>
                </a:solidFill>
              </a:rPr>
              <a:t>Browser Events</a:t>
            </a:r>
          </a:p>
          <a:p>
            <a:pPr lvl="1"/>
            <a:r>
              <a:rPr lang="en-US" dirty="0" err="1" smtClean="0">
                <a:solidFill>
                  <a:schemeClr val="accent2"/>
                </a:solidFill>
              </a:rPr>
              <a:t>onload</a:t>
            </a:r>
            <a:r>
              <a:rPr lang="en-US" dirty="0" smtClean="0">
                <a:solidFill>
                  <a:schemeClr val="accent2"/>
                </a:solidFill>
              </a:rPr>
              <a:t> </a:t>
            </a:r>
            <a:r>
              <a:rPr lang="en-US" dirty="0" smtClean="0"/>
              <a:t>-- may not work when loading from cache, but more flexible (object)</a:t>
            </a:r>
          </a:p>
          <a:p>
            <a:pPr lvl="1"/>
            <a:r>
              <a:rPr lang="en-US" dirty="0" err="1" smtClean="0">
                <a:solidFill>
                  <a:schemeClr val="accent2"/>
                </a:solidFill>
              </a:rPr>
              <a:t>onpageshow</a:t>
            </a:r>
            <a:r>
              <a:rPr lang="en-US" dirty="0" smtClean="0">
                <a:solidFill>
                  <a:schemeClr val="accent2"/>
                </a:solidFill>
              </a:rPr>
              <a:t> </a:t>
            </a:r>
            <a:r>
              <a:rPr lang="en-US" dirty="0" smtClean="0"/>
              <a:t>– does work when loading from cache, entire page only</a:t>
            </a:r>
          </a:p>
          <a:p>
            <a:pPr lvl="1"/>
            <a:r>
              <a:rPr lang="en-US" dirty="0" err="1">
                <a:solidFill>
                  <a:srgbClr val="FF0000"/>
                </a:solidFill>
              </a:rPr>
              <a:t>onbeforeunload</a:t>
            </a:r>
            <a:r>
              <a:rPr lang="en-US" dirty="0">
                <a:solidFill>
                  <a:srgbClr val="FF0000"/>
                </a:solidFill>
              </a:rPr>
              <a:t> / </a:t>
            </a:r>
            <a:r>
              <a:rPr lang="en-US" dirty="0" err="1">
                <a:solidFill>
                  <a:srgbClr val="FF0000"/>
                </a:solidFill>
              </a:rPr>
              <a:t>onunload</a:t>
            </a:r>
            <a:r>
              <a:rPr lang="en-US" dirty="0">
                <a:solidFill>
                  <a:srgbClr val="FF0000"/>
                </a:solidFill>
              </a:rPr>
              <a:t> / </a:t>
            </a:r>
            <a:r>
              <a:rPr lang="en-US" dirty="0" err="1">
                <a:solidFill>
                  <a:srgbClr val="FF0000"/>
                </a:solidFill>
              </a:rPr>
              <a:t>onpagehide</a:t>
            </a:r>
            <a:r>
              <a:rPr lang="en-US" dirty="0">
                <a:solidFill>
                  <a:srgbClr val="FF0000"/>
                </a:solidFill>
              </a:rPr>
              <a:t> </a:t>
            </a:r>
            <a:r>
              <a:rPr lang="en-US" dirty="0"/>
              <a:t>– may not fire on mobile </a:t>
            </a:r>
            <a:r>
              <a:rPr lang="en-US" dirty="0" smtClean="0"/>
              <a:t>platforms.</a:t>
            </a:r>
          </a:p>
          <a:p>
            <a:pPr lvl="1"/>
            <a:r>
              <a:rPr lang="en-US" dirty="0" err="1" smtClean="0"/>
              <a:t>onerror</a:t>
            </a:r>
            <a:endParaRPr lang="en-US" dirty="0" smtClean="0"/>
          </a:p>
          <a:p>
            <a:pPr lvl="1"/>
            <a:endParaRPr lang="en-US" dirty="0" smtClean="0"/>
          </a:p>
          <a:p>
            <a:r>
              <a:rPr lang="en-US" dirty="0" smtClean="0">
                <a:solidFill>
                  <a:srgbClr val="0070C0"/>
                </a:solidFill>
              </a:rPr>
              <a:t>Form Events</a:t>
            </a:r>
          </a:p>
          <a:p>
            <a:pPr lvl="1"/>
            <a:r>
              <a:rPr lang="en-US" dirty="0" err="1" smtClean="0"/>
              <a:t>oninput</a:t>
            </a:r>
            <a:r>
              <a:rPr lang="en-US" dirty="0" smtClean="0"/>
              <a:t> – a form element changes, works on &lt;input&gt; and &lt;</a:t>
            </a:r>
            <a:r>
              <a:rPr lang="en-US" dirty="0" err="1" smtClean="0"/>
              <a:t>textarea</a:t>
            </a:r>
            <a:r>
              <a:rPr lang="en-US" dirty="0" smtClean="0"/>
              <a:t>&gt; elements</a:t>
            </a:r>
          </a:p>
          <a:p>
            <a:pPr lvl="1"/>
            <a:r>
              <a:rPr lang="en-US" dirty="0" err="1" smtClean="0"/>
              <a:t>onchange</a:t>
            </a:r>
            <a:r>
              <a:rPr lang="en-US" dirty="0" smtClean="0"/>
              <a:t> – a form element changes and loses focus, + &lt;</a:t>
            </a:r>
            <a:r>
              <a:rPr lang="en-US" dirty="0" err="1" smtClean="0"/>
              <a:t>keygen</a:t>
            </a:r>
            <a:r>
              <a:rPr lang="en-US" dirty="0" smtClean="0"/>
              <a:t>&gt; and &lt;select&gt;</a:t>
            </a:r>
          </a:p>
          <a:p>
            <a:pPr lvl="1"/>
            <a:r>
              <a:rPr lang="en-US" dirty="0" err="1" smtClean="0"/>
              <a:t>onsearch</a:t>
            </a:r>
            <a:r>
              <a:rPr lang="en-US" dirty="0" smtClean="0"/>
              <a:t> – when a search term is submitted</a:t>
            </a:r>
          </a:p>
          <a:p>
            <a:pPr lvl="1"/>
            <a:r>
              <a:rPr lang="en-US" dirty="0" err="1" smtClean="0">
                <a:solidFill>
                  <a:schemeClr val="accent2"/>
                </a:solidFill>
              </a:rPr>
              <a:t>onsubmit</a:t>
            </a:r>
            <a:r>
              <a:rPr lang="en-US" dirty="0" smtClean="0"/>
              <a:t> – when a form is submitted</a:t>
            </a:r>
          </a:p>
          <a:p>
            <a:pPr lvl="1"/>
            <a:r>
              <a:rPr lang="en-US" dirty="0" err="1" smtClean="0"/>
              <a:t>onfocus</a:t>
            </a:r>
            <a:r>
              <a:rPr lang="en-US" dirty="0"/>
              <a:t> </a:t>
            </a:r>
            <a:r>
              <a:rPr lang="en-US" dirty="0" smtClean="0"/>
              <a:t>/ </a:t>
            </a:r>
            <a:r>
              <a:rPr lang="en-US" dirty="0" err="1" smtClean="0"/>
              <a:t>onblur</a:t>
            </a:r>
            <a:r>
              <a:rPr lang="en-US" dirty="0" smtClean="0"/>
              <a:t> – an element gets or loses focus </a:t>
            </a:r>
            <a:r>
              <a:rPr lang="en-US" dirty="0" smtClean="0">
                <a:solidFill>
                  <a:schemeClr val="accent5"/>
                </a:solidFill>
              </a:rPr>
              <a:t>(does not bubble)</a:t>
            </a:r>
          </a:p>
          <a:p>
            <a:pPr lvl="1"/>
            <a:r>
              <a:rPr lang="en-US" dirty="0" err="1" smtClean="0">
                <a:solidFill>
                  <a:srgbClr val="FF0000"/>
                </a:solidFill>
              </a:rPr>
              <a:t>onfocusin</a:t>
            </a:r>
            <a:r>
              <a:rPr lang="en-US" dirty="0" smtClean="0">
                <a:solidFill>
                  <a:srgbClr val="FF0000"/>
                </a:solidFill>
              </a:rPr>
              <a:t> / </a:t>
            </a:r>
            <a:r>
              <a:rPr lang="en-US" dirty="0" err="1" smtClean="0">
                <a:solidFill>
                  <a:srgbClr val="FF0000"/>
                </a:solidFill>
              </a:rPr>
              <a:t>onfocusout</a:t>
            </a:r>
            <a:r>
              <a:rPr lang="en-US" dirty="0" smtClean="0">
                <a:solidFill>
                  <a:srgbClr val="FF0000"/>
                </a:solidFill>
              </a:rPr>
              <a:t> </a:t>
            </a:r>
            <a:r>
              <a:rPr lang="en-US" dirty="0" smtClean="0"/>
              <a:t>– an element is about to get or lose focus, no </a:t>
            </a:r>
            <a:r>
              <a:rPr lang="en-US" dirty="0" err="1" smtClean="0"/>
              <a:t>FireFox</a:t>
            </a:r>
            <a:endParaRPr lang="en-US" dirty="0" smtClean="0"/>
          </a:p>
        </p:txBody>
      </p:sp>
    </p:spTree>
    <p:extLst>
      <p:ext uri="{BB962C8B-B14F-4D97-AF65-F5344CB8AC3E}">
        <p14:creationId xmlns:p14="http://schemas.microsoft.com/office/powerpoint/2010/main" val="654195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event categories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0070C0"/>
                </a:solidFill>
              </a:rPr>
              <a:t>Touch Events </a:t>
            </a:r>
            <a:r>
              <a:rPr lang="en-US" dirty="0" smtClean="0"/>
              <a:t>(for touchscreens and mobile devices)</a:t>
            </a:r>
          </a:p>
          <a:p>
            <a:pPr lvl="1"/>
            <a:r>
              <a:rPr lang="en-US" dirty="0" err="1" smtClean="0">
                <a:solidFill>
                  <a:schemeClr val="accent2"/>
                </a:solidFill>
              </a:rPr>
              <a:t>ontouchstart</a:t>
            </a:r>
            <a:r>
              <a:rPr lang="en-US" dirty="0" smtClean="0"/>
              <a:t> / </a:t>
            </a:r>
            <a:r>
              <a:rPr lang="en-US" dirty="0" err="1" smtClean="0"/>
              <a:t>ontouchend</a:t>
            </a:r>
            <a:endParaRPr lang="en-US" dirty="0" smtClean="0"/>
          </a:p>
          <a:p>
            <a:pPr lvl="1"/>
            <a:r>
              <a:rPr lang="en-US" dirty="0" err="1" smtClean="0"/>
              <a:t>ontouchmove</a:t>
            </a:r>
            <a:endParaRPr lang="en-US" dirty="0" smtClean="0"/>
          </a:p>
          <a:p>
            <a:pPr lvl="1"/>
            <a:r>
              <a:rPr lang="en-US" dirty="0" err="1" smtClean="0"/>
              <a:t>ontouchcancel</a:t>
            </a:r>
            <a:r>
              <a:rPr lang="en-US" dirty="0" smtClean="0"/>
              <a:t> – something interrupts the touch</a:t>
            </a:r>
          </a:p>
          <a:p>
            <a:endParaRPr lang="en-US" dirty="0" smtClean="0"/>
          </a:p>
          <a:p>
            <a:r>
              <a:rPr lang="en-US" dirty="0" smtClean="0">
                <a:solidFill>
                  <a:srgbClr val="0070C0"/>
                </a:solidFill>
              </a:rPr>
              <a:t>Transition or Animation Events</a:t>
            </a:r>
          </a:p>
          <a:p>
            <a:pPr lvl="1"/>
            <a:r>
              <a:rPr lang="en-US" dirty="0" err="1" smtClean="0">
                <a:solidFill>
                  <a:schemeClr val="accent2"/>
                </a:solidFill>
              </a:rPr>
              <a:t>transitionend</a:t>
            </a:r>
            <a:endParaRPr lang="en-US" dirty="0" smtClean="0">
              <a:solidFill>
                <a:schemeClr val="accent2"/>
              </a:solidFill>
            </a:endParaRPr>
          </a:p>
          <a:p>
            <a:pPr lvl="1"/>
            <a:r>
              <a:rPr lang="en-US" dirty="0" err="1" smtClean="0">
                <a:solidFill>
                  <a:schemeClr val="accent2"/>
                </a:solidFill>
              </a:rPr>
              <a:t>animationstart</a:t>
            </a:r>
            <a:r>
              <a:rPr lang="en-US" dirty="0" smtClean="0">
                <a:solidFill>
                  <a:schemeClr val="accent2"/>
                </a:solidFill>
              </a:rPr>
              <a:t> / </a:t>
            </a:r>
            <a:r>
              <a:rPr lang="en-US" dirty="0" err="1" smtClean="0">
                <a:solidFill>
                  <a:schemeClr val="accent2"/>
                </a:solidFill>
              </a:rPr>
              <a:t>animationend</a:t>
            </a:r>
            <a:endParaRPr lang="en-US" dirty="0" smtClean="0">
              <a:solidFill>
                <a:schemeClr val="accent2"/>
              </a:solidFill>
            </a:endParaRPr>
          </a:p>
          <a:p>
            <a:pPr lvl="1"/>
            <a:r>
              <a:rPr lang="en-US" dirty="0" err="1" smtClean="0">
                <a:solidFill>
                  <a:schemeClr val="accent2"/>
                </a:solidFill>
              </a:rPr>
              <a:t>animationiteration</a:t>
            </a:r>
            <a:endParaRPr lang="en-US" dirty="0" smtClean="0">
              <a:solidFill>
                <a:schemeClr val="accent2"/>
              </a:solidFill>
            </a:endParaRPr>
          </a:p>
          <a:p>
            <a:endParaRPr lang="en-US" dirty="0" smtClean="0"/>
          </a:p>
          <a:p>
            <a:r>
              <a:rPr lang="en-US" dirty="0" smtClean="0">
                <a:solidFill>
                  <a:srgbClr val="0070C0"/>
                </a:solidFill>
              </a:rPr>
              <a:t>Other Events</a:t>
            </a:r>
          </a:p>
          <a:p>
            <a:pPr lvl="1"/>
            <a:r>
              <a:rPr lang="en-US" dirty="0" smtClean="0"/>
              <a:t>clipboard events</a:t>
            </a:r>
          </a:p>
          <a:p>
            <a:pPr lvl="1"/>
            <a:r>
              <a:rPr lang="en-US" dirty="0" smtClean="0"/>
              <a:t>print events</a:t>
            </a:r>
          </a:p>
          <a:p>
            <a:pPr lvl="1"/>
            <a:r>
              <a:rPr lang="en-US" dirty="0" smtClean="0"/>
              <a:t>media events</a:t>
            </a:r>
          </a:p>
          <a:p>
            <a:pPr marL="457200" lvl="1" indent="0">
              <a:buNone/>
            </a:pPr>
            <a:endParaRPr lang="en-US" dirty="0"/>
          </a:p>
        </p:txBody>
      </p:sp>
    </p:spTree>
    <p:extLst>
      <p:ext uri="{BB962C8B-B14F-4D97-AF65-F5344CB8AC3E}">
        <p14:creationId xmlns:p14="http://schemas.microsoft.com/office/powerpoint/2010/main" val="1970081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435</TotalTime>
  <Words>368</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Javascript events</vt:lpstr>
      <vt:lpstr>Html dom events</vt:lpstr>
      <vt:lpstr>Event categories</vt:lpstr>
      <vt:lpstr>more event categories</vt:lpstr>
      <vt:lpstr>even more event categories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events</dc:title>
  <dc:creator>Thomson Family</dc:creator>
  <cp:lastModifiedBy>Thomson Family</cp:lastModifiedBy>
  <cp:revision>13</cp:revision>
  <dcterms:created xsi:type="dcterms:W3CDTF">2017-09-23T04:24:28Z</dcterms:created>
  <dcterms:modified xsi:type="dcterms:W3CDTF">2017-09-23T16:21:13Z</dcterms:modified>
</cp:coreProperties>
</file>