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29BCE2-0AD5-4E89-9A1E-D074E2112E95}">
  <a:tblStyle styleId="{8D29BCE2-0AD5-4E89-9A1E-D074E2112E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d4e993fa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d4e993fa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d4e993fa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d4e993fa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d4e993fa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d4e993fa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d4e993fa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d4e993fa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d4e993f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d4e993f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d4e993fa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d4e993fa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d4e993f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d4e993f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d4e993f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d4e993f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d4e993f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d4e993f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d4e993fa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d4e993fa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d4e993fa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d4e993fa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d4e993f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d4e993f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d4e993fa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d4e993fa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d4e993fa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d4e993fa5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622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200"/>
              <a:t>Education Management System</a:t>
            </a:r>
            <a:endParaRPr sz="5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Developed by: Thomson Lee, Ling Lin, Chang Lou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Timeslots-private varibles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Private</a:t>
            </a:r>
            <a:r>
              <a:rPr lang="en"/>
              <a:t> variables:</a:t>
            </a:r>
            <a:endParaRPr/>
          </a:p>
          <a:p>
            <a:pPr indent="457200" lvl="0" marL="0" rtl="0" algn="l">
              <a:spcBef>
                <a:spcPts val="1200"/>
              </a:spcBef>
              <a:spcAft>
                <a:spcPts val="0"/>
              </a:spcAft>
              <a:buNone/>
            </a:pPr>
            <a:r>
              <a:rPr lang="en"/>
              <a:t>ID(User’s ID)</a:t>
            </a:r>
            <a:endParaRPr/>
          </a:p>
          <a:p>
            <a:pPr indent="457200" lvl="0" marL="0" rtl="0" algn="l">
              <a:spcBef>
                <a:spcPts val="1200"/>
              </a:spcBef>
              <a:spcAft>
                <a:spcPts val="0"/>
              </a:spcAft>
              <a:buNone/>
            </a:pPr>
            <a:r>
              <a:rPr lang="en"/>
              <a:t>period(show classes’ time)</a:t>
            </a:r>
            <a:endParaRPr/>
          </a:p>
          <a:p>
            <a:pPr indent="457200" lvl="0" marL="0" rtl="0" algn="l">
              <a:spcBef>
                <a:spcPts val="1200"/>
              </a:spcBef>
              <a:spcAft>
                <a:spcPts val="0"/>
              </a:spcAft>
              <a:buNone/>
            </a:pPr>
            <a:r>
              <a:rPr lang="en"/>
              <a:t>Monday</a:t>
            </a:r>
            <a:endParaRPr/>
          </a:p>
          <a:p>
            <a:pPr indent="457200" lvl="0" marL="0" rtl="0" algn="l">
              <a:spcBef>
                <a:spcPts val="1200"/>
              </a:spcBef>
              <a:spcAft>
                <a:spcPts val="0"/>
              </a:spcAft>
              <a:buNone/>
            </a:pPr>
            <a:r>
              <a:rPr lang="en"/>
              <a:t>…..</a:t>
            </a:r>
            <a:endParaRPr/>
          </a:p>
          <a:p>
            <a:pPr indent="457200" lvl="0" marL="0" rtl="0" algn="l">
              <a:spcBef>
                <a:spcPts val="1200"/>
              </a:spcBef>
              <a:spcAft>
                <a:spcPts val="1200"/>
              </a:spcAft>
              <a:buNone/>
            </a:pPr>
            <a:r>
              <a:rPr lang="en"/>
              <a:t>Sunday(</a:t>
            </a:r>
            <a:r>
              <a:rPr lang="en"/>
              <a:t>Used to save and print user’s class timetable)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Timeslots-methods</a:t>
            </a:r>
            <a:endParaRPr/>
          </a:p>
        </p:txBody>
      </p:sp>
      <p:sp>
        <p:nvSpPr>
          <p:cNvPr id="125" name="Google Shape;125;p23"/>
          <p:cNvSpPr txBox="1"/>
          <p:nvPr>
            <p:ph idx="1" type="body"/>
          </p:nvPr>
        </p:nvSpPr>
        <p:spPr>
          <a:xfrm>
            <a:off x="311700" y="1109775"/>
            <a:ext cx="8520600" cy="38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Methods:</a:t>
            </a:r>
            <a:endParaRPr/>
          </a:p>
          <a:p>
            <a:pPr indent="0" lvl="0" marL="0" rtl="0" algn="l">
              <a:spcBef>
                <a:spcPts val="1200"/>
              </a:spcBef>
              <a:spcAft>
                <a:spcPts val="0"/>
              </a:spcAft>
              <a:buNone/>
            </a:pPr>
            <a:r>
              <a:rPr lang="en"/>
              <a:t>Addcourse:</a:t>
            </a:r>
            <a:endParaRPr/>
          </a:p>
          <a:p>
            <a:pPr indent="0" lvl="0" marL="0" rtl="0" algn="l">
              <a:spcBef>
                <a:spcPts val="1200"/>
              </a:spcBef>
              <a:spcAft>
                <a:spcPts val="0"/>
              </a:spcAft>
              <a:buNone/>
            </a:pPr>
            <a:r>
              <a:rPr lang="en"/>
              <a:t>Allows users to add new courses to their schedule</a:t>
            </a:r>
            <a:endParaRPr/>
          </a:p>
          <a:p>
            <a:pPr indent="0" lvl="0" marL="0" rtl="0" algn="l">
              <a:spcBef>
                <a:spcPts val="1200"/>
              </a:spcBef>
              <a:spcAft>
                <a:spcPts val="0"/>
              </a:spcAft>
              <a:buNone/>
            </a:pPr>
            <a:r>
              <a:rPr lang="en"/>
              <a:t>Deletecourse:</a:t>
            </a:r>
            <a:endParaRPr/>
          </a:p>
          <a:p>
            <a:pPr indent="0" lvl="0" marL="0" rtl="0" algn="l">
              <a:spcBef>
                <a:spcPts val="1200"/>
              </a:spcBef>
              <a:spcAft>
                <a:spcPts val="0"/>
              </a:spcAft>
              <a:buNone/>
            </a:pPr>
            <a:r>
              <a:rPr lang="en"/>
              <a:t>Allows users to delete new courses from their schedule</a:t>
            </a:r>
            <a:endParaRPr/>
          </a:p>
          <a:p>
            <a:pPr indent="0" lvl="0" marL="0" rtl="0" algn="l">
              <a:spcBef>
                <a:spcPts val="1200"/>
              </a:spcBef>
              <a:spcAft>
                <a:spcPts val="0"/>
              </a:spcAft>
              <a:buNone/>
            </a:pPr>
            <a:r>
              <a:rPr lang="en"/>
              <a:t>Printcourse:</a:t>
            </a:r>
            <a:endParaRPr/>
          </a:p>
          <a:p>
            <a:pPr indent="0" lvl="0" marL="0" rtl="0" algn="l">
              <a:spcBef>
                <a:spcPts val="1200"/>
              </a:spcBef>
              <a:spcAft>
                <a:spcPts val="0"/>
              </a:spcAft>
              <a:buNone/>
            </a:pPr>
            <a:r>
              <a:rPr lang="en"/>
              <a:t>Used to display the user's current class schedule</a:t>
            </a:r>
            <a:br>
              <a:rPr lang="en"/>
            </a:br>
            <a:r>
              <a:rPr lang="en"/>
              <a:t>Getmonday….getsunday:</a:t>
            </a:r>
            <a:endParaRPr/>
          </a:p>
          <a:p>
            <a:pPr indent="0" lvl="0" marL="0" rtl="0" algn="l">
              <a:spcBef>
                <a:spcPts val="1200"/>
              </a:spcBef>
              <a:spcAft>
                <a:spcPts val="1200"/>
              </a:spcAft>
              <a:buNone/>
            </a:pPr>
            <a:r>
              <a:rPr lang="en"/>
              <a:t>Used to get and return the user's lessons for each day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Classes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a:t>
            </a:r>
            <a:r>
              <a:rPr lang="en"/>
              <a:t>onstructors（for </a:t>
            </a:r>
            <a:r>
              <a:rPr lang="en"/>
              <a:t>default</a:t>
            </a:r>
            <a:r>
              <a:rPr lang="en"/>
              <a:t> structor）</a:t>
            </a:r>
            <a:endParaRPr/>
          </a:p>
          <a:p>
            <a:pPr indent="0" lvl="0" marL="0" rtl="0" algn="l">
              <a:spcBef>
                <a:spcPts val="1200"/>
              </a:spcBef>
              <a:spcAft>
                <a:spcPts val="0"/>
              </a:spcAft>
              <a:buNone/>
            </a:pPr>
            <a:r>
              <a:rPr lang="en"/>
              <a:t>Private elements:					Methods:</a:t>
            </a:r>
            <a:endParaRPr/>
          </a:p>
          <a:p>
            <a:pPr indent="0" lvl="0" marL="0" rtl="0" algn="l">
              <a:spcBef>
                <a:spcPts val="1200"/>
              </a:spcBef>
              <a:spcAft>
                <a:spcPts val="0"/>
              </a:spcAft>
              <a:buNone/>
            </a:pPr>
            <a:r>
              <a:rPr lang="en"/>
              <a:t>	ClassName,					setCN, getCN(Used to set and get ClassName)</a:t>
            </a:r>
            <a:endParaRPr/>
          </a:p>
          <a:p>
            <a:pPr indent="0" lvl="0" marL="0" rtl="0" algn="l">
              <a:spcBef>
                <a:spcPts val="1200"/>
              </a:spcBef>
              <a:spcAft>
                <a:spcPts val="0"/>
              </a:spcAft>
              <a:buNone/>
            </a:pPr>
            <a:r>
              <a:rPr lang="en"/>
              <a:t>	Professor,						setPro. getPro</a:t>
            </a:r>
            <a:r>
              <a:rPr lang="en"/>
              <a:t>(Used to set and get ClassName)</a:t>
            </a:r>
            <a:r>
              <a:rPr lang="en"/>
              <a:t>		</a:t>
            </a:r>
            <a:endParaRPr/>
          </a:p>
          <a:p>
            <a:pPr indent="0" lvl="0" marL="0" rtl="0" algn="l">
              <a:spcBef>
                <a:spcPts val="1200"/>
              </a:spcBef>
              <a:spcAft>
                <a:spcPts val="0"/>
              </a:spcAft>
              <a:buNone/>
            </a:pPr>
            <a:r>
              <a:rPr lang="en"/>
              <a:t>	ClassID,						setCID, getCID</a:t>
            </a:r>
            <a:r>
              <a:rPr lang="en"/>
              <a:t>(Used to set and get ClassID)</a:t>
            </a:r>
            <a:endParaRPr/>
          </a:p>
          <a:p>
            <a:pPr indent="0" lvl="0" marL="0" rtl="0" algn="l">
              <a:spcBef>
                <a:spcPts val="1200"/>
              </a:spcBef>
              <a:spcAft>
                <a:spcPts val="0"/>
              </a:spcAft>
              <a:buNone/>
            </a:pPr>
            <a:r>
              <a:rPr lang="en"/>
              <a:t>	RoomNum,					setRN, getRN</a:t>
            </a:r>
            <a:r>
              <a:rPr lang="en"/>
              <a:t>(Used to set and get RoomNum)</a:t>
            </a:r>
            <a:endParaRPr/>
          </a:p>
          <a:p>
            <a:pPr indent="0" lvl="0" marL="0" rtl="0" algn="l">
              <a:spcBef>
                <a:spcPts val="1200"/>
              </a:spcBef>
              <a:spcAft>
                <a:spcPts val="0"/>
              </a:spcAft>
              <a:buNone/>
            </a:pPr>
            <a:r>
              <a:rPr lang="en"/>
              <a:t>	MaxOccupancy,					setMO, getMO</a:t>
            </a:r>
            <a:r>
              <a:rPr lang="en"/>
              <a:t>(Used to set and get MaxOccupancy)</a:t>
            </a:r>
            <a:endParaRPr/>
          </a:p>
          <a:p>
            <a:pPr indent="0" lvl="0" marL="0" rtl="0" algn="l">
              <a:spcBef>
                <a:spcPts val="1200"/>
              </a:spcBef>
              <a:spcAft>
                <a:spcPts val="0"/>
              </a:spcAft>
              <a:buNone/>
            </a:pPr>
            <a:r>
              <a:rPr lang="en"/>
              <a:t>	CurrentOccupancy,				setCO, getCO</a:t>
            </a:r>
            <a:r>
              <a:rPr lang="en"/>
              <a:t>(Used to set and get CurrentOccupancy)</a:t>
            </a:r>
            <a:endParaRPr/>
          </a:p>
          <a:p>
            <a:pPr indent="0" lvl="0" marL="0" rtl="0" algn="l">
              <a:spcBef>
                <a:spcPts val="1200"/>
              </a:spcBef>
              <a:spcAft>
                <a:spcPts val="1200"/>
              </a:spcAft>
              <a:buNone/>
            </a:pPr>
            <a:r>
              <a:rPr lang="en"/>
              <a:t>	Time							settime,gettime</a:t>
            </a:r>
            <a:r>
              <a:rPr lang="en"/>
              <a:t>(Used to set and get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Overview</a:t>
            </a:r>
            <a:endParaRPr/>
          </a:p>
        </p:txBody>
      </p:sp>
      <p:sp>
        <p:nvSpPr>
          <p:cNvPr id="137" name="Google Shape;137;p25"/>
          <p:cNvSpPr txBox="1"/>
          <p:nvPr>
            <p:ph idx="1" type="body"/>
          </p:nvPr>
        </p:nvSpPr>
        <p:spPr>
          <a:xfrm>
            <a:off x="311700" y="1440450"/>
            <a:ext cx="8520600" cy="2262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2000"/>
              <a:t>Everything comes together in the main file. Here we allow </a:t>
            </a:r>
            <a:r>
              <a:rPr lang="en" sz="2000"/>
              <a:t>users to create accounts, log in, manage their class schedule, and perform actions like adding or dropping classes. This is all displayed in the console. Within this file is </a:t>
            </a:r>
            <a:r>
              <a:rPr lang="en" sz="2000"/>
              <a:t>everything</a:t>
            </a:r>
            <a:r>
              <a:rPr lang="en" sz="2000"/>
              <a:t> related to the interactions with Apache and Excel for database management. There is also dialogue given to the users to walk them through the scheduling system.</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Methods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createaccount(): Allows users to create an account and saves the account information to the Excel file.</a:t>
            </a:r>
            <a:endParaRPr/>
          </a:p>
          <a:p>
            <a:pPr indent="0" lvl="0" marL="0" rtl="0" algn="l">
              <a:spcBef>
                <a:spcPts val="1200"/>
              </a:spcBef>
              <a:spcAft>
                <a:spcPts val="0"/>
              </a:spcAft>
              <a:buNone/>
            </a:pPr>
            <a:r>
              <a:rPr lang="en"/>
              <a:t>login(): Allows users to log in to their existing accounts.</a:t>
            </a:r>
            <a:endParaRPr/>
          </a:p>
          <a:p>
            <a:pPr indent="0" lvl="0" marL="0" rtl="0" algn="l">
              <a:spcBef>
                <a:spcPts val="1200"/>
              </a:spcBef>
              <a:spcAft>
                <a:spcPts val="0"/>
              </a:spcAft>
              <a:buNone/>
            </a:pPr>
            <a:r>
              <a:rPr lang="en"/>
              <a:t>readClassesFromSheet(): Reads class information from the Excel file.</a:t>
            </a:r>
            <a:endParaRPr/>
          </a:p>
          <a:p>
            <a:pPr indent="0" lvl="0" marL="0" rtl="0" algn="l">
              <a:spcBef>
                <a:spcPts val="1200"/>
              </a:spcBef>
              <a:spcAft>
                <a:spcPts val="0"/>
              </a:spcAft>
              <a:buNone/>
            </a:pPr>
            <a:r>
              <a:rPr lang="en"/>
              <a:t>printClassesInfo(): Prints the class information in a formatted manner.</a:t>
            </a:r>
            <a:endParaRPr/>
          </a:p>
          <a:p>
            <a:pPr indent="0" lvl="0" marL="0" rtl="0" algn="l">
              <a:spcBef>
                <a:spcPts val="1200"/>
              </a:spcBef>
              <a:spcAft>
                <a:spcPts val="0"/>
              </a:spcAft>
              <a:buNone/>
            </a:pPr>
            <a:r>
              <a:rPr lang="en"/>
              <a:t>findClass(): Searches for a class in the Excel file based on its name.</a:t>
            </a:r>
            <a:endParaRPr/>
          </a:p>
          <a:p>
            <a:pPr indent="0" lvl="0" marL="0" rtl="0" algn="l">
              <a:spcBef>
                <a:spcPts val="1200"/>
              </a:spcBef>
              <a:spcAft>
                <a:spcPts val="0"/>
              </a:spcAft>
              <a:buNone/>
            </a:pPr>
            <a:r>
              <a:rPr lang="en"/>
              <a:t>updateClassOccupancy(): Updates the occupancy count of a class in the Excel file.</a:t>
            </a:r>
            <a:endParaRPr/>
          </a:p>
          <a:p>
            <a:pPr indent="0" lvl="0" marL="0" rtl="0" algn="l">
              <a:spcBef>
                <a:spcPts val="1200"/>
              </a:spcBef>
              <a:spcAft>
                <a:spcPts val="0"/>
              </a:spcAft>
              <a:buNone/>
            </a:pPr>
            <a:r>
              <a:rPr lang="en"/>
              <a:t>timeslots(): Reads and creates a timeslot object from the Excel file for a user account.</a:t>
            </a:r>
            <a:endParaRPr/>
          </a:p>
          <a:p>
            <a:pPr indent="0" lvl="0" marL="0" rtl="0" algn="l">
              <a:spcBef>
                <a:spcPts val="1200"/>
              </a:spcBef>
              <a:spcAft>
                <a:spcPts val="1200"/>
              </a:spcAft>
              <a:buNone/>
            </a:pPr>
            <a:r>
              <a:rPr lang="en"/>
              <a:t>updateTimeSlot(): Updates the time slot information for a user account in the Excel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Leadership &amp; Design: Thomson Lee</a:t>
            </a:r>
            <a:endParaRPr/>
          </a:p>
          <a:p>
            <a:pPr indent="0" lvl="0" marL="0" rtl="0" algn="l">
              <a:spcBef>
                <a:spcPts val="1200"/>
              </a:spcBef>
              <a:spcAft>
                <a:spcPts val="0"/>
              </a:spcAft>
              <a:buNone/>
            </a:pPr>
            <a:r>
              <a:rPr lang="en"/>
              <a:t>Accounts: Ling Lin</a:t>
            </a:r>
            <a:endParaRPr/>
          </a:p>
          <a:p>
            <a:pPr indent="0" lvl="0" marL="0" rtl="0" algn="l">
              <a:spcBef>
                <a:spcPts val="1200"/>
              </a:spcBef>
              <a:spcAft>
                <a:spcPts val="0"/>
              </a:spcAft>
              <a:buNone/>
            </a:pPr>
            <a:r>
              <a:rPr lang="en"/>
              <a:t>Timeslots: Chang Luo and Thomson Lee</a:t>
            </a:r>
            <a:endParaRPr/>
          </a:p>
          <a:p>
            <a:pPr indent="0" lvl="0" marL="0" rtl="0" algn="l">
              <a:spcBef>
                <a:spcPts val="1200"/>
              </a:spcBef>
              <a:spcAft>
                <a:spcPts val="0"/>
              </a:spcAft>
              <a:buNone/>
            </a:pPr>
            <a:r>
              <a:rPr lang="en"/>
              <a:t>Classes: Chang Luo </a:t>
            </a:r>
            <a:endParaRPr/>
          </a:p>
          <a:p>
            <a:pPr indent="0" lvl="0" marL="0" rtl="0" algn="l">
              <a:spcBef>
                <a:spcPts val="1200"/>
              </a:spcBef>
              <a:spcAft>
                <a:spcPts val="1200"/>
              </a:spcAft>
              <a:buNone/>
            </a:pPr>
            <a:r>
              <a:rPr lang="en"/>
              <a:t>Main: Thomson Lee and Ling 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Definition</a:t>
            </a:r>
            <a:endParaRPr/>
          </a:p>
        </p:txBody>
      </p:sp>
      <p:sp>
        <p:nvSpPr>
          <p:cNvPr id="66" name="Google Shape;66;p14"/>
          <p:cNvSpPr txBox="1"/>
          <p:nvPr>
            <p:ph idx="1" type="body"/>
          </p:nvPr>
        </p:nvSpPr>
        <p:spPr>
          <a:xfrm>
            <a:off x="311700" y="1748250"/>
            <a:ext cx="8520600" cy="16470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1200"/>
              </a:spcAft>
              <a:buSzPts val="1018"/>
              <a:buNone/>
            </a:pPr>
            <a:r>
              <a:rPr lang="en" sz="2000"/>
              <a:t>Currently schedule managers are poorly organized and work incredibly slowly. Our </a:t>
            </a:r>
            <a:r>
              <a:rPr lang="en" sz="2000"/>
              <a:t>Educational Manager System aims to simplify the process of creating, modifying, and organizing educational schedules for students. Through our user-friendly interface and seamless collaboration features, the manager strives to enhance the overall educational experience for all users.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Program Do?</a:t>
            </a:r>
            <a:endParaRPr/>
          </a:p>
        </p:txBody>
      </p:sp>
      <p:sp>
        <p:nvSpPr>
          <p:cNvPr id="72" name="Google Shape;72;p15"/>
          <p:cNvSpPr txBox="1"/>
          <p:nvPr>
            <p:ph idx="1" type="body"/>
          </p:nvPr>
        </p:nvSpPr>
        <p:spPr>
          <a:xfrm>
            <a:off x="311700" y="1538925"/>
            <a:ext cx="8520600" cy="2616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2000"/>
              <a:t>Our program a</a:t>
            </a:r>
            <a:r>
              <a:rPr lang="en" sz="2000"/>
              <a:t>llows users to create accounts, log in, manage their class schedule, and perform actions like adding or dropping classes. The system uses Apache POI library for reading and writing data to Excel so we can store information about user accounts, class schedules, and class information. Students can also explore a comprehensive class information database, make informed decisions, and personalize their schedules to meet their unique needs.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Before Development</a:t>
            </a:r>
            <a:endParaRPr/>
          </a:p>
        </p:txBody>
      </p:sp>
      <p:sp>
        <p:nvSpPr>
          <p:cNvPr id="78" name="Google Shape;78;p16"/>
          <p:cNvSpPr txBox="1"/>
          <p:nvPr>
            <p:ph idx="1" type="body"/>
          </p:nvPr>
        </p:nvSpPr>
        <p:spPr>
          <a:xfrm>
            <a:off x="311700" y="1617450"/>
            <a:ext cx="8520600" cy="1908600"/>
          </a:xfrm>
          <a:prstGeom prst="rect">
            <a:avLst/>
          </a:prstGeom>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What is our narrative/flow of operations within the program?</a:t>
            </a:r>
            <a:endParaRPr sz="2000"/>
          </a:p>
          <a:p>
            <a:pPr indent="-355600" lvl="0" marL="457200" rtl="0" algn="l">
              <a:spcBef>
                <a:spcPts val="0"/>
              </a:spcBef>
              <a:spcAft>
                <a:spcPts val="0"/>
              </a:spcAft>
              <a:buSzPts val="2000"/>
              <a:buChar char="-"/>
            </a:pPr>
            <a:r>
              <a:rPr lang="en" sz="2000"/>
              <a:t>How are we going to save data when the program is not running?</a:t>
            </a:r>
            <a:endParaRPr sz="2000"/>
          </a:p>
          <a:p>
            <a:pPr indent="-355600" lvl="0" marL="457200" rtl="0" algn="l">
              <a:spcBef>
                <a:spcPts val="0"/>
              </a:spcBef>
              <a:spcAft>
                <a:spcPts val="0"/>
              </a:spcAft>
              <a:buSzPts val="2000"/>
              <a:buChar char="-"/>
            </a:pPr>
            <a:r>
              <a:rPr lang="en" sz="2000"/>
              <a:t>How do we share our code so everyone has </a:t>
            </a:r>
            <a:r>
              <a:rPr lang="en" sz="2000"/>
              <a:t>seamless</a:t>
            </a:r>
            <a:r>
              <a:rPr lang="en" sz="2000"/>
              <a:t> access?</a:t>
            </a:r>
            <a:endParaRPr sz="2000"/>
          </a:p>
          <a:p>
            <a:pPr indent="-355600" lvl="0" marL="457200" rtl="0" algn="l">
              <a:spcBef>
                <a:spcPts val="0"/>
              </a:spcBef>
              <a:spcAft>
                <a:spcPts val="0"/>
              </a:spcAft>
              <a:buSzPts val="2000"/>
              <a:buChar char="-"/>
            </a:pPr>
            <a:r>
              <a:rPr lang="en" sz="2000"/>
              <a:t>Who is coding what part of the project?</a:t>
            </a:r>
            <a:endParaRPr sz="2000"/>
          </a:p>
          <a:p>
            <a:pPr indent="-355600" lvl="0" marL="457200" rtl="0" algn="l">
              <a:spcBef>
                <a:spcPts val="0"/>
              </a:spcBef>
              <a:spcAft>
                <a:spcPts val="0"/>
              </a:spcAft>
              <a:buSzPts val="2000"/>
              <a:buChar char="-"/>
            </a:pPr>
            <a:r>
              <a:rPr lang="en" sz="2000"/>
              <a:t>How many features can we include given our time constraints?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7"/>
          <p:cNvGraphicFramePr/>
          <p:nvPr/>
        </p:nvGraphicFramePr>
        <p:xfrm>
          <a:off x="952500" y="1412088"/>
          <a:ext cx="3000000" cy="3000000"/>
        </p:xfrm>
        <a:graphic>
          <a:graphicData uri="http://schemas.openxmlformats.org/drawingml/2006/table">
            <a:tbl>
              <a:tblPr>
                <a:noFill/>
                <a:tableStyleId>{8D29BCE2-0AD5-4E89-9A1E-D074E2112E95}</a:tableStyleId>
              </a:tblPr>
              <a:tblGrid>
                <a:gridCol w="2413000"/>
                <a:gridCol w="2413000"/>
                <a:gridCol w="2413000"/>
              </a:tblGrid>
              <a:tr h="483175">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Github</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Maven Project</a:t>
                      </a:r>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Apache POI</a:t>
                      </a:r>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2462025">
                <a:tc>
                  <a:txBody>
                    <a:bodyPr/>
                    <a:lstStyle/>
                    <a:p>
                      <a:pPr indent="0" lvl="0" marL="0" rtl="0" algn="l">
                        <a:lnSpc>
                          <a:spcPct val="115000"/>
                        </a:lnSpc>
                        <a:spcBef>
                          <a:spcPts val="0"/>
                        </a:spcBef>
                        <a:spcAft>
                          <a:spcPts val="120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t/>
                      </a:r>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tools</a:t>
            </a:r>
            <a:endParaRPr/>
          </a:p>
        </p:txBody>
      </p:sp>
      <p:pic>
        <p:nvPicPr>
          <p:cNvPr id="85" name="Google Shape;85;p17"/>
          <p:cNvPicPr preferRelativeResize="0"/>
          <p:nvPr/>
        </p:nvPicPr>
        <p:blipFill>
          <a:blip r:embed="rId3">
            <a:alphaModFix/>
          </a:blip>
          <a:stretch>
            <a:fillRect/>
          </a:stretch>
        </p:blipFill>
        <p:spPr>
          <a:xfrm>
            <a:off x="1338775" y="2318875"/>
            <a:ext cx="1519625" cy="1519625"/>
          </a:xfrm>
          <a:prstGeom prst="rect">
            <a:avLst/>
          </a:prstGeom>
          <a:noFill/>
          <a:ln>
            <a:noFill/>
          </a:ln>
        </p:spPr>
      </p:pic>
      <p:pic>
        <p:nvPicPr>
          <p:cNvPr id="86" name="Google Shape;86;p17"/>
          <p:cNvPicPr preferRelativeResize="0"/>
          <p:nvPr/>
        </p:nvPicPr>
        <p:blipFill>
          <a:blip r:embed="rId4">
            <a:alphaModFix/>
          </a:blip>
          <a:stretch>
            <a:fillRect/>
          </a:stretch>
        </p:blipFill>
        <p:spPr>
          <a:xfrm>
            <a:off x="3439913" y="2792338"/>
            <a:ext cx="2264163" cy="572700"/>
          </a:xfrm>
          <a:prstGeom prst="rect">
            <a:avLst/>
          </a:prstGeom>
          <a:noFill/>
          <a:ln>
            <a:noFill/>
          </a:ln>
        </p:spPr>
      </p:pic>
      <p:pic>
        <p:nvPicPr>
          <p:cNvPr id="87" name="Google Shape;87;p17"/>
          <p:cNvPicPr preferRelativeResize="0"/>
          <p:nvPr/>
        </p:nvPicPr>
        <p:blipFill>
          <a:blip r:embed="rId5">
            <a:alphaModFix/>
          </a:blip>
          <a:stretch>
            <a:fillRect/>
          </a:stretch>
        </p:blipFill>
        <p:spPr>
          <a:xfrm>
            <a:off x="6009635" y="2597753"/>
            <a:ext cx="1907588" cy="96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tools</a:t>
            </a:r>
            <a:endParaRPr/>
          </a:p>
        </p:txBody>
      </p:sp>
      <p:graphicFrame>
        <p:nvGraphicFramePr>
          <p:cNvPr id="93" name="Google Shape;93;p18"/>
          <p:cNvGraphicFramePr/>
          <p:nvPr/>
        </p:nvGraphicFramePr>
        <p:xfrm>
          <a:off x="952500" y="1408463"/>
          <a:ext cx="3000000" cy="3000000"/>
        </p:xfrm>
        <a:graphic>
          <a:graphicData uri="http://schemas.openxmlformats.org/drawingml/2006/table">
            <a:tbl>
              <a:tblPr>
                <a:noFill/>
                <a:tableStyleId>{8D29BCE2-0AD5-4E89-9A1E-D074E2112E95}</a:tableStyleId>
              </a:tblPr>
              <a:tblGrid>
                <a:gridCol w="2413000"/>
                <a:gridCol w="2413000"/>
                <a:gridCol w="2413000"/>
              </a:tblGrid>
              <a:tr h="483175">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Github</a:t>
                      </a:r>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Maven Project</a:t>
                      </a:r>
                      <a:endParaRPr/>
                    </a:p>
                  </a:txBody>
                  <a:tcPr marT="91425" marB="91425" marR="91425" marL="91425">
                    <a:lnT cap="flat" cmpd="sng" w="9525">
                      <a:solidFill>
                        <a:srgbClr val="9E9E9E">
                          <a:alpha val="0"/>
                        </a:srgbClr>
                      </a:solidFill>
                      <a:prstDash val="solid"/>
                      <a:round/>
                      <a:headEnd len="sm" w="sm" type="none"/>
                      <a:tailEnd len="sm" w="sm" type="none"/>
                    </a:lnT>
                  </a:tcPr>
                </a:tc>
                <a:tc>
                  <a:txBody>
                    <a:bodyPr/>
                    <a:lstStyle/>
                    <a:p>
                      <a:pPr indent="0" lvl="0" marL="0" rtl="0" algn="ctr">
                        <a:lnSpc>
                          <a:spcPct val="115000"/>
                        </a:lnSpc>
                        <a:spcBef>
                          <a:spcPts val="0"/>
                        </a:spcBef>
                        <a:spcAft>
                          <a:spcPts val="1200"/>
                        </a:spcAft>
                        <a:buNone/>
                      </a:pPr>
                      <a:r>
                        <a:rPr lang="en" sz="1800">
                          <a:solidFill>
                            <a:schemeClr val="accent3"/>
                          </a:solidFill>
                          <a:latin typeface="Average"/>
                          <a:ea typeface="Average"/>
                          <a:cs typeface="Average"/>
                          <a:sym typeface="Average"/>
                        </a:rPr>
                        <a:t>Apache POI</a:t>
                      </a:r>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2462025">
                <a:tc>
                  <a:txBody>
                    <a:bodyPr/>
                    <a:lstStyle/>
                    <a:p>
                      <a:pPr indent="0" lvl="0" marL="0" rtl="0" algn="l">
                        <a:lnSpc>
                          <a:spcPct val="115000"/>
                        </a:lnSpc>
                        <a:spcBef>
                          <a:spcPts val="0"/>
                        </a:spcBef>
                        <a:spcAft>
                          <a:spcPts val="0"/>
                        </a:spcAft>
                        <a:buNone/>
                      </a:pPr>
                      <a:r>
                        <a:rPr lang="en" sz="1700">
                          <a:solidFill>
                            <a:schemeClr val="accent3"/>
                          </a:solidFill>
                          <a:latin typeface="Average"/>
                          <a:ea typeface="Average"/>
                          <a:cs typeface="Average"/>
                          <a:sym typeface="Average"/>
                        </a:rPr>
                        <a:t>Provided a space for easy collaboration</a:t>
                      </a:r>
                      <a:endParaRPr sz="1700">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 sz="1700">
                          <a:solidFill>
                            <a:schemeClr val="accent3"/>
                          </a:solidFill>
                          <a:latin typeface="Average"/>
                          <a:ea typeface="Average"/>
                          <a:cs typeface="Average"/>
                          <a:sym typeface="Average"/>
                        </a:rPr>
                        <a:t>Allowed us to manage changes, branches, and merging</a:t>
                      </a:r>
                      <a:endParaRPr sz="17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700">
                          <a:solidFill>
                            <a:schemeClr val="accent3"/>
                          </a:solidFill>
                          <a:latin typeface="Average"/>
                          <a:ea typeface="Average"/>
                          <a:cs typeface="Average"/>
                          <a:sym typeface="Average"/>
                        </a:rPr>
                        <a:t>Held previous versions of our code</a:t>
                      </a:r>
                      <a:endParaRPr sz="1700">
                        <a:solidFill>
                          <a:schemeClr val="accent3"/>
                        </a:solidFill>
                        <a:latin typeface="Average"/>
                        <a:ea typeface="Average"/>
                        <a:cs typeface="Average"/>
                        <a:sym typeface="Average"/>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700">
                          <a:solidFill>
                            <a:schemeClr val="accent3"/>
                          </a:solidFill>
                          <a:latin typeface="Average"/>
                          <a:ea typeface="Average"/>
                          <a:cs typeface="Average"/>
                          <a:sym typeface="Average"/>
                        </a:rPr>
                        <a:t>Allowed for all of our dependencies to be put in a ‘pom.xml’ file</a:t>
                      </a:r>
                      <a:endParaRPr sz="17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700">
                          <a:solidFill>
                            <a:schemeClr val="accent3"/>
                          </a:solidFill>
                          <a:latin typeface="Average"/>
                          <a:ea typeface="Average"/>
                          <a:cs typeface="Average"/>
                          <a:sym typeface="Average"/>
                        </a:rPr>
                        <a:t>Creates a consistent project regardless of the system or IDE the program is run on</a:t>
                      </a:r>
                      <a:endParaRPr/>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700">
                          <a:solidFill>
                            <a:schemeClr val="accent3"/>
                          </a:solidFill>
                          <a:latin typeface="Average"/>
                          <a:ea typeface="Average"/>
                          <a:cs typeface="Average"/>
                          <a:sym typeface="Average"/>
                        </a:rPr>
                        <a:t>Allowed for interaction with excel files</a:t>
                      </a:r>
                      <a:endParaRPr sz="17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 sz="1700">
                          <a:solidFill>
                            <a:schemeClr val="accent3"/>
                          </a:solidFill>
                          <a:latin typeface="Average"/>
                          <a:ea typeface="Average"/>
                          <a:cs typeface="Average"/>
                          <a:sym typeface="Average"/>
                        </a:rPr>
                        <a:t>Enabled us to create, read, and write data so users can go back to the program right where they left off</a:t>
                      </a:r>
                      <a:endParaRPr sz="1700">
                        <a:solidFill>
                          <a:schemeClr val="accent3"/>
                        </a:solidFill>
                        <a:latin typeface="Average"/>
                        <a:ea typeface="Average"/>
                        <a:cs typeface="Average"/>
                        <a:sym typeface="Average"/>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Quick Breakdown</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Account: Represents a user account with properties like username, password, email, name, date of birth, and an ID.</a:t>
            </a:r>
            <a:endParaRPr/>
          </a:p>
          <a:p>
            <a:pPr indent="0" lvl="0" marL="0" rtl="0" algn="l">
              <a:spcBef>
                <a:spcPts val="1200"/>
              </a:spcBef>
              <a:spcAft>
                <a:spcPts val="0"/>
              </a:spcAft>
              <a:buNone/>
            </a:pPr>
            <a:r>
              <a:rPr lang="en"/>
              <a:t>Timeslot: Represents the schedule of classes for a user on different days of the week.</a:t>
            </a:r>
            <a:endParaRPr/>
          </a:p>
          <a:p>
            <a:pPr indent="0" lvl="0" marL="0" rtl="0" algn="l">
              <a:spcBef>
                <a:spcPts val="1200"/>
              </a:spcBef>
              <a:spcAft>
                <a:spcPts val="0"/>
              </a:spcAft>
              <a:buNone/>
            </a:pPr>
            <a:r>
              <a:rPr lang="en"/>
              <a:t>Classes: Represents information about individual classes, such as class name, time spend, class ID, professor, room, max occupancy, and current occupancy.</a:t>
            </a:r>
            <a:endParaRPr/>
          </a:p>
          <a:p>
            <a:pPr indent="0" lvl="0" marL="0" rtl="0" algn="l">
              <a:spcBef>
                <a:spcPts val="1200"/>
              </a:spcBef>
              <a:spcAft>
                <a:spcPts val="1200"/>
              </a:spcAft>
              <a:buNone/>
            </a:pPr>
            <a:r>
              <a:rPr lang="en"/>
              <a:t>Main: Contains the main logic of the Education Management System, including account creation, login, adding/dropping classes, and reading/writing data to the Excel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07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Accounts</a:t>
            </a:r>
            <a:endParaRPr/>
          </a:p>
        </p:txBody>
      </p:sp>
      <p:sp>
        <p:nvSpPr>
          <p:cNvPr id="105" name="Google Shape;105;p20"/>
          <p:cNvSpPr txBox="1"/>
          <p:nvPr>
            <p:ph idx="1" type="body"/>
          </p:nvPr>
        </p:nvSpPr>
        <p:spPr>
          <a:xfrm>
            <a:off x="311700" y="722775"/>
            <a:ext cx="3655500" cy="412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Private Variables: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106" name="Google Shape;106;p20"/>
          <p:cNvGraphicFramePr/>
          <p:nvPr/>
        </p:nvGraphicFramePr>
        <p:xfrm>
          <a:off x="511725" y="1276288"/>
          <a:ext cx="3000000" cy="3000000"/>
        </p:xfrm>
        <a:graphic>
          <a:graphicData uri="http://schemas.openxmlformats.org/drawingml/2006/table">
            <a:tbl>
              <a:tblPr>
                <a:noFill/>
                <a:tableStyleId>{8D29BCE2-0AD5-4E89-9A1E-D074E2112E95}</a:tableStyleId>
              </a:tblPr>
              <a:tblGrid>
                <a:gridCol w="937025"/>
                <a:gridCol w="2318400"/>
              </a:tblGrid>
              <a:tr h="4251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String</a:t>
                      </a:r>
                      <a:endParaRPr sz="1700">
                        <a:solidFill>
                          <a:schemeClr val="accent3"/>
                        </a:solidFill>
                        <a:latin typeface="Average"/>
                        <a:ea typeface="Average"/>
                        <a:cs typeface="Average"/>
                        <a:sym typeface="Average"/>
                      </a:endParaRPr>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Username</a:t>
                      </a:r>
                      <a:endParaRPr sz="1300"/>
                    </a:p>
                  </a:txBody>
                  <a:tcPr marT="91425" marB="91425" marR="91425" marL="91425"/>
                </a:tc>
              </a:tr>
              <a:tr h="4251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String</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Password</a:t>
                      </a:r>
                      <a:endParaRPr sz="1300"/>
                    </a:p>
                  </a:txBody>
                  <a:tcPr marT="91425" marB="91425" marR="91425" marL="91425"/>
                </a:tc>
              </a:tr>
              <a:tr h="4251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String</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Email</a:t>
                      </a:r>
                      <a:endParaRPr sz="1300"/>
                    </a:p>
                  </a:txBody>
                  <a:tcPr marT="91425" marB="91425" marR="91425" marL="91425"/>
                </a:tc>
              </a:tr>
              <a:tr h="4251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String</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Name</a:t>
                      </a:r>
                      <a:endParaRPr sz="1300"/>
                    </a:p>
                  </a:txBody>
                  <a:tcPr marT="91425" marB="91425" marR="91425" marL="91425"/>
                </a:tc>
              </a:tr>
              <a:tr h="455075">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String</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DateOfBirth</a:t>
                      </a:r>
                      <a:endParaRPr sz="1300"/>
                    </a:p>
                  </a:txBody>
                  <a:tcPr marT="91425" marB="91425" marR="91425" marL="91425"/>
                </a:tc>
              </a:tr>
              <a:tr h="4251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long</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ID</a:t>
                      </a:r>
                      <a:endParaRPr sz="1300"/>
                    </a:p>
                  </a:txBody>
                  <a:tcPr marT="91425" marB="91425" marR="91425" marL="91425"/>
                </a:tc>
              </a:tr>
              <a:tr h="531250">
                <a:tc>
                  <a:txBody>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timeslot</a:t>
                      </a:r>
                      <a:endParaRPr sz="1300"/>
                    </a:p>
                  </a:txBody>
                  <a:tcPr marT="91425" marB="91425" marR="91425" marL="91425"/>
                </a:tc>
                <a:tc>
                  <a:txBody>
                    <a:bodyPr/>
                    <a:lstStyle/>
                    <a:p>
                      <a:pPr indent="0" lvl="0" marL="457200" rtl="0" algn="l">
                        <a:lnSpc>
                          <a:spcPct val="115000"/>
                        </a:lnSpc>
                        <a:spcBef>
                          <a:spcPts val="0"/>
                        </a:spcBef>
                        <a:spcAft>
                          <a:spcPts val="1200"/>
                        </a:spcAft>
                        <a:buNone/>
                      </a:pPr>
                      <a:r>
                        <a:rPr lang="en" sz="1700">
                          <a:solidFill>
                            <a:schemeClr val="accent3"/>
                          </a:solidFill>
                          <a:latin typeface="Average"/>
                          <a:ea typeface="Average"/>
                          <a:cs typeface="Average"/>
                          <a:sym typeface="Average"/>
                        </a:rPr>
                        <a:t>slot</a:t>
                      </a:r>
                      <a:endParaRPr sz="1300"/>
                    </a:p>
                  </a:txBody>
                  <a:tcPr marT="91425" marB="91425" marR="91425" marL="91425"/>
                </a:tc>
              </a:tr>
            </a:tbl>
          </a:graphicData>
        </a:graphic>
      </p:graphicFrame>
      <p:sp>
        <p:nvSpPr>
          <p:cNvPr id="107" name="Google Shape;107;p20"/>
          <p:cNvSpPr txBox="1"/>
          <p:nvPr>
            <p:ph idx="1" type="body"/>
          </p:nvPr>
        </p:nvSpPr>
        <p:spPr>
          <a:xfrm>
            <a:off x="4287775" y="722775"/>
            <a:ext cx="4682400" cy="392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Accessor and Mutator for each variable</a:t>
            </a:r>
            <a:endParaRPr/>
          </a:p>
          <a:p>
            <a:pPr indent="0" lvl="0" marL="457200" rtl="0" algn="l">
              <a:spcBef>
                <a:spcPts val="1200"/>
              </a:spcBef>
              <a:spcAft>
                <a:spcPts val="0"/>
              </a:spcAft>
              <a:buNone/>
            </a:pPr>
            <a:r>
              <a:rPr lang="en" sz="1700"/>
              <a:t>p</a:t>
            </a:r>
            <a:r>
              <a:rPr lang="en" sz="1700"/>
              <a:t>ublic void setUsername(String theUsername){}</a:t>
            </a:r>
            <a:endParaRPr sz="1700"/>
          </a:p>
          <a:p>
            <a:pPr indent="0" lvl="0" marL="457200" rtl="0" algn="l">
              <a:spcBef>
                <a:spcPts val="1200"/>
              </a:spcBef>
              <a:spcAft>
                <a:spcPts val="0"/>
              </a:spcAft>
              <a:buNone/>
            </a:pPr>
            <a:r>
              <a:rPr lang="en" sz="1700"/>
              <a:t>public String getUsername(){}</a:t>
            </a:r>
            <a:endParaRPr sz="1700"/>
          </a:p>
          <a:p>
            <a:pPr indent="0" lvl="0" marL="0" rtl="0" algn="l">
              <a:spcBef>
                <a:spcPts val="1200"/>
              </a:spcBef>
              <a:spcAft>
                <a:spcPts val="0"/>
              </a:spcAft>
              <a:buNone/>
            </a:pPr>
            <a:r>
              <a:rPr lang="en" sz="1700"/>
              <a:t>	p</a:t>
            </a:r>
            <a:r>
              <a:rPr lang="en" sz="1700"/>
              <a:t>ublic</a:t>
            </a:r>
            <a:r>
              <a:rPr lang="en" sz="1700"/>
              <a:t> void setSlot(timeslot slot){}</a:t>
            </a:r>
            <a:endParaRPr sz="1700"/>
          </a:p>
          <a:p>
            <a:pPr indent="0" lvl="0" marL="0" rtl="0" algn="l">
              <a:spcBef>
                <a:spcPts val="1200"/>
              </a:spcBef>
              <a:spcAft>
                <a:spcPts val="0"/>
              </a:spcAft>
              <a:buNone/>
            </a:pPr>
            <a:r>
              <a:rPr lang="en" sz="1700"/>
              <a:t>	public timeslot getSlot(){}</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Constructors</a:t>
            </a:r>
            <a:endParaRPr/>
          </a:p>
          <a:p>
            <a:pPr indent="0" lvl="0" marL="457200" rtl="0" algn="l">
              <a:spcBef>
                <a:spcPts val="1200"/>
              </a:spcBef>
              <a:spcAft>
                <a:spcPts val="0"/>
              </a:spcAft>
              <a:buNone/>
            </a:pPr>
            <a:r>
              <a:rPr lang="en"/>
              <a:t>Default constructor()</a:t>
            </a:r>
            <a:endParaRPr/>
          </a:p>
          <a:p>
            <a:pPr indent="0" lvl="0" marL="457200" rtl="0" algn="l">
              <a:spcBef>
                <a:spcPts val="1200"/>
              </a:spcBef>
              <a:spcAft>
                <a:spcPts val="0"/>
              </a:spcAft>
              <a:buNone/>
            </a:pPr>
            <a:r>
              <a:rPr lang="en"/>
              <a:t>Constructor(): initialize all the variables (generate ID)</a:t>
            </a:r>
            <a:endParaRPr/>
          </a:p>
          <a:p>
            <a:pPr indent="0" lvl="0" marL="457200" rtl="0" algn="l">
              <a:spcBef>
                <a:spcPts val="1200"/>
              </a:spcBef>
              <a:spcAft>
                <a:spcPts val="0"/>
              </a:spcAft>
              <a:buNone/>
            </a:pPr>
            <a:r>
              <a:rPr lang="en"/>
              <a:t>Constructor(): login</a:t>
            </a:r>
            <a:endParaRPr/>
          </a:p>
          <a:p>
            <a:pPr indent="-342900" lvl="0" marL="457200" rtl="0" algn="l">
              <a:spcBef>
                <a:spcPts val="1200"/>
              </a:spcBef>
              <a:spcAft>
                <a:spcPts val="0"/>
              </a:spcAft>
              <a:buSzPts val="1800"/>
              <a:buChar char="-"/>
            </a:pPr>
            <a:r>
              <a:rPr lang="en"/>
              <a:t>Public long generateID() method</a:t>
            </a:r>
            <a:endParaRPr/>
          </a:p>
          <a:p>
            <a:pPr indent="0" lvl="0" marL="457200" rtl="0" algn="l">
              <a:spcBef>
                <a:spcPts val="1200"/>
              </a:spcBef>
              <a:spcAft>
                <a:spcPts val="0"/>
              </a:spcAft>
              <a:buNone/>
            </a:pPr>
            <a:r>
              <a:rPr lang="en"/>
              <a:t>Generate a 8 digits unrepeated random ID when creating an account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