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c 7" descr=""/>
          <p:cNvPicPr/>
          <p:nvPr/>
        </p:nvPicPr>
        <p:blipFill>
          <a:blip r:embed="rId2"/>
          <a:srcRect l="9357" t="23648" r="0" b="0"/>
          <a:stretch/>
        </p:blipFill>
        <p:spPr>
          <a:xfrm>
            <a:off x="0" y="0"/>
            <a:ext cx="9486720" cy="5052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7" descr=""/>
          <p:cNvPicPr/>
          <p:nvPr/>
        </p:nvPicPr>
        <p:blipFill>
          <a:blip r:embed="rId2"/>
          <a:srcRect l="0" t="18300" r="28340" b="23070"/>
          <a:stretch/>
        </p:blipFill>
        <p:spPr>
          <a:xfrm>
            <a:off x="5488920" y="0"/>
            <a:ext cx="6701760" cy="68565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1"/>
          <p:cNvGrpSpPr/>
          <p:nvPr/>
        </p:nvGrpSpPr>
        <p:grpSpPr>
          <a:xfrm>
            <a:off x="0" y="0"/>
            <a:ext cx="2238120" cy="3105000"/>
            <a:chOff x="0" y="0"/>
            <a:chExt cx="2238120" cy="3105000"/>
          </a:xfrm>
        </p:grpSpPr>
        <p:sp>
          <p:nvSpPr>
            <p:cNvPr id="79" name="Line 2"/>
            <p:cNvSpPr/>
            <p:nvPr/>
          </p:nvSpPr>
          <p:spPr>
            <a:xfrm flipH="1">
              <a:off x="0" y="0"/>
              <a:ext cx="1238040" cy="3105000"/>
            </a:xfrm>
            <a:prstGeom prst="line">
              <a:avLst/>
            </a:prstGeom>
            <a:ln w="3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Line 3"/>
            <p:cNvSpPr/>
            <p:nvPr/>
          </p:nvSpPr>
          <p:spPr>
            <a:xfrm flipH="1">
              <a:off x="0" y="0"/>
              <a:ext cx="2238120" cy="2476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"/>
          <p:cNvGrpSpPr/>
          <p:nvPr/>
        </p:nvGrpSpPr>
        <p:grpSpPr>
          <a:xfrm>
            <a:off x="6953040" y="-25200"/>
            <a:ext cx="5238720" cy="6901920"/>
            <a:chOff x="6953040" y="-25200"/>
            <a:chExt cx="5238720" cy="6901920"/>
          </a:xfrm>
        </p:grpSpPr>
        <p:sp>
          <p:nvSpPr>
            <p:cNvPr id="120" name="Line 2"/>
            <p:cNvSpPr/>
            <p:nvPr/>
          </p:nvSpPr>
          <p:spPr>
            <a:xfrm>
              <a:off x="9096120" y="1496880"/>
              <a:ext cx="3095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Line 3"/>
            <p:cNvSpPr/>
            <p:nvPr/>
          </p:nvSpPr>
          <p:spPr>
            <a:xfrm flipH="1">
              <a:off x="6953040" y="-25200"/>
              <a:ext cx="3791160" cy="6901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"/>
          <p:cNvGrpSpPr/>
          <p:nvPr/>
        </p:nvGrpSpPr>
        <p:grpSpPr>
          <a:xfrm>
            <a:off x="0" y="0"/>
            <a:ext cx="4762440" cy="5186160"/>
            <a:chOff x="0" y="0"/>
            <a:chExt cx="4762440" cy="5186160"/>
          </a:xfrm>
        </p:grpSpPr>
        <p:sp>
          <p:nvSpPr>
            <p:cNvPr id="161" name="Line 2"/>
            <p:cNvSpPr/>
            <p:nvPr/>
          </p:nvSpPr>
          <p:spPr>
            <a:xfrm flipH="1" flipV="1">
              <a:off x="0" y="876240"/>
              <a:ext cx="4762440" cy="1628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Line 3"/>
            <p:cNvSpPr/>
            <p:nvPr/>
          </p:nvSpPr>
          <p:spPr>
            <a:xfrm flipH="1" flipV="1">
              <a:off x="2638080" y="0"/>
              <a:ext cx="2124360" cy="5186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1"/>
          <p:cNvGrpSpPr/>
          <p:nvPr/>
        </p:nvGrpSpPr>
        <p:grpSpPr>
          <a:xfrm>
            <a:off x="6953040" y="-25200"/>
            <a:ext cx="5238720" cy="6901920"/>
            <a:chOff x="6953040" y="-25200"/>
            <a:chExt cx="5238720" cy="6901920"/>
          </a:xfrm>
        </p:grpSpPr>
        <p:sp>
          <p:nvSpPr>
            <p:cNvPr id="202" name="Line 2"/>
            <p:cNvSpPr/>
            <p:nvPr/>
          </p:nvSpPr>
          <p:spPr>
            <a:xfrm>
              <a:off x="9096120" y="1496880"/>
              <a:ext cx="3095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Line 3"/>
            <p:cNvSpPr/>
            <p:nvPr/>
          </p:nvSpPr>
          <p:spPr>
            <a:xfrm flipH="1">
              <a:off x="6953040" y="-25200"/>
              <a:ext cx="3791160" cy="6901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1"/>
          <p:cNvGrpSpPr/>
          <p:nvPr/>
        </p:nvGrpSpPr>
        <p:grpSpPr>
          <a:xfrm>
            <a:off x="0" y="0"/>
            <a:ext cx="4762440" cy="5186160"/>
            <a:chOff x="0" y="0"/>
            <a:chExt cx="4762440" cy="5186160"/>
          </a:xfrm>
        </p:grpSpPr>
        <p:sp>
          <p:nvSpPr>
            <p:cNvPr id="243" name="Line 2"/>
            <p:cNvSpPr/>
            <p:nvPr/>
          </p:nvSpPr>
          <p:spPr>
            <a:xfrm flipH="1" flipV="1">
              <a:off x="0" y="876240"/>
              <a:ext cx="4762440" cy="1628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Line 3"/>
            <p:cNvSpPr/>
            <p:nvPr/>
          </p:nvSpPr>
          <p:spPr>
            <a:xfrm flipH="1" flipV="1">
              <a:off x="2638080" y="0"/>
              <a:ext cx="2124360" cy="5186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raphic 5" descr=""/>
          <p:cNvPicPr/>
          <p:nvPr/>
        </p:nvPicPr>
        <p:blipFill>
          <a:blip r:embed="rId2"/>
          <a:stretch/>
        </p:blipFill>
        <p:spPr>
          <a:xfrm>
            <a:off x="0" y="0"/>
            <a:ext cx="3175560" cy="6856560"/>
          </a:xfrm>
          <a:prstGeom prst="rect">
            <a:avLst/>
          </a:prstGeom>
          <a:ln>
            <a:noFill/>
          </a:ln>
        </p:spPr>
      </p:pic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415920" y="4284360"/>
            <a:ext cx="4940280" cy="11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Hexagonal architecture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415920" y="5586840"/>
            <a:ext cx="4940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vi-VN" sz="1600" spc="-1" strike="noStrike">
                <a:solidFill>
                  <a:srgbClr val="000000"/>
                </a:solidFill>
                <a:latin typeface="Tenorite"/>
                <a:ea typeface="DejaVu Sans"/>
              </a:rPr>
              <a:t>Đoàn Văn Tuấn – Team Tam Nương – Ticket NewRetail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864200" y="479520"/>
            <a:ext cx="3855240" cy="2887200"/>
          </a:xfrm>
          <a:prstGeom prst="roundRect">
            <a:avLst>
              <a:gd name="adj" fmla="val 16667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outerShdw algn="tl" blurRad="7620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1885320" y="103680"/>
            <a:ext cx="842040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vi-VN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1. Hexagonal </a:t>
            </a:r>
            <a:r>
              <a:rPr b="0" lang="en-US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Architecture </a:t>
            </a:r>
            <a:r>
              <a:rPr b="0" lang="vi-VN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Là gì 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457680" y="4723920"/>
            <a:ext cx="5353200" cy="1118880"/>
          </a:xfrm>
          <a:prstGeom prst="rect">
            <a:avLst/>
          </a:prstGeom>
          <a:solidFill>
            <a:srgbClr val="ffffff"/>
          </a:solidFill>
          <a:ln w="12600">
            <a:solidFill>
              <a:srgbClr val="e9e6d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3000"/>
          </a:bodyPr>
          <a:p>
            <a:pPr marL="285840" indent="-28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140" strike="noStrike">
                <a:solidFill>
                  <a:srgbClr val="000000"/>
                </a:solidFill>
                <a:latin typeface="Tenorite"/>
                <a:ea typeface="DejaVu Sans"/>
              </a:rPr>
              <a:t>Domain Logic </a:t>
            </a:r>
            <a:r>
              <a:rPr b="0" lang="en-US" sz="1400" spc="140" strike="noStrike">
                <a:solidFill>
                  <a:srgbClr val="000000"/>
                </a:solidFill>
                <a:latin typeface="Tenorite"/>
                <a:ea typeface="DejaVu Sans"/>
              </a:rPr>
              <a:t>(Use Case and Enity): Logic </a:t>
            </a:r>
            <a:r>
              <a:rPr b="0" lang="vi-VN" sz="1400" spc="140" strike="noStrike">
                <a:solidFill>
                  <a:srgbClr val="000000"/>
                </a:solidFill>
                <a:latin typeface="Tenorite"/>
                <a:ea typeface="DejaVu Sans"/>
              </a:rPr>
              <a:t>nghiệp vụ </a:t>
            </a:r>
            <a:endParaRPr b="0" lang="en-US" sz="1400" spc="-1" strike="noStrike">
              <a:latin typeface="Arial"/>
            </a:endParaRPr>
          </a:p>
          <a:p>
            <a:pPr marL="285840" indent="-28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140" strike="noStrike">
                <a:solidFill>
                  <a:srgbClr val="000000"/>
                </a:solidFill>
                <a:latin typeface="Tenorite"/>
                <a:ea typeface="DejaVu Sans"/>
              </a:rPr>
              <a:t>Ports (I/O Port), </a:t>
            </a:r>
            <a:r>
              <a:rPr b="0" lang="vi-VN" sz="1400" spc="140" strike="noStrike">
                <a:solidFill>
                  <a:srgbClr val="000000"/>
                </a:solidFill>
                <a:latin typeface="Tenorite"/>
                <a:ea typeface="DejaVu Sans"/>
              </a:rPr>
              <a:t>hiểu đơn giản là các inteface</a:t>
            </a:r>
            <a:endParaRPr b="0" lang="en-US" sz="1400" spc="-1" strike="noStrike">
              <a:latin typeface="Arial"/>
            </a:endParaRPr>
          </a:p>
          <a:p>
            <a:pPr marL="285840" indent="-28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140" strike="noStrike">
                <a:solidFill>
                  <a:srgbClr val="000000"/>
                </a:solidFill>
                <a:latin typeface="Tenorite"/>
                <a:ea typeface="DejaVu Sans"/>
              </a:rPr>
              <a:t>Adapter</a:t>
            </a:r>
            <a:r>
              <a:rPr b="0" lang="vi-VN" sz="1400" spc="140" strike="noStrike">
                <a:solidFill>
                  <a:srgbClr val="000000"/>
                </a:solidFill>
                <a:latin typeface="Tenorite"/>
                <a:ea typeface="DejaVu Sans"/>
              </a:rPr>
              <a:t>, hiểu đơn giản là các implement của 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1905120" y="285840"/>
            <a:ext cx="8380440" cy="62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4"/>
          <p:cNvSpPr/>
          <p:nvPr/>
        </p:nvSpPr>
        <p:spPr>
          <a:xfrm>
            <a:off x="177120" y="3828960"/>
            <a:ext cx="5917680" cy="2908440"/>
          </a:xfrm>
          <a:prstGeom prst="roundRect">
            <a:avLst>
              <a:gd name="adj" fmla="val 16667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outerShdw algn="tl" blurRad="7620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366" name="CustomShape 5"/>
          <p:cNvSpPr/>
          <p:nvPr/>
        </p:nvSpPr>
        <p:spPr>
          <a:xfrm>
            <a:off x="1709640" y="617040"/>
            <a:ext cx="10391040" cy="36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marL="285840" indent="-28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600" spc="140" strike="noStrike">
                <a:solidFill>
                  <a:srgbClr val="000000"/>
                </a:solidFill>
                <a:latin typeface="Tenorite"/>
                <a:ea typeface="DejaVu Sans"/>
              </a:rPr>
              <a:t>Có tên gọi khác là ( </a:t>
            </a:r>
            <a:r>
              <a:rPr b="1" lang="vi-VN" sz="1600" spc="140" strike="noStrike">
                <a:solidFill>
                  <a:srgbClr val="000000"/>
                </a:solidFill>
                <a:latin typeface="Tenorite"/>
                <a:ea typeface="DejaVu Sans"/>
              </a:rPr>
              <a:t>Port</a:t>
            </a:r>
            <a:r>
              <a:rPr b="0" lang="vi-VN" sz="1600" spc="140" strike="noStrike">
                <a:solidFill>
                  <a:srgbClr val="000000"/>
                </a:solidFill>
                <a:latin typeface="Tenorite"/>
                <a:ea typeface="DejaVu Sans"/>
              </a:rPr>
              <a:t> và </a:t>
            </a:r>
            <a:r>
              <a:rPr b="1" lang="vi-VN" sz="1600" spc="140" strike="noStrike">
                <a:solidFill>
                  <a:srgbClr val="000000"/>
                </a:solidFill>
                <a:latin typeface="Tenorite"/>
                <a:ea typeface="DejaVu Sans"/>
              </a:rPr>
              <a:t>Adapter</a:t>
            </a:r>
            <a:r>
              <a:rPr b="0" lang="vi-VN" sz="1600" spc="140" strike="noStrike">
                <a:solidFill>
                  <a:srgbClr val="000000"/>
                </a:solidFill>
                <a:latin typeface="Tenorite"/>
                <a:ea typeface="DejaVu Sans"/>
              </a:rPr>
              <a:t> ) architecture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600" spc="140" strike="noStrike">
                <a:solidFill>
                  <a:srgbClr val="000000"/>
                </a:solidFill>
                <a:latin typeface="Tenorite"/>
                <a:ea typeface="DejaVu Sans"/>
              </a:rPr>
              <a:t>Là một mô hình áp dụng khái niệm Clean architecture 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600" spc="140" strike="noStrike">
                <a:solidFill>
                  <a:srgbClr val="000000"/>
                </a:solidFill>
                <a:latin typeface="Tenorite"/>
                <a:ea typeface="DejaVu Sans"/>
              </a:rPr>
              <a:t>Vẫn dựa trên nguyên tắc Clean Architecture nhưng chi tiết hơn 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600" spc="140" strike="noStrike">
                <a:solidFill>
                  <a:srgbClr val="000000"/>
                </a:solidFill>
                <a:latin typeface="Tenorite"/>
                <a:ea typeface="DejaVu Sans"/>
              </a:rPr>
              <a:t>Tập trung cho việc xây dựng business logic mà không ảnh hưởng hoặc phụ thuộc vào các thành phần bên ngoài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600" spc="140" strike="noStrike">
                <a:solidFill>
                  <a:srgbClr val="000000"/>
                </a:solidFill>
                <a:latin typeface="Tenorite"/>
                <a:ea typeface="DejaVu Sans"/>
              </a:rPr>
              <a:t>Các thành phân bên ngoài giao tiếp qua cổng </a:t>
            </a:r>
            <a:r>
              <a:rPr b="1" lang="vi-VN" sz="1600" spc="140" strike="noStrike">
                <a:solidFill>
                  <a:srgbClr val="000000"/>
                </a:solidFill>
                <a:latin typeface="Tenorite"/>
                <a:ea typeface="DejaVu Sans"/>
              </a:rPr>
              <a:t>Port</a:t>
            </a:r>
            <a:r>
              <a:rPr b="0" lang="vi-VN" sz="1600" spc="140" strike="noStrike">
                <a:solidFill>
                  <a:srgbClr val="000000"/>
                </a:solidFill>
                <a:latin typeface="Tenorite"/>
                <a:ea typeface="DejaVu Sans"/>
              </a:rPr>
              <a:t> và </a:t>
            </a:r>
            <a:r>
              <a:rPr b="1" lang="vi-VN" sz="1600" spc="140" strike="noStrike">
                <a:solidFill>
                  <a:srgbClr val="000000"/>
                </a:solidFill>
                <a:latin typeface="Tenorite"/>
                <a:ea typeface="DejaVu Sans"/>
              </a:rPr>
              <a:t>Adapter =&gt; tạo ra một lớp trừu tượng bảo vệ phần cốt lõi với các thành phần bên ngoài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46320" y="2283840"/>
            <a:ext cx="5356080" cy="3012120"/>
          </a:xfrm>
          <a:prstGeom prst="roundRect">
            <a:avLst>
              <a:gd name="adj" fmla="val 16667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outerShdw algn="tl" blurRad="7620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368" name="CustomShape 2"/>
          <p:cNvSpPr/>
          <p:nvPr/>
        </p:nvSpPr>
        <p:spPr>
          <a:xfrm>
            <a:off x="6235200" y="2169720"/>
            <a:ext cx="5714280" cy="3240720"/>
          </a:xfrm>
          <a:prstGeom prst="rect">
            <a:avLst/>
          </a:prstGeom>
          <a:solidFill>
            <a:srgbClr val="ffffff"/>
          </a:solidFill>
          <a:ln w="12600">
            <a:solidFill>
              <a:srgbClr val="e9e6d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285840" indent="-28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140" strike="noStrike">
                <a:solidFill>
                  <a:srgbClr val="000000"/>
                </a:solidFill>
                <a:latin typeface="Tenorite"/>
                <a:ea typeface="DejaVu Sans"/>
              </a:rPr>
              <a:t>Port</a:t>
            </a:r>
            <a:r>
              <a:rPr b="0" lang="en-US" sz="1600" spc="140" strike="noStrike">
                <a:solidFill>
                  <a:srgbClr val="000000"/>
                </a:solidFill>
                <a:latin typeface="Tenorite"/>
                <a:ea typeface="DejaVu Sans"/>
              </a:rPr>
              <a:t>: </a:t>
            </a:r>
            <a:r>
              <a:rPr b="0" lang="vi-VN" sz="1600" spc="140" strike="noStrike">
                <a:solidFill>
                  <a:srgbClr val="000000"/>
                </a:solidFill>
                <a:latin typeface="Tenorite"/>
                <a:ea typeface="DejaVu Sans"/>
              </a:rPr>
              <a:t>là một interface xác nhận/cho phép các tác nhân bên ngoài giao tiếp ứng dụng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600" spc="-1" strike="noStrike">
                <a:solidFill>
                  <a:srgbClr val="000000"/>
                </a:solidFill>
                <a:latin typeface="Tenorite"/>
                <a:ea typeface="DejaVu Sans"/>
              </a:rPr>
              <a:t>Mọi thứ sẽ được triển khai trên Port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600" spc="-1" strike="noStrike">
                <a:solidFill>
                  <a:srgbClr val="000000"/>
                </a:solidFill>
                <a:latin typeface="Tenorite"/>
                <a:ea typeface="DejaVu Sans"/>
              </a:rPr>
              <a:t>VD: USB</a:t>
            </a:r>
            <a:endParaRPr b="0" lang="en-US" sz="1600" spc="-1" strike="noStrike">
              <a:latin typeface="Arial"/>
            </a:endParaRPr>
          </a:p>
          <a:p>
            <a:pPr lvl="2" marL="1200240" indent="-28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600" spc="-1" strike="noStrike">
                <a:solidFill>
                  <a:srgbClr val="000000"/>
                </a:solidFill>
                <a:latin typeface="Tenorite"/>
                <a:ea typeface="DejaVu Sans"/>
              </a:rPr>
              <a:t>Cho phép mọi loại thiết bị giao tiếp với máy tính, miễn là nó có bộ chuyển đổi USB</a:t>
            </a:r>
            <a:endParaRPr b="0" lang="en-US" sz="1600" spc="-1" strike="noStrike">
              <a:latin typeface="Arial"/>
            </a:endParaRPr>
          </a:p>
          <a:p>
            <a:pPr lvl="1" marL="743040" indent="-28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600" spc="-1" strike="noStrike">
                <a:solidFill>
                  <a:srgbClr val="000000"/>
                </a:solidFill>
                <a:latin typeface="Tenorite"/>
                <a:ea typeface="DejaVu Sans"/>
              </a:rPr>
              <a:t>Cho phép giao tiếp với các ứng dụng, hệ thống bên ngoài như cơ sở dữ liệu, …..</a:t>
            </a:r>
            <a:endParaRPr b="0" lang="en-US" sz="1600" spc="-1" strike="noStrike">
              <a:latin typeface="Arial"/>
            </a:endParaRPr>
          </a:p>
          <a:p>
            <a:pPr marL="285840" indent="-28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800" spc="140" strike="noStrike">
                <a:solidFill>
                  <a:srgbClr val="000000"/>
                </a:solidFill>
                <a:latin typeface="Tenorite"/>
                <a:ea typeface="DejaVu Sans"/>
              </a:rPr>
              <a:t>Adapter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600" spc="-1" strike="noStrike">
                <a:solidFill>
                  <a:srgbClr val="000000"/>
                </a:solidFill>
                <a:latin typeface="Tenorite"/>
                <a:ea typeface="DejaVu Sans"/>
              </a:rPr>
              <a:t>Đại diện cho một công nghệ cụ thể (VD: REST) tương tác với hệ thống thông qua một cổng port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1885320" y="103680"/>
            <a:ext cx="842040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vi-VN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2. Nguyên Tắc vận hành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71880" y="2639880"/>
            <a:ext cx="5129640" cy="2885040"/>
          </a:xfrm>
          <a:prstGeom prst="roundRect">
            <a:avLst>
              <a:gd name="adj" fmla="val 16667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outerShdw algn="tl" blurRad="7620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371" name="CustomShape 2"/>
          <p:cNvSpPr/>
          <p:nvPr/>
        </p:nvSpPr>
        <p:spPr>
          <a:xfrm>
            <a:off x="6448680" y="2504520"/>
            <a:ext cx="5370120" cy="3020040"/>
          </a:xfrm>
          <a:prstGeom prst="roundRect">
            <a:avLst>
              <a:gd name="adj" fmla="val 16667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outerShdw algn="tl" blurRad="7620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372" name="CustomShape 3"/>
          <p:cNvSpPr/>
          <p:nvPr/>
        </p:nvSpPr>
        <p:spPr>
          <a:xfrm>
            <a:off x="1885320" y="103680"/>
            <a:ext cx="842040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vi-VN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3. Quy trình vận hành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1861560" y="3133440"/>
            <a:ext cx="6646320" cy="5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Demo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8FAE2D0-953B-4D6B-A096-FC530E53D19F}" type="slidenum">
              <a:rPr b="0" lang="en-US" sz="900" spc="-1" strike="noStrike">
                <a:solidFill>
                  <a:srgbClr val="8b8b8b"/>
                </a:solidFill>
                <a:latin typeface="Tenorite"/>
                <a:ea typeface="DejaVu Sans"/>
              </a:rPr>
              <a:t>13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074600" y="3029400"/>
            <a:ext cx="785520" cy="798120"/>
          </a:xfrm>
          <a:prstGeom prst="ellipse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vi-VN" sz="4000" spc="-1" strike="noStrike">
                <a:solidFill>
                  <a:srgbClr val="ffffff"/>
                </a:solidFill>
                <a:latin typeface="Tenorite"/>
                <a:ea typeface="DejaVu Sans"/>
              </a:rPr>
              <a:t>3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7776720" y="514800"/>
            <a:ext cx="2646720" cy="588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885320" y="103680"/>
            <a:ext cx="842040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vi-VN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1. Package Diargam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360" y="999720"/>
            <a:ext cx="12191040" cy="3571560"/>
          </a:xfrm>
          <a:prstGeom prst="rect">
            <a:avLst/>
          </a:prstGeom>
          <a:ln>
            <a:noFill/>
          </a:ln>
        </p:spPr>
      </p:pic>
      <p:pic>
        <p:nvPicPr>
          <p:cNvPr id="379" name="" descr=""/>
          <p:cNvPicPr/>
          <p:nvPr/>
        </p:nvPicPr>
        <p:blipFill>
          <a:blip r:embed="rId2"/>
          <a:stretch/>
        </p:blipFill>
        <p:spPr>
          <a:xfrm>
            <a:off x="365760" y="4389120"/>
            <a:ext cx="2380320" cy="1865880"/>
          </a:xfrm>
          <a:prstGeom prst="rect">
            <a:avLst/>
          </a:prstGeom>
          <a:ln>
            <a:noFill/>
          </a:ln>
        </p:spPr>
      </p:pic>
      <p:pic>
        <p:nvPicPr>
          <p:cNvPr id="380" name="" descr=""/>
          <p:cNvPicPr/>
          <p:nvPr/>
        </p:nvPicPr>
        <p:blipFill>
          <a:blip r:embed="rId3"/>
          <a:stretch/>
        </p:blipFill>
        <p:spPr>
          <a:xfrm>
            <a:off x="4799160" y="4389120"/>
            <a:ext cx="2332440" cy="1865880"/>
          </a:xfrm>
          <a:prstGeom prst="rect">
            <a:avLst/>
          </a:prstGeom>
          <a:ln>
            <a:noFill/>
          </a:ln>
        </p:spPr>
      </p:pic>
      <p:pic>
        <p:nvPicPr>
          <p:cNvPr id="381" name="" descr=""/>
          <p:cNvPicPr/>
          <p:nvPr/>
        </p:nvPicPr>
        <p:blipFill>
          <a:blip r:embed="rId4"/>
          <a:stretch/>
        </p:blipFill>
        <p:spPr>
          <a:xfrm>
            <a:off x="9326880" y="4480560"/>
            <a:ext cx="2408760" cy="159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625920" y="131040"/>
            <a:ext cx="597492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Ví dụ “Create To-DO”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0" y="2560320"/>
            <a:ext cx="12191400" cy="2876400"/>
          </a:xfrm>
          <a:prstGeom prst="rect">
            <a:avLst/>
          </a:prstGeom>
          <a:ln>
            <a:noFill/>
          </a:ln>
        </p:spPr>
      </p:pic>
      <p:sp>
        <p:nvSpPr>
          <p:cNvPr id="384" name="CustomShape 2"/>
          <p:cNvSpPr/>
          <p:nvPr/>
        </p:nvSpPr>
        <p:spPr>
          <a:xfrm>
            <a:off x="2103120" y="5852160"/>
            <a:ext cx="9052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Link: https://app.diagrams.net/#G1dDna9IeASBJ_xcepBa2Q31GMUnESnHY0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267080" y="1615680"/>
            <a:ext cx="4178160" cy="15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140" strike="noStrike" cap="all">
                <a:solidFill>
                  <a:srgbClr val="ffffff"/>
                </a:solidFill>
                <a:latin typeface="Tenorite"/>
                <a:ea typeface="DejaVu Sans"/>
              </a:rPr>
              <a:t>THANK YOU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4267080" y="3238200"/>
            <a:ext cx="417816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vi-VN" sz="1400" spc="41" strike="noStrike">
                <a:solidFill>
                  <a:srgbClr val="ffffff"/>
                </a:solidFill>
                <a:latin typeface="Tenorite"/>
                <a:ea typeface="DejaVu Sans"/>
              </a:rPr>
              <a:t>Đoàn Văn Tuấn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vi-VN" sz="1400" spc="41" strike="noStrike">
                <a:solidFill>
                  <a:srgbClr val="ffffff"/>
                </a:solidFill>
                <a:latin typeface="Tenorite"/>
                <a:ea typeface="DejaVu Sans"/>
              </a:rPr>
              <a:t>Tuan.doan</a:t>
            </a:r>
            <a:r>
              <a:rPr b="0" lang="en-US" sz="1400" spc="41" strike="noStrike">
                <a:solidFill>
                  <a:srgbClr val="ffffff"/>
                </a:solidFill>
                <a:latin typeface="Tenorite"/>
                <a:ea typeface="DejaVu Sans"/>
              </a:rPr>
              <a:t>@</a:t>
            </a:r>
            <a:r>
              <a:rPr b="0" lang="vi-VN" sz="1400" spc="41" strike="noStrike">
                <a:solidFill>
                  <a:srgbClr val="ffffff"/>
                </a:solidFill>
                <a:latin typeface="Tenorite"/>
                <a:ea typeface="DejaVu Sans"/>
              </a:rPr>
              <a:t>onemount</a:t>
            </a:r>
            <a:r>
              <a:rPr b="0" lang="en-US" sz="1400" spc="41" strike="noStrike">
                <a:solidFill>
                  <a:srgbClr val="ffffff"/>
                </a:solidFill>
                <a:latin typeface="Tenorite"/>
                <a:ea typeface="DejaVu Sans"/>
              </a:rPr>
              <a:t>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41" strike="noStrike">
                <a:solidFill>
                  <a:srgbClr val="ffffff"/>
                </a:solidFill>
                <a:latin typeface="Tenorite"/>
                <a:ea typeface="DejaVu Sans"/>
              </a:rPr>
              <a:t>www.</a:t>
            </a:r>
            <a:r>
              <a:rPr b="0" lang="vi-VN" sz="1400" spc="41" strike="noStrike">
                <a:solidFill>
                  <a:srgbClr val="ffffff"/>
                </a:solidFill>
                <a:latin typeface="Tenorite"/>
                <a:ea typeface="DejaVu Sans"/>
              </a:rPr>
              <a:t>happylife</a:t>
            </a:r>
            <a:r>
              <a:rPr b="0" lang="en-US" sz="1400" spc="41" strike="noStrike">
                <a:solidFill>
                  <a:srgbClr val="ffffff"/>
                </a:solidFill>
                <a:latin typeface="Tenorite"/>
                <a:ea typeface="DejaVu Sans"/>
              </a:rPr>
              <a:t>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4267080" y="6356520"/>
            <a:ext cx="1773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  <a:ea typeface="DejaVu Sans"/>
              </a:rPr>
              <a:t>20XX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8" name="CustomShape 4"/>
          <p:cNvSpPr/>
          <p:nvPr/>
        </p:nvSpPr>
        <p:spPr>
          <a:xfrm>
            <a:off x="6479640" y="6356520"/>
            <a:ext cx="2660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  <a:ea typeface="DejaVu Sans"/>
              </a:rPr>
              <a:t>PRESENTATION TITLE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9579600" y="6356520"/>
            <a:ext cx="1773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49C6986-77FD-4B7C-B2FC-8C362BC7A36E}" type="slidenum">
              <a:rPr b="0" lang="en-US" sz="900" spc="-1" strike="noStrike">
                <a:solidFill>
                  <a:srgbClr val="8b8b8b"/>
                </a:solidFill>
                <a:latin typeface="Tenorite"/>
                <a:ea typeface="DejaVu Sans"/>
              </a:rPr>
              <a:t>16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333440" y="1020600"/>
            <a:ext cx="28940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vi-VN" sz="2800" spc="140" strike="noStrike" cap="all">
                <a:solidFill>
                  <a:srgbClr val="ffffff"/>
                </a:solidFill>
                <a:latin typeface="Tenorite"/>
                <a:ea typeface="DejaVu Sans"/>
              </a:rPr>
              <a:t>Conten</a:t>
            </a:r>
            <a:r>
              <a:rPr b="0" lang="en-US" sz="2800" spc="140" strike="noStrike" cap="all">
                <a:solidFill>
                  <a:srgbClr val="ffffff"/>
                </a:solidFill>
                <a:latin typeface="Tenorite"/>
                <a:ea typeface="DejaVu Sans"/>
              </a:rPr>
              <a:t>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1333440" y="2924280"/>
            <a:ext cx="3602880" cy="21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enorite"/>
                <a:ea typeface="DejaVu Sans"/>
              </a:rPr>
              <a:t>1. Introduction</a:t>
            </a:r>
            <a:r>
              <a:rPr b="0" lang="vi-VN" sz="1400" spc="-1" strike="noStrike">
                <a:solidFill>
                  <a:srgbClr val="ffffff"/>
                </a:solidFill>
                <a:latin typeface="Tenorite"/>
                <a:ea typeface="DejaVu Sans"/>
              </a:rPr>
              <a:t> Clean </a:t>
            </a:r>
            <a:r>
              <a:rPr b="0" lang="en-US" sz="1400" spc="-1" strike="noStrike">
                <a:solidFill>
                  <a:srgbClr val="ffffff"/>
                </a:solidFill>
                <a:latin typeface="Tenorite"/>
                <a:ea typeface="DejaVu Sans"/>
              </a:rPr>
              <a:t>Architecture</a:t>
            </a:r>
            <a:r>
              <a:rPr b="0" lang="vi-VN" sz="1400" spc="-1" strike="noStrike">
                <a:solidFill>
                  <a:srgbClr val="ffffff"/>
                </a:solidFill>
                <a:latin typeface="Tenorite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enorite"/>
                <a:ea typeface="DejaVu Sans"/>
              </a:rPr>
              <a:t>2. Introduction</a:t>
            </a:r>
            <a:r>
              <a:rPr b="0" lang="vi-VN" sz="1400" spc="-1" strike="noStrike">
                <a:solidFill>
                  <a:srgbClr val="ffffff"/>
                </a:solidFill>
                <a:latin typeface="Tenorite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Tenorite"/>
                <a:ea typeface="DejaVu Sans"/>
              </a:rPr>
              <a:t>Hexagonal</a:t>
            </a:r>
            <a:r>
              <a:rPr b="0" lang="vi-VN" sz="1400" spc="-1" strike="noStrike">
                <a:solidFill>
                  <a:srgbClr val="ffffff"/>
                </a:solidFill>
                <a:latin typeface="Tenorite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Tenorite"/>
                <a:ea typeface="DejaVu Sans"/>
              </a:rPr>
              <a:t>Architecture</a:t>
            </a:r>
            <a:r>
              <a:rPr b="0" lang="vi-VN" sz="1400" spc="-1" strike="noStrike">
                <a:solidFill>
                  <a:srgbClr val="ffffff"/>
                </a:solidFill>
                <a:latin typeface="Tenorite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enorite"/>
                <a:ea typeface="DejaVu Sans"/>
              </a:rPr>
              <a:t>3. Demo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enorite"/>
                <a:ea typeface="DejaVu Sans"/>
              </a:rPr>
              <a:t>4. Q&amp;A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618560" y="92160"/>
            <a:ext cx="842040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vi-VN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Background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246400" y="1280160"/>
            <a:ext cx="9640440" cy="20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285840" indent="-28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800" spc="140" strike="noStrike">
                <a:solidFill>
                  <a:srgbClr val="000000"/>
                </a:solidFill>
                <a:latin typeface="Tenorite"/>
                <a:ea typeface="DejaVu Sans"/>
              </a:rPr>
              <a:t>Tại sao chúng ta cần kiến trúc hóa ứng dụng </a:t>
            </a:r>
            <a:r>
              <a:rPr b="0" lang="vi-VN" sz="1800" spc="140" strike="noStrike">
                <a:solidFill>
                  <a:srgbClr val="000000"/>
                </a:solidFill>
                <a:latin typeface="Tenorite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800" spc="-1" strike="noStrike">
                <a:solidFill>
                  <a:srgbClr val="000000"/>
                </a:solidFill>
                <a:latin typeface="Tenorite"/>
                <a:ea typeface="DejaVu Sans"/>
              </a:rPr>
              <a:t>Tạo một ứng dụng dễ mở rộng, bảo trì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800" spc="-1" strike="noStrike">
                <a:solidFill>
                  <a:srgbClr val="000000"/>
                </a:solidFill>
                <a:latin typeface="Tenorite"/>
                <a:ea typeface="DejaVu Sans"/>
              </a:rPr>
              <a:t>Không phụ thuộc vào các framework/library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7569360" y="3981600"/>
            <a:ext cx="3571920" cy="2364480"/>
          </a:xfrm>
          <a:prstGeom prst="roundRect">
            <a:avLst>
              <a:gd name="adj" fmla="val 16667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outerShdw algn="tl" blurRad="152400" dir="788041" dist="1109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330" name="CustomShape 4"/>
          <p:cNvSpPr/>
          <p:nvPr/>
        </p:nvSpPr>
        <p:spPr>
          <a:xfrm>
            <a:off x="1309320" y="3759120"/>
            <a:ext cx="3312000" cy="2480400"/>
          </a:xfrm>
          <a:prstGeom prst="roundRect">
            <a:avLst>
              <a:gd name="adj" fmla="val 16667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outerShdw algn="tl" blurRad="152400" dir="788041" dist="1109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935000" y="2991960"/>
            <a:ext cx="539028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1000"/>
          </a:bodyPr>
          <a:p>
            <a:pPr>
              <a:lnSpc>
                <a:spcPct val="90000"/>
              </a:lnSpc>
            </a:pPr>
            <a:r>
              <a:rPr b="1" lang="en-US" sz="32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Clean Architecturer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1063080" y="2760480"/>
            <a:ext cx="785520" cy="798120"/>
          </a:xfrm>
          <a:prstGeom prst="ellipse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vi-VN" sz="4000" spc="-1" strike="noStrike">
                <a:solidFill>
                  <a:srgbClr val="ffffff"/>
                </a:solidFill>
                <a:latin typeface="Tenorite"/>
                <a:ea typeface="DejaVu Sans"/>
              </a:rPr>
              <a:t>1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33" name="Hình ảnh 2" descr=""/>
          <p:cNvPicPr/>
          <p:nvPr/>
        </p:nvPicPr>
        <p:blipFill>
          <a:blip r:embed="rId1"/>
          <a:stretch/>
        </p:blipFill>
        <p:spPr>
          <a:xfrm>
            <a:off x="7515360" y="1603440"/>
            <a:ext cx="4237920" cy="3112200"/>
          </a:xfrm>
          <a:prstGeom prst="rect">
            <a:avLst/>
          </a:prstGeom>
          <a:ln cap="sq" w="101520">
            <a:solidFill>
              <a:srgbClr val="fdfdfd"/>
            </a:solidFill>
            <a:miter/>
          </a:ln>
          <a:effectLst>
            <a:outerShdw algn="tl" blurRad="57150" dir="7559207" dist="37372" kx="110000" ky="200000" rotWithShape="0" sy="9800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dir="t" rig="twoP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205920" y="5306040"/>
            <a:ext cx="5118840" cy="14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5" name="CustomShape 2"/>
          <p:cNvSpPr/>
          <p:nvPr/>
        </p:nvSpPr>
        <p:spPr>
          <a:xfrm>
            <a:off x="205920" y="4484160"/>
            <a:ext cx="5118840" cy="578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6" name="CustomShape 3"/>
          <p:cNvSpPr/>
          <p:nvPr/>
        </p:nvSpPr>
        <p:spPr>
          <a:xfrm>
            <a:off x="205920" y="3073320"/>
            <a:ext cx="5118840" cy="130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5852520" y="42120"/>
            <a:ext cx="543096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2000"/>
          </a:bodyPr>
          <a:p>
            <a:pPr>
              <a:lnSpc>
                <a:spcPct val="90000"/>
              </a:lnSpc>
            </a:pPr>
            <a:r>
              <a:rPr b="0" lang="vi-VN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2. LAYERED </a:t>
            </a:r>
            <a:r>
              <a:rPr b="0" lang="en-US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ARCHITECTURE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852480" y="33840"/>
            <a:ext cx="3907440" cy="2901960"/>
          </a:xfrm>
          <a:prstGeom prst="roundRect">
            <a:avLst>
              <a:gd name="adj" fmla="val 16667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outerShdw algn="tl" blurRad="7620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339" name="CustomShape 6"/>
          <p:cNvSpPr/>
          <p:nvPr/>
        </p:nvSpPr>
        <p:spPr>
          <a:xfrm>
            <a:off x="5852520" y="823680"/>
            <a:ext cx="5906160" cy="36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2000" spc="41" strike="noStrike">
                <a:solidFill>
                  <a:srgbClr val="000000"/>
                </a:solidFill>
                <a:latin typeface="Tenorite"/>
                <a:ea typeface="DejaVu Sans"/>
              </a:rPr>
              <a:t>Layered Achitecturer chia làm 3 layer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2000" spc="-1" strike="noStrike">
                <a:solidFill>
                  <a:srgbClr val="000000"/>
                </a:solidFill>
                <a:latin typeface="Tenorite"/>
                <a:ea typeface="DejaVu Sans"/>
              </a:rPr>
              <a:t>Layer web </a:t>
            </a:r>
            <a:r>
              <a:rPr b="0" lang="vi-VN" sz="2000" spc="-1" strike="noStrike">
                <a:solidFill>
                  <a:srgbClr val="000000"/>
                </a:solidFill>
                <a:latin typeface="Tenorite"/>
                <a:ea typeface="DejaVu Sans"/>
              </a:rPr>
              <a:t>(Xử lý các đầu vào reuqest)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2000" spc="-1" strike="noStrike">
                <a:solidFill>
                  <a:srgbClr val="000000"/>
                </a:solidFill>
                <a:latin typeface="Tenorite"/>
                <a:ea typeface="DejaVu Sans"/>
              </a:rPr>
              <a:t>Layer Domain </a:t>
            </a:r>
            <a:r>
              <a:rPr b="0" lang="vi-VN" sz="2000" spc="-1" strike="noStrike">
                <a:solidFill>
                  <a:srgbClr val="000000"/>
                </a:solidFill>
                <a:latin typeface="Tenorite"/>
                <a:ea typeface="DejaVu Sans"/>
              </a:rPr>
              <a:t>(Xử lý logic)</a:t>
            </a:r>
            <a:endParaRPr b="0" lang="en-US" sz="20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2000" spc="-1" strike="noStrike">
                <a:solidFill>
                  <a:srgbClr val="000000"/>
                </a:solidFill>
                <a:latin typeface="Tenorite"/>
                <a:ea typeface="DejaVu Sans"/>
              </a:rPr>
              <a:t>Layer Persistence </a:t>
            </a:r>
            <a:r>
              <a:rPr b="0" lang="vi-VN" sz="2000" spc="-1" strike="noStrike">
                <a:solidFill>
                  <a:srgbClr val="000000"/>
                </a:solidFill>
                <a:latin typeface="Tenorite"/>
                <a:ea typeface="DejaVu Sans"/>
              </a:rPr>
              <a:t>(Lưu trữ dữ liệu)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0" name="CustomShape 7"/>
          <p:cNvSpPr/>
          <p:nvPr/>
        </p:nvSpPr>
        <p:spPr>
          <a:xfrm>
            <a:off x="336960" y="3475800"/>
            <a:ext cx="1783800" cy="500400"/>
          </a:xfrm>
          <a:prstGeom prst="roundRect">
            <a:avLst>
              <a:gd name="adj" fmla="val 16667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outerShdw algn="tl" blurRad="7620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341" name="CustomShape 8"/>
          <p:cNvSpPr/>
          <p:nvPr/>
        </p:nvSpPr>
        <p:spPr>
          <a:xfrm>
            <a:off x="2582640" y="3122280"/>
            <a:ext cx="2647440" cy="1207800"/>
          </a:xfrm>
          <a:prstGeom prst="roundRect">
            <a:avLst>
              <a:gd name="adj" fmla="val 16667"/>
            </a:avLst>
          </a:prstGeom>
          <a:blipFill rotWithShape="0">
            <a:blip r:embed="rId3"/>
            <a:stretch>
              <a:fillRect/>
            </a:stretch>
          </a:blipFill>
          <a:ln>
            <a:noFill/>
          </a:ln>
          <a:effectLst>
            <a:outerShdw algn="tl" blurRad="7620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342" name="CustomShape 9"/>
          <p:cNvSpPr/>
          <p:nvPr/>
        </p:nvSpPr>
        <p:spPr>
          <a:xfrm>
            <a:off x="336960" y="4543560"/>
            <a:ext cx="2468520" cy="477720"/>
          </a:xfrm>
          <a:prstGeom prst="roundRect">
            <a:avLst>
              <a:gd name="adj" fmla="val 16667"/>
            </a:avLst>
          </a:prstGeom>
          <a:blipFill rotWithShape="0">
            <a:blip r:embed="rId4"/>
            <a:stretch>
              <a:fillRect/>
            </a:stretch>
          </a:blipFill>
          <a:ln>
            <a:noFill/>
          </a:ln>
          <a:effectLst>
            <a:outerShdw algn="tl" blurRad="7620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343" name="CustomShape 10"/>
          <p:cNvSpPr/>
          <p:nvPr/>
        </p:nvSpPr>
        <p:spPr>
          <a:xfrm>
            <a:off x="336960" y="5393880"/>
            <a:ext cx="2802600" cy="1269360"/>
          </a:xfrm>
          <a:prstGeom prst="roundRect">
            <a:avLst>
              <a:gd name="adj" fmla="val 16667"/>
            </a:avLst>
          </a:prstGeom>
          <a:blipFill rotWithShape="0">
            <a:blip r:embed="rId5"/>
            <a:stretch>
              <a:fillRect/>
            </a:stretch>
          </a:blipFill>
          <a:ln>
            <a:noFill/>
          </a:ln>
          <a:effectLst>
            <a:outerShdw algn="tl" blurRad="7620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344" name="CustomShape 11"/>
          <p:cNvSpPr/>
          <p:nvPr/>
        </p:nvSpPr>
        <p:spPr>
          <a:xfrm>
            <a:off x="3598560" y="5870520"/>
            <a:ext cx="1031040" cy="517680"/>
          </a:xfrm>
          <a:prstGeom prst="roundRect">
            <a:avLst>
              <a:gd name="adj" fmla="val 16667"/>
            </a:avLst>
          </a:prstGeom>
          <a:blipFill rotWithShape="0">
            <a:blip r:embed="rId6"/>
            <a:stretch>
              <a:fillRect/>
            </a:stretch>
          </a:blipFill>
          <a:ln>
            <a:noFill/>
          </a:ln>
          <a:effectLst>
            <a:outerShdw algn="tl" blurRad="7620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5477040" y="80280"/>
            <a:ext cx="597492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2000"/>
          </a:bodyPr>
          <a:p>
            <a:pPr>
              <a:lnSpc>
                <a:spcPct val="90000"/>
              </a:lnSpc>
            </a:pPr>
            <a:r>
              <a:rPr b="0" lang="vi-VN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1. </a:t>
            </a:r>
            <a:r>
              <a:rPr b="0" lang="en-US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CLEAN ARCHITECTURE </a:t>
            </a:r>
            <a:r>
              <a:rPr b="0" lang="vi-VN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là gì</a:t>
            </a:r>
            <a:r>
              <a:rPr b="0" lang="en-US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5477040" y="890640"/>
            <a:ext cx="622944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7000"/>
          </a:bodyPr>
          <a:p>
            <a:pPr marL="285840" indent="-28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400" spc="41" strike="noStrike">
                <a:solidFill>
                  <a:srgbClr val="000000"/>
                </a:solidFill>
                <a:latin typeface="Tenorite"/>
                <a:ea typeface="DejaVu Sans"/>
              </a:rPr>
              <a:t>Là một mô hình được xây dưng trên hệ tưởng “</a:t>
            </a:r>
            <a:r>
              <a:rPr b="1" lang="vi-VN" sz="1400" spc="41" strike="noStrike">
                <a:solidFill>
                  <a:srgbClr val="000000"/>
                </a:solidFill>
                <a:latin typeface="Tenorite"/>
                <a:ea typeface="DejaVu Sans"/>
              </a:rPr>
              <a:t>độc lập</a:t>
            </a:r>
            <a:r>
              <a:rPr b="0" lang="vi-VN" sz="1400" spc="41" strike="noStrike">
                <a:solidFill>
                  <a:srgbClr val="000000"/>
                </a:solidFill>
                <a:latin typeface="Tenorite"/>
                <a:ea typeface="DejaVu Sans"/>
              </a:rPr>
              <a:t>”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“</a:t>
            </a:r>
            <a:r>
              <a:rPr b="1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Độc lập</a:t>
            </a: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” =&gt; không bị phụ thuộc bởi công nghệ 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Không phụ thuộc vào các </a:t>
            </a:r>
            <a:r>
              <a:rPr b="1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dependencies</a:t>
            </a: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 bên ngoài, mà ngược lại các </a:t>
            </a:r>
            <a:r>
              <a:rPr b="1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dependencies</a:t>
            </a: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 bên ngoài sẽ phụ thuộc vào </a:t>
            </a:r>
            <a:r>
              <a:rPr b="1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business logic </a:t>
            </a: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bên trong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347" name="Hình ảnh 6" descr=""/>
          <p:cNvPicPr/>
          <p:nvPr/>
        </p:nvPicPr>
        <p:blipFill>
          <a:blip r:embed="rId1"/>
          <a:stretch/>
        </p:blipFill>
        <p:spPr>
          <a:xfrm>
            <a:off x="295560" y="147600"/>
            <a:ext cx="4237920" cy="3112200"/>
          </a:xfrm>
          <a:prstGeom prst="rect">
            <a:avLst/>
          </a:prstGeom>
          <a:ln cap="sq" w="19044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8" name="Hình ảnh 8" descr=""/>
          <p:cNvPicPr/>
          <p:nvPr/>
        </p:nvPicPr>
        <p:blipFill>
          <a:blip r:embed="rId2"/>
          <a:stretch/>
        </p:blipFill>
        <p:spPr>
          <a:xfrm>
            <a:off x="295560" y="3429000"/>
            <a:ext cx="4237920" cy="3112200"/>
          </a:xfrm>
          <a:prstGeom prst="rect">
            <a:avLst/>
          </a:prstGeom>
          <a:ln cap="sq" w="19044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9" name="CustomShape 3"/>
          <p:cNvSpPr/>
          <p:nvPr/>
        </p:nvSpPr>
        <p:spPr>
          <a:xfrm>
            <a:off x="5477040" y="3479400"/>
            <a:ext cx="6536160" cy="7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7000"/>
          </a:bodyPr>
          <a:p>
            <a:pPr marL="285840" indent="-28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41" strike="noStrike">
                <a:solidFill>
                  <a:srgbClr val="000000"/>
                </a:solidFill>
                <a:latin typeface="Tenorite"/>
                <a:ea typeface="DejaVu Sans"/>
              </a:rPr>
              <a:t>Usecase</a:t>
            </a:r>
            <a:r>
              <a:rPr b="0" lang="vi-VN" sz="1400" spc="41" strike="noStrike">
                <a:solidFill>
                  <a:srgbClr val="000000"/>
                </a:solidFill>
                <a:latin typeface="Tenorite"/>
                <a:ea typeface="DejaVu Sans"/>
              </a:rPr>
              <a:t>: bussiness logic 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 </a:t>
            </a: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Chứa các rule liên quan trực tiếp tới ứng dụng, VD:Thêm, Sửa Xóa…….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5477040" y="2354040"/>
            <a:ext cx="6536160" cy="12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285840" indent="-28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41" strike="noStrike">
                <a:solidFill>
                  <a:srgbClr val="000000"/>
                </a:solidFill>
                <a:latin typeface="Tenorite"/>
                <a:ea typeface="DejaVu Sans"/>
              </a:rPr>
              <a:t>Entites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Không chứa bất cứ framework nào, có thể chạy mà không cần emulator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Dễ dàng test, maintain và develop phần business logic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5477040" y="5005080"/>
            <a:ext cx="6536160" cy="7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41" strike="noStrike">
                <a:solidFill>
                  <a:srgbClr val="000000"/>
                </a:solidFill>
                <a:latin typeface="Tenorite"/>
                <a:ea typeface="DejaVu Sans"/>
              </a:rPr>
              <a:t>Framework and Drivers</a:t>
            </a:r>
            <a:r>
              <a:rPr b="0" lang="vi-VN" sz="1400" spc="41" strike="noStrike">
                <a:solidFill>
                  <a:srgbClr val="000000"/>
                </a:solidFill>
                <a:latin typeface="Tenorite"/>
                <a:ea typeface="DejaVu Sans"/>
              </a:rPr>
              <a:t>: 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Chứa các công cụ về cơ sở dữ liệu và các framework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2" name="CustomShape 6"/>
          <p:cNvSpPr/>
          <p:nvPr/>
        </p:nvSpPr>
        <p:spPr>
          <a:xfrm>
            <a:off x="5477040" y="4279680"/>
            <a:ext cx="6536160" cy="7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7000"/>
          </a:bodyPr>
          <a:p>
            <a:pPr marL="285840" indent="-28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41" strike="noStrike">
                <a:solidFill>
                  <a:srgbClr val="000000"/>
                </a:solidFill>
                <a:latin typeface="Tenorite"/>
                <a:ea typeface="DejaVu Sans"/>
              </a:rPr>
              <a:t>Interface </a:t>
            </a:r>
            <a:r>
              <a:rPr b="1" lang="en-US" sz="1400" spc="41" strike="noStrike">
                <a:solidFill>
                  <a:srgbClr val="000000"/>
                </a:solidFill>
                <a:latin typeface="Tenorite"/>
                <a:ea typeface="DejaVu Sans"/>
              </a:rPr>
              <a:t>Adapter</a:t>
            </a:r>
            <a:r>
              <a:rPr b="0" lang="vi-VN" sz="1400" spc="41" strike="noStrike">
                <a:solidFill>
                  <a:srgbClr val="000000"/>
                </a:solidFill>
                <a:latin typeface="Tenorite"/>
                <a:ea typeface="DejaVu Sans"/>
              </a:rPr>
              <a:t>: 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Tập hợp các adapter cho quá trình tương tác với các công nghệ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4754880" y="131040"/>
            <a:ext cx="597492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Ví dụ Thực Tế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2560320" y="711720"/>
            <a:ext cx="7680600" cy="614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3289320" y="372240"/>
            <a:ext cx="784800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2000"/>
          </a:bodyPr>
          <a:p>
            <a:pPr>
              <a:lnSpc>
                <a:spcPct val="90000"/>
              </a:lnSpc>
            </a:pPr>
            <a:r>
              <a:rPr b="0" lang="vi-VN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3.</a:t>
            </a:r>
            <a:r>
              <a:rPr b="0" lang="en-US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 </a:t>
            </a:r>
            <a:r>
              <a:rPr b="0" lang="vi-VN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Ưu và Nhược Điểm Clean </a:t>
            </a:r>
            <a:r>
              <a:rPr b="0" lang="en-US" sz="28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ARCHITECTURE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266040" y="1401480"/>
            <a:ext cx="5778720" cy="3677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41" strike="noStrike">
                <a:solidFill>
                  <a:srgbClr val="000000"/>
                </a:solidFill>
                <a:latin typeface="Tenorite (Thân)"/>
                <a:ea typeface="DejaVu Sans"/>
              </a:rPr>
              <a:t>Ưu điểm</a:t>
            </a:r>
            <a:r>
              <a:rPr b="0" lang="vi-VN" sz="1400" spc="41" strike="noStrike">
                <a:solidFill>
                  <a:srgbClr val="000000"/>
                </a:solidFill>
                <a:latin typeface="Tenorite (Thân)"/>
                <a:ea typeface="DejaVu Sans"/>
              </a:rPr>
              <a:t>: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-1" strike="noStrike">
                <a:solidFill>
                  <a:srgbClr val="000000"/>
                </a:solidFill>
                <a:latin typeface="Tenorite (Thân)"/>
                <a:ea typeface="DejaVu Sans"/>
              </a:rPr>
              <a:t>R</a:t>
            </a:r>
            <a:r>
              <a:rPr b="1" lang="en-US" sz="1400" spc="-1" strike="noStrike">
                <a:solidFill>
                  <a:srgbClr val="000000"/>
                </a:solidFill>
                <a:latin typeface="Tenorite (Thân)"/>
                <a:ea typeface="DejaVu Sans"/>
              </a:rPr>
              <a:t>õ ràng</a:t>
            </a:r>
            <a:r>
              <a:rPr b="0" lang="vi-VN" sz="1400" spc="-1" strike="noStrike">
                <a:solidFill>
                  <a:srgbClr val="000000"/>
                </a:solidFill>
                <a:latin typeface="Tenorite (Thân)"/>
                <a:ea typeface="DejaVu Sans"/>
              </a:rPr>
              <a:t>: Phân tách rõ ràng giữa các lớp giúp dễ dàng bảo trì và theo dõi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-1" strike="noStrike">
                <a:solidFill>
                  <a:srgbClr val="000000"/>
                </a:solidFill>
                <a:latin typeface="Tenorite (Thân)"/>
                <a:ea typeface="DejaVu Sans"/>
              </a:rPr>
              <a:t>Giảm thiểu phụ thuộc</a:t>
            </a:r>
            <a:r>
              <a:rPr b="0" lang="vi-VN" sz="1400" spc="-1" strike="noStrike">
                <a:solidFill>
                  <a:srgbClr val="000000"/>
                </a:solidFill>
                <a:latin typeface="Tenorite (Thân)"/>
                <a:ea typeface="DejaVu Sans"/>
              </a:rPr>
              <a:t>: Giảm sự phục thuộc giữa các lớp, nếu 1 thành phần thành phần thay đổi cũng không làm ảnh hưởng đến thành phần khác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-1" strike="noStrike">
                <a:solidFill>
                  <a:srgbClr val="000000"/>
                </a:solidFill>
                <a:latin typeface="Tenorite (Thân)"/>
                <a:ea typeface="DejaVu Sans"/>
              </a:rPr>
              <a:t>Kiểm thử dễ dàng</a:t>
            </a:r>
            <a:r>
              <a:rPr b="0" lang="vi-VN" sz="1400" spc="-1" strike="noStrike">
                <a:solidFill>
                  <a:srgbClr val="000000"/>
                </a:solidFill>
                <a:latin typeface="Tenorite (Thân)"/>
                <a:ea typeface="DejaVu Sans"/>
              </a:rPr>
              <a:t>: kễ dàng kiểm thử tích hợp, kiểm thử đơn vị , kiểm thử chức năng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-1" strike="noStrike">
                <a:solidFill>
                  <a:srgbClr val="000000"/>
                </a:solidFill>
                <a:latin typeface="Tenorite (Thân)"/>
                <a:ea typeface="DejaVu Sans"/>
              </a:rPr>
              <a:t>Linh hoạt</a:t>
            </a:r>
            <a:r>
              <a:rPr b="0" lang="vi-VN" sz="1400" spc="-1" strike="noStrike">
                <a:solidFill>
                  <a:srgbClr val="000000"/>
                </a:solidFill>
                <a:latin typeface="Tenorite (Thân)"/>
                <a:ea typeface="DejaVu Sans"/>
              </a:rPr>
              <a:t>: có thể tích hợp công nghệ mới mà không ảnh hưởng đến các phần khác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6814080" y="2870280"/>
            <a:ext cx="4977000" cy="3677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 marL="285840" indent="-28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41" strike="noStrike">
                <a:solidFill>
                  <a:srgbClr val="000000"/>
                </a:solidFill>
                <a:latin typeface="Tenorite"/>
                <a:ea typeface="DejaVu Sans"/>
              </a:rPr>
              <a:t>Nhược điểm</a:t>
            </a:r>
            <a:r>
              <a:rPr b="0" lang="vi-VN" sz="1400" spc="41" strike="noStrike">
                <a:solidFill>
                  <a:srgbClr val="000000"/>
                </a:solidFill>
                <a:latin typeface="Tenorite"/>
                <a:ea typeface="DejaVu Sans"/>
              </a:rPr>
              <a:t>: 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Phức tạp</a:t>
            </a: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: Việc phân chia nhỏ tạo ra lượng lớn lớp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Khả năng dư thừa</a:t>
            </a: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: Tăng độ phức tạp nếu áp dụng các dự án nhỏ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Tốn thời gian</a:t>
            </a: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: Áp dụng clean architecture sẽ gây mấy thời gian ban đầu cho việc tổ chức cấu trúc </a:t>
            </a:r>
            <a:endParaRPr b="0" lang="en-US" sz="1400" spc="-1" strike="noStrike">
              <a:latin typeface="Arial"/>
            </a:endParaRPr>
          </a:p>
          <a:p>
            <a:pPr lvl="1" marL="743040" indent="-28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Quản lý khó khắn</a:t>
            </a:r>
            <a:r>
              <a:rPr b="0" lang="vi-VN" sz="1400" spc="-1" strike="noStrike">
                <a:solidFill>
                  <a:srgbClr val="000000"/>
                </a:solidFill>
                <a:latin typeface="Tenorite"/>
                <a:ea typeface="DejaVu Sans"/>
              </a:rPr>
              <a:t>: Nếu không có kinh nghiệm sẽ khó quản lý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1861560" y="3133440"/>
            <a:ext cx="6646320" cy="5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4000"/>
          </a:bodyPr>
          <a:p>
            <a:pPr>
              <a:lnSpc>
                <a:spcPct val="90000"/>
              </a:lnSpc>
            </a:pPr>
            <a:r>
              <a:rPr b="1" lang="vi-VN" sz="32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Hexagonal</a:t>
            </a:r>
            <a:r>
              <a:rPr b="1" lang="en-US" sz="3200" spc="140" strike="noStrike" cap="all">
                <a:solidFill>
                  <a:srgbClr val="000000"/>
                </a:solidFill>
                <a:latin typeface="Tenorite"/>
                <a:ea typeface="DejaVu Sans"/>
              </a:rPr>
              <a:t> Architecturer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5340CE8-B634-44AD-AC91-3F2FA861F959}" type="slidenum">
              <a:rPr b="0" lang="en-US" sz="900" spc="-1" strike="noStrike">
                <a:solidFill>
                  <a:srgbClr val="8b8b8b"/>
                </a:solidFill>
                <a:latin typeface="Tenorite"/>
                <a:ea typeface="DejaVu Sans"/>
              </a:rPr>
              <a:t>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8564760" y="1920240"/>
            <a:ext cx="3412800" cy="2704320"/>
          </a:xfrm>
          <a:prstGeom prst="roundRect">
            <a:avLst>
              <a:gd name="adj" fmla="val 16667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outerShdw algn="tl" blurRad="7620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  <p:sp>
        <p:nvSpPr>
          <p:cNvPr id="361" name="CustomShape 4"/>
          <p:cNvSpPr/>
          <p:nvPr/>
        </p:nvSpPr>
        <p:spPr>
          <a:xfrm>
            <a:off x="1074600" y="3029400"/>
            <a:ext cx="785520" cy="798120"/>
          </a:xfrm>
          <a:prstGeom prst="ellipse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vi-VN" sz="4000" spc="-1" strike="noStrike">
                <a:solidFill>
                  <a:srgbClr val="ffffff"/>
                </a:solidFill>
                <a:latin typeface="Tenorite"/>
                <a:ea typeface="DejaVu Sans"/>
              </a:rPr>
              <a:t>2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{E8B9E761-B60C-4E40-B827-C44760A2200B}tf67328976_win32</Template>
  <TotalTime>397</TotalTime>
  <Application>LibreOffice/6.4.7.2$Linux_X86_64 LibreOffice_project/40$Build-2</Application>
  <Words>675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2023-08-22T02:38:17Z</dcterms:created>
  <dc:creator>Đoan Tuan</dc:creator>
  <dc:description/>
  <dc:language>en-US</dc:language>
  <cp:lastModifiedBy/>
  <dcterms:modified xsi:type="dcterms:W3CDTF">2023-09-16T09:27:28Z</dcterms:modified>
  <cp:revision>9</cp:revision>
  <dc:subject/>
  <dc:title>Hexagonal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Màn hình rộng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