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DE6EF-90B1-4759-82A5-6F4A370CBC21}">
  <a:tblStyle styleId="{CF6DE6EF-90B1-4759-82A5-6F4A370CBC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c8199f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c8199f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c8199f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3c8199f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46e66c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46e66c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Class organization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Begin with a list of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Firstly, public static constants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static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Public methods after that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c8199f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c8199f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fef3b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fef3b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 pronounceable names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Human brain is naturally conditioned to simply gloss and skip anything that cannot be pronounced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Easy to search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fef3bd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fef3bd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fef3bd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fef3bd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Class organization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Begin with a list of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Firstly, public static constants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static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vars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Public methods after that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Private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fef3bd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fef3bd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fef3bd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0fef3bd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fef3bd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fef3bd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d06165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d06165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fef3bd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fef3bd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446e66c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446e66c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446e66c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446e66c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fef3bd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fef3bd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0fef3bd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0fef3bd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9b4517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9b4517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66a8f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66a8f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9b4517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9b4517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c8199f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c8199f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c8199f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c8199f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c8199f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c8199f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c8199f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c8199f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YtQGQ9Eg0Lo" TargetMode="External"/><Relationship Id="rId10" Type="http://schemas.openxmlformats.org/officeDocument/2006/relationships/hyperlink" Target="https://libgen.rocks/ads.php?md5=47f31e16745540e040bfd0688148af9c" TargetMode="External"/><Relationship Id="rId13" Type="http://schemas.openxmlformats.org/officeDocument/2006/relationships/hyperlink" Target="https://www.youtube.com/watch?v=c40HPauhawQ" TargetMode="External"/><Relationship Id="rId12" Type="http://schemas.openxmlformats.org/officeDocument/2006/relationships/hyperlink" Target="https://www.youtube.com/watch?v=UjhX2sVf0e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artinfowler.com/bliki/TwoHardThings.html" TargetMode="External"/><Relationship Id="rId4" Type="http://schemas.openxmlformats.org/officeDocument/2006/relationships/hyperlink" Target="https://quotesondesign.com/" TargetMode="External"/><Relationship Id="rId9" Type="http://schemas.openxmlformats.org/officeDocument/2006/relationships/hyperlink" Target="https://libgen.rocks/ads.php?md5=838cc6ac8cb0d8ddb98fdb1ae0c8a443" TargetMode="External"/><Relationship Id="rId5" Type="http://schemas.openxmlformats.org/officeDocument/2006/relationships/hyperlink" Target="https://www.freecodecamp.org/news/solid-principles-explained-in-plain-english/" TargetMode="External"/><Relationship Id="rId6" Type="http://schemas.openxmlformats.org/officeDocument/2006/relationships/hyperlink" Target="https://people.apache.org/~fhanik/kiss.html" TargetMode="External"/><Relationship Id="rId7" Type="http://schemas.openxmlformats.org/officeDocument/2006/relationships/hyperlink" Target="https://libgen.li/" TargetMode="External"/><Relationship Id="rId8" Type="http://schemas.openxmlformats.org/officeDocument/2006/relationships/hyperlink" Target="https://libgen.rocks/ads.php?md5=481473f6104d2f187dfcc11c340ca4f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Clean Code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733050"/>
            <a:ext cx="85206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@vking34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Code Smell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50" y="1138200"/>
            <a:ext cx="63736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Clean Code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2084025"/>
            <a:ext cx="85206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Practice Ways:</a:t>
            </a:r>
            <a:endParaRPr b="1"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Read → </a:t>
            </a:r>
            <a:r>
              <a:rPr lang="en" sz="1200">
                <a:solidFill>
                  <a:schemeClr val="dk1"/>
                </a:solidFill>
              </a:rPr>
              <a:t>Got sense of beauty</a:t>
            </a:r>
            <a:endParaRPr b="1"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Codes of others (Distinguish Clean vs Smell)  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Books (Tech &amp; Non-Tech)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Be Disciplined</a:t>
            </a:r>
            <a:endParaRPr b="1"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Think of the principles, convention first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Practices</a:t>
            </a:r>
            <a:endParaRPr b="1"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Fix symptoms</a:t>
            </a:r>
            <a:r>
              <a:rPr b="1" lang="en" sz="1200">
                <a:solidFill>
                  <a:schemeClr val="dk1"/>
                </a:solidFill>
              </a:rPr>
              <a:t> → </a:t>
            </a:r>
            <a:r>
              <a:rPr lang="en" sz="1200">
                <a:solidFill>
                  <a:schemeClr val="dk1"/>
                </a:solidFill>
              </a:rPr>
              <a:t>Know complexity</a:t>
            </a:r>
            <a:endParaRPr b="1"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Refactor frequently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Pair programming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11700" y="1088625"/>
            <a:ext cx="8520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Abstract Ways:</a:t>
            </a:r>
            <a:endParaRPr sz="1200"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Easy to understand</a:t>
            </a:r>
            <a:r>
              <a:rPr lang="en" sz="1200"/>
              <a:t>: Naming, Conventions, Format, Code Review, Static Scanning, …</a:t>
            </a:r>
            <a:endParaRPr sz="1200"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Easy to change</a:t>
            </a:r>
            <a:r>
              <a:rPr lang="en" sz="1200"/>
              <a:t>: Principles, Design Patterns, Unit Test, Refactoring, …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63366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CC4125"/>
                </a:solidFill>
              </a:rPr>
              <a:t>KISS</a:t>
            </a:r>
            <a:r>
              <a:rPr lang="en" sz="1200">
                <a:solidFill>
                  <a:schemeClr val="dk1"/>
                </a:solidFill>
              </a:rPr>
              <a:t>: Break down the problem into small enough or understandable enough pieces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CC4125"/>
                </a:solidFill>
              </a:rPr>
              <a:t>SOLID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Single Responsibility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Open-Closed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Liskov Substitution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Interface Segregation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Dependency Inversion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“If the Open-Closed Principle states the goal of OO architecture,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the Dependency Inversion Principle states the primary mechanism”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67825" y="1850525"/>
            <a:ext cx="85206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Things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37175"/>
            <a:ext cx="46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“There are only two hard things in Computer Science:</a:t>
            </a:r>
            <a:br>
              <a:rPr i="1" lang="en" sz="1200">
                <a:solidFill>
                  <a:schemeClr val="dk1"/>
                </a:solidFill>
              </a:rPr>
            </a:br>
            <a:r>
              <a:rPr i="1" lang="en" sz="1200">
                <a:solidFill>
                  <a:schemeClr val="dk1"/>
                </a:solidFill>
              </a:rPr>
              <a:t>cache invalidation and naming things”</a:t>
            </a:r>
            <a:r>
              <a:rPr lang="en" sz="1200">
                <a:solidFill>
                  <a:schemeClr val="dk1"/>
                </a:solidFill>
              </a:rPr>
              <a:t> - Phil Karlton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 names that reveal intent</a:t>
            </a:r>
            <a:endParaRPr sz="1200">
              <a:solidFill>
                <a:schemeClr val="dk1"/>
              </a:solidFill>
            </a:endParaRPr>
          </a:p>
          <a:p>
            <a:pPr indent="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scope = checkScope(); 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isScope = checkScope();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Make meaningful distinctions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 pronounceable names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Don't use prefix to the name of container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Consistent Spelling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1490" r="1722" t="0"/>
          <a:stretch/>
        </p:blipFill>
        <p:spPr>
          <a:xfrm>
            <a:off x="5407975" y="661263"/>
            <a:ext cx="34243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775" y="2064725"/>
            <a:ext cx="182350" cy="1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75" y="2304200"/>
            <a:ext cx="182350" cy="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Top to Bottom Rule, Tell a story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 one thing, SRP</a:t>
            </a:r>
            <a:endParaRPr sz="12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Have no side effects</a:t>
            </a:r>
            <a:endParaRPr sz="12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Command Query Separation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Keep it small</a:t>
            </a:r>
            <a:endParaRPr sz="12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&lt; 40 lines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Don’t repeat yourself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520450" y="1180550"/>
            <a:ext cx="10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Easy to read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260950" y="1274600"/>
            <a:ext cx="259500" cy="165900"/>
          </a:xfrm>
          <a:prstGeom prst="rightArrow">
            <a:avLst>
              <a:gd fmla="val 40778" name="adj1"/>
              <a:gd fmla="val 5808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260950" y="1597875"/>
            <a:ext cx="259500" cy="165900"/>
          </a:xfrm>
          <a:prstGeom prst="rightArrow">
            <a:avLst>
              <a:gd fmla="val 40778" name="adj1"/>
              <a:gd fmla="val 5808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520450" y="1496175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Easy to maintain</a:t>
            </a:r>
            <a:endParaRPr sz="1200"/>
          </a:p>
        </p:txBody>
      </p:sp>
      <p:sp>
        <p:nvSpPr>
          <p:cNvPr id="150" name="Google Shape;150;p27"/>
          <p:cNvSpPr txBox="1"/>
          <p:nvPr/>
        </p:nvSpPr>
        <p:spPr>
          <a:xfrm>
            <a:off x="3520450" y="2343925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Easy to test</a:t>
            </a:r>
            <a:endParaRPr sz="1200"/>
          </a:p>
        </p:txBody>
      </p:sp>
      <p:sp>
        <p:nvSpPr>
          <p:cNvPr id="151" name="Google Shape;151;p27"/>
          <p:cNvSpPr/>
          <p:nvPr/>
        </p:nvSpPr>
        <p:spPr>
          <a:xfrm>
            <a:off x="3260950" y="2437975"/>
            <a:ext cx="259500" cy="165900"/>
          </a:xfrm>
          <a:prstGeom prst="rightArrow">
            <a:avLst>
              <a:gd fmla="val 40778" name="adj1"/>
              <a:gd fmla="val 5808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520450" y="2861175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Avoid duplication</a:t>
            </a:r>
            <a:endParaRPr sz="1200"/>
          </a:p>
        </p:txBody>
      </p:sp>
      <p:sp>
        <p:nvSpPr>
          <p:cNvPr id="153" name="Google Shape;153;p27"/>
          <p:cNvSpPr/>
          <p:nvPr/>
        </p:nvSpPr>
        <p:spPr>
          <a:xfrm>
            <a:off x="3260950" y="2955225"/>
            <a:ext cx="259500" cy="165900"/>
          </a:xfrm>
          <a:prstGeom prst="rightArrow">
            <a:avLst>
              <a:gd fmla="val 40778" name="adj1"/>
              <a:gd fmla="val 5808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Keep it small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Single Responsibility Principle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100">
                <a:solidFill>
                  <a:schemeClr val="dk1"/>
                </a:solidFill>
              </a:rPr>
              <a:t>To find out if class has too much responsibility is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how it is named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Open-Closed Principle - Organizing for Change</a:t>
            </a:r>
            <a:endParaRPr sz="12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 existing class A is used to generate SQL select statement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Requirement: Generating SQL update statement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Approach: Creating a subclass B of class A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864125" y="1152475"/>
            <a:ext cx="3968175" cy="36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38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Write try-catch-final statement first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Try blocks should be treated like transactions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Catch blocks leaves your code in a consistent state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Provide context with exceptions, add error messages: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Type of failure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Where failed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Why it did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Checked Exception vs Unchecked exception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Centralized Handling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43749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{CF6DE6EF-90B1-4759-82A5-6F4A370CBC21}</a:tableStyleId>
              </a:tblPr>
              <a:tblGrid>
                <a:gridCol w="696675"/>
                <a:gridCol w="1991475"/>
                <a:gridCol w="1858375"/>
              </a:tblGrid>
              <a:tr h="31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Checked Exception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Unchecked exception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76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Checked at compile time.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Represent errors outside the control of the program.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If some code within a method throws a checked exception, then the method must either handle the exception or it must specify the exception using the throws keyword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Unchecked at compile time.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Reflect errors inside the program logic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Don’t have to declare unchecked exceptions in a method with throws keyword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Remind of handling exceptions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Preserve encapsulation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Low Cost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Violate Open/Closed Principle</a:t>
                      </a:r>
                      <a:endParaRPr sz="1000"/>
                    </a:p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Break encapsulation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778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Forget to handle exceptions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When to use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 a critical library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 general, robust apps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40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Boundaries are points within your code where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it </a:t>
            </a:r>
            <a:r>
              <a:rPr b="1" lang="en" sz="1200">
                <a:solidFill>
                  <a:schemeClr val="dk1"/>
                </a:solidFill>
              </a:rPr>
              <a:t>meets others’ code</a:t>
            </a:r>
            <a:r>
              <a:rPr lang="en" sz="1200">
                <a:solidFill>
                  <a:schemeClr val="dk1"/>
                </a:solidFill>
              </a:rPr>
              <a:t>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A boundary is an </a:t>
            </a:r>
            <a:r>
              <a:rPr b="1" lang="en" sz="1200">
                <a:solidFill>
                  <a:schemeClr val="dk1"/>
                </a:solidFill>
              </a:rPr>
              <a:t>unpredictable</a:t>
            </a:r>
            <a:r>
              <a:rPr lang="en" sz="1200">
                <a:solidFill>
                  <a:schemeClr val="dk1"/>
                </a:solidFill>
              </a:rPr>
              <a:t> area.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Avoid passing a third party object around within your own system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 not return a function from it or accept it as an argument to your public APIs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Buffer code boundaries using </a:t>
            </a:r>
            <a:r>
              <a:rPr b="1" lang="en" sz="1200">
                <a:solidFill>
                  <a:srgbClr val="CC4125"/>
                </a:solidFill>
              </a:rPr>
              <a:t>adapters</a:t>
            </a:r>
            <a:endParaRPr b="1" sz="1200">
              <a:solidFill>
                <a:srgbClr val="CC4125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Limiting dependency on external software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Future maintenance will be easier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Write tests that explore your understanding of such codes based on its intended usage (learning tests)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50" y="1245138"/>
            <a:ext cx="4317751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Limitations: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Does not always improve the performance of a system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concurrent algorithm might have a design different from what you would have gotten with a single-threaded system since the what and when of the code has been decoupled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Limit the scope of shared data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Instead of sharing data, a better alternative is to </a:t>
            </a:r>
            <a:r>
              <a:rPr b="1" lang="en" sz="1200">
                <a:solidFill>
                  <a:schemeClr val="dk1"/>
                </a:solidFill>
              </a:rPr>
              <a:t>make copies</a:t>
            </a:r>
            <a:r>
              <a:rPr lang="en" sz="1200">
                <a:solidFill>
                  <a:schemeClr val="dk1"/>
                </a:solidFill>
              </a:rPr>
              <a:t> of the object and treat it as </a:t>
            </a:r>
            <a:r>
              <a:rPr b="1" lang="en" sz="1200">
                <a:solidFill>
                  <a:schemeClr val="dk1"/>
                </a:solidFill>
              </a:rPr>
              <a:t>read-only</a:t>
            </a:r>
            <a:endParaRPr b="1"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Threads should be as </a:t>
            </a:r>
            <a:r>
              <a:rPr b="1" lang="en" sz="1200">
                <a:solidFill>
                  <a:schemeClr val="dk1"/>
                </a:solidFill>
              </a:rPr>
              <a:t>independent</a:t>
            </a:r>
            <a:r>
              <a:rPr lang="en" sz="1200">
                <a:solidFill>
                  <a:schemeClr val="dk1"/>
                </a:solidFill>
              </a:rPr>
              <a:t> as possible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Keep synchronized sections small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Common mistake: Make </a:t>
            </a:r>
            <a:r>
              <a:rPr b="1" lang="en" sz="1200">
                <a:solidFill>
                  <a:schemeClr val="dk1"/>
                </a:solidFill>
              </a:rPr>
              <a:t>critical sections very large</a:t>
            </a:r>
            <a:r>
              <a:rPr lang="en" sz="1200">
                <a:solidFill>
                  <a:schemeClr val="dk1"/>
                </a:solidFill>
              </a:rPr>
              <a:t> to accommodate the synchronized statement. This will only </a:t>
            </a:r>
            <a:r>
              <a:rPr b="1" lang="en" sz="1200">
                <a:solidFill>
                  <a:schemeClr val="dk1"/>
                </a:solidFill>
              </a:rPr>
              <a:t>degrade the performance</a:t>
            </a:r>
            <a:endParaRPr b="1"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Writing correct shutdown code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eadlock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3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Clean Code</a:t>
            </a:r>
            <a:endParaRPr sz="14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Why Clean Code?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is Clean Code?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Objectives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Cause of Code Smell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to write Clean Code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Principles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Practices</a:t>
            </a:r>
            <a:endParaRPr sz="14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Conventions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Tips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Understand the logic, the intent of function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Unit Test is </a:t>
            </a:r>
            <a:r>
              <a:rPr b="1" lang="en" sz="1200">
                <a:solidFill>
                  <a:srgbClr val="CC0000"/>
                </a:solidFill>
              </a:rPr>
              <a:t>very important</a:t>
            </a:r>
            <a:r>
              <a:rPr lang="en" sz="1200">
                <a:solidFill>
                  <a:schemeClr val="dk1"/>
                </a:solidFill>
              </a:rPr>
              <a:t> → Testable → Reliability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If it is hard to test, the code might not clean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References: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Unit Testing: Principles, Practices, and Patterns: https://libgen.rocks/ads.php?md5=47f31e16745540e040bfd0688148af9c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&amp; Format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Comment: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80% self explain → no needs to comment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20% related to algorithms, bla bla, … → need to comment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Format: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Helpful to collab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Techniques: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Composing Methods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Moving features between objects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Organizing Data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Dealing with generalization</a:t>
            </a:r>
            <a:endParaRPr sz="12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Best Practices: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3 in-depth classes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10 files</a:t>
            </a:r>
            <a:endParaRPr sz="1200">
              <a:solidFill>
                <a:schemeClr val="dk1"/>
              </a:solidFill>
            </a:endParaRPr>
          </a:p>
          <a:p>
            <a:pPr indent="-190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Unit tests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+ Bonus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8415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 Hard Things: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https://martinfowler.com/bliki/TwoHardThings.html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Quotes: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https://quotesondesign.com/</a:t>
            </a:r>
            <a:endParaRPr sz="1100">
              <a:solidFill>
                <a:schemeClr val="dk1"/>
              </a:solidFill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Principles: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SOLID: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https://www.freecodecamp.org/news/solid-principles-explained-in-plain-english/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KISS: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https://people.apache.org/~fhanik/kiss.html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Books: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</a:t>
            </a:r>
            <a:r>
              <a:rPr lang="en" sz="1100">
                <a:solidFill>
                  <a:schemeClr val="dk1"/>
                </a:solidFill>
              </a:rPr>
              <a:t>ibrary of c</a:t>
            </a:r>
            <a:r>
              <a:rPr lang="en" sz="1100">
                <a:solidFill>
                  <a:schemeClr val="dk1"/>
                </a:solidFill>
              </a:rPr>
              <a:t>ontraband books: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https://libgen.li/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Best tips and tricks in the world of </a:t>
            </a:r>
            <a:r>
              <a:rPr lang="en" sz="1100">
                <a:solidFill>
                  <a:schemeClr val="dk1"/>
                </a:solidFill>
              </a:rPr>
              <a:t>Clean Coding:</a:t>
            </a:r>
            <a:r>
              <a:rPr lang="en" sz="1100">
                <a:solidFill>
                  <a:schemeClr val="dk1"/>
                </a:solidFill>
              </a:rPr>
              <a:t> 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https://libgen.rocks/ads.php?md5=481473f6104d2f187dfcc11c340ca4f3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Clean Code: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https://libgen.rocks/ads.php?md5=838cc6ac8cb0d8ddb98fdb1ae0c8a443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Unit Testing: Principles, Practices, and Patterns: </a:t>
            </a:r>
            <a:r>
              <a:rPr lang="en" sz="1100" u="sng">
                <a:solidFill>
                  <a:srgbClr val="45818E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https://libgen.rocks/ads.php?md5=47f31e16745540e040bfd0688148af9c</a:t>
            </a:r>
            <a:r>
              <a:rPr lang="en" sz="1100">
                <a:solidFill>
                  <a:srgbClr val="45818E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Talks: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https://www.youtube.com/watch?v=YtQGQ9Eg0Lo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https://www.youtube.com/watch?v=UjhX2sVf0eg</a:t>
            </a:r>
            <a:endParaRPr sz="1100">
              <a:solidFill>
                <a:schemeClr val="dk1"/>
              </a:solidFill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https://www.youtube.com/watch?v=c40HPauhawQ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ctrTitle"/>
          </p:nvPr>
        </p:nvSpPr>
        <p:spPr>
          <a:xfrm>
            <a:off x="311700" y="845675"/>
            <a:ext cx="8520600" cy="11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Kam-sa-ni-ta </a:t>
            </a:r>
            <a:r>
              <a:rPr lang="en">
                <a:solidFill>
                  <a:schemeClr val="lt1"/>
                </a:solidFill>
              </a:rPr>
              <a:t>🙏</a:t>
            </a:r>
            <a:endParaRPr/>
          </a:p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(Thank You)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</p:txBody>
      </p:sp>
      <p:sp>
        <p:nvSpPr>
          <p:cNvPr id="211" name="Google Shape;211;p36"/>
          <p:cNvSpPr txBox="1"/>
          <p:nvPr>
            <p:ph idx="1" type="subTitle"/>
          </p:nvPr>
        </p:nvSpPr>
        <p:spPr>
          <a:xfrm>
            <a:off x="3005700" y="3404300"/>
            <a:ext cx="31326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Buy me a coffee ☕️: </a:t>
            </a:r>
            <a:endParaRPr sz="1200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422" y="4065375"/>
            <a:ext cx="822224" cy="93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650" y="3748625"/>
            <a:ext cx="913325" cy="12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she pretty?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49" y="1017725"/>
            <a:ext cx="2739900" cy="39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clean, neat?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63" y="1130250"/>
            <a:ext cx="57328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clean?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238" y="1017725"/>
            <a:ext cx="30855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385950"/>
            <a:ext cx="85206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Congrats! You can write clean code! </a:t>
            </a:r>
            <a:r>
              <a:rPr lang="en" sz="3000"/>
              <a:t>🥳</a:t>
            </a:r>
            <a:endParaRPr sz="3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775" y="1215900"/>
            <a:ext cx="3640450" cy="3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Clean Code? 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2822000"/>
            <a:ext cx="40419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If you think good architecture is expensive,</a:t>
            </a:r>
            <a:br>
              <a:rPr i="1" lang="en"/>
            </a:br>
            <a:r>
              <a:rPr i="1" lang="en"/>
              <a:t>try bad architecture”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Brian Foote and Joseph Yoder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75" y="1212750"/>
            <a:ext cx="4366425" cy="29782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11700" y="1470425"/>
            <a:ext cx="4041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Software Development Problems:</a:t>
            </a:r>
            <a:endParaRPr/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 to market</a:t>
            </a:r>
            <a:endParaRPr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Buggy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is Clean Code?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Clean code is code that very </a:t>
            </a:r>
            <a:r>
              <a:rPr b="1" lang="en" sz="1400">
                <a:solidFill>
                  <a:srgbClr val="CC4125"/>
                </a:solidFill>
              </a:rPr>
              <a:t>easy</a:t>
            </a:r>
            <a:r>
              <a:rPr lang="en" sz="1400">
                <a:solidFill>
                  <a:schemeClr val="dk1"/>
                </a:solidFill>
              </a:rPr>
              <a:t> to </a:t>
            </a:r>
            <a:r>
              <a:rPr b="1" lang="en" sz="1400">
                <a:solidFill>
                  <a:srgbClr val="CC4125"/>
                </a:solidFill>
              </a:rPr>
              <a:t>understand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rgbClr val="CC4125"/>
                </a:solidFill>
              </a:rPr>
              <a:t>change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088" y="1852325"/>
            <a:ext cx="3337817" cy="29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Objectives/Mindset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Fourable</a:t>
            </a:r>
            <a:r>
              <a:rPr lang="en" sz="1250">
                <a:solidFill>
                  <a:schemeClr val="dk1"/>
                </a:solidFill>
              </a:rPr>
              <a:t>:</a:t>
            </a:r>
            <a:endParaRPr sz="1250">
              <a:solidFill>
                <a:schemeClr val="dk1"/>
              </a:solidFill>
            </a:endParaRPr>
          </a:p>
          <a:p>
            <a:pPr indent="-1936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CC4125"/>
                </a:solidFill>
              </a:rPr>
              <a:t>Read</a:t>
            </a:r>
            <a:r>
              <a:rPr lang="en" sz="1250">
                <a:solidFill>
                  <a:schemeClr val="dk1"/>
                </a:solidFill>
              </a:rPr>
              <a:t>able</a:t>
            </a:r>
            <a:endParaRPr sz="1250">
              <a:solidFill>
                <a:schemeClr val="dk1"/>
              </a:solidFill>
            </a:endParaRPr>
          </a:p>
          <a:p>
            <a:pPr indent="-1936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CC4125"/>
                </a:solidFill>
              </a:rPr>
              <a:t>Maintain</a:t>
            </a:r>
            <a:r>
              <a:rPr lang="en" sz="1250">
                <a:solidFill>
                  <a:schemeClr val="dk1"/>
                </a:solidFill>
              </a:rPr>
              <a:t>able</a:t>
            </a:r>
            <a:endParaRPr sz="1250">
              <a:solidFill>
                <a:schemeClr val="dk1"/>
              </a:solidFill>
            </a:endParaRPr>
          </a:p>
          <a:p>
            <a:pPr indent="-1936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CC4125"/>
                </a:solidFill>
              </a:rPr>
              <a:t>Test</a:t>
            </a:r>
            <a:r>
              <a:rPr lang="en" sz="1250">
                <a:solidFill>
                  <a:schemeClr val="dk1"/>
                </a:solidFill>
              </a:rPr>
              <a:t>able</a:t>
            </a:r>
            <a:endParaRPr b="1" sz="1250">
              <a:solidFill>
                <a:srgbClr val="CC4125"/>
              </a:solidFill>
            </a:endParaRPr>
          </a:p>
          <a:p>
            <a:pPr indent="-1936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rgbClr val="CC4125"/>
                </a:solidFill>
              </a:rPr>
              <a:t>Scal</a:t>
            </a:r>
            <a:r>
              <a:rPr lang="en" sz="1250">
                <a:solidFill>
                  <a:schemeClr val="dk1"/>
                </a:solidFill>
              </a:rPr>
              <a:t>able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Objectives</a:t>
            </a:r>
            <a:r>
              <a:rPr lang="en" sz="1250">
                <a:solidFill>
                  <a:schemeClr val="dk1"/>
                </a:solidFill>
              </a:rPr>
              <a:t>: same to clean architect</a:t>
            </a:r>
            <a:br>
              <a:rPr lang="en" sz="1250">
                <a:solidFill>
                  <a:schemeClr val="dk1"/>
                </a:solidFill>
              </a:rPr>
            </a:br>
            <a:r>
              <a:rPr i="1" lang="en" sz="1250">
                <a:solidFill>
                  <a:schemeClr val="dk1"/>
                </a:solidFill>
              </a:rPr>
              <a:t>“to minimize the human resources required to build and maintain the required system”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