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302" r:id="rId6"/>
    <p:sldId id="303" r:id="rId7"/>
    <p:sldId id="299" r:id="rId8"/>
    <p:sldId id="306" r:id="rId9"/>
    <p:sldId id="300" r:id="rId10"/>
    <p:sldId id="305" r:id="rId11"/>
    <p:sldId id="310" r:id="rId12"/>
    <p:sldId id="304" r:id="rId13"/>
    <p:sldId id="309" r:id="rId14"/>
    <p:sldId id="311" r:id="rId15"/>
    <p:sldId id="312" r:id="rId16"/>
    <p:sldId id="313" r:id="rId17"/>
    <p:sldId id="301" r:id="rId18"/>
    <p:sldId id="308" r:id="rId19"/>
    <p:sldId id="266" r:id="rId20"/>
    <p:sldId id="307" r:id="rId21"/>
  </p:sldIdLst>
  <p:sldSz cx="9144000" cy="5143500" type="screen16x9"/>
  <p:notesSz cx="6858000" cy="9144000"/>
  <p:embeddedFontLst>
    <p:embeddedFont>
      <p:font typeface="Hind Siliguri" panose="02000000000000000000" pitchFamily="2" charset="0"/>
      <p:regular r:id="rId24"/>
      <p:bold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DE1F8-ACAC-4155-8A20-F78FD5B3205D}">
  <a:tblStyle styleId="{3DFDE1F8-ACAC-4155-8A20-F78FD5B320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82" autoAdjust="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6E4518-1EB3-44E1-8C79-0923DDBF81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D75EE-5062-4D16-B751-1F6450F36B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55869-0718-43BC-B12B-33C4E8AEAC4C}" type="datetime1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32452-DF77-4340-8968-187D62B454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E3322-061D-4496-B1E1-9585EEEFE8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4E448-2EE3-4932-8A84-0886DEE3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31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10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aed0d09453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aed0d09453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62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9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09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413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293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064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ed0d09453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ed0d09453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583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ed0d09453_0_15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ed0d09453_0_15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01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35073197c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35073197c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aed0d09453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aed0d09453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91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73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12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70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22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29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385850" y="1440125"/>
            <a:ext cx="6372300" cy="2263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 rot="1568536">
            <a:off x="7789930" y="4080067"/>
            <a:ext cx="925447" cy="598598"/>
            <a:chOff x="3765675" y="2533375"/>
            <a:chExt cx="925450" cy="598600"/>
          </a:xfrm>
        </p:grpSpPr>
        <p:sp>
          <p:nvSpPr>
            <p:cNvPr id="72" name="Google Shape;72;p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8"/>
          <p:cNvGrpSpPr/>
          <p:nvPr/>
        </p:nvGrpSpPr>
        <p:grpSpPr>
          <a:xfrm rot="-1323342">
            <a:off x="5037010" y="358398"/>
            <a:ext cx="925806" cy="598563"/>
            <a:chOff x="3586125" y="4525175"/>
            <a:chExt cx="925825" cy="598575"/>
          </a:xfrm>
        </p:grpSpPr>
        <p:sp>
          <p:nvSpPr>
            <p:cNvPr id="77" name="Google Shape;7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-1466267">
            <a:off x="486063" y="442749"/>
            <a:ext cx="606443" cy="912814"/>
            <a:chOff x="4865150" y="3459975"/>
            <a:chExt cx="606450" cy="912825"/>
          </a:xfrm>
        </p:grpSpPr>
        <p:sp>
          <p:nvSpPr>
            <p:cNvPr id="82" name="Google Shape;82;p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8"/>
          <p:cNvGrpSpPr/>
          <p:nvPr/>
        </p:nvGrpSpPr>
        <p:grpSpPr>
          <a:xfrm rot="3210428">
            <a:off x="1934375" y="4157654"/>
            <a:ext cx="925789" cy="598552"/>
            <a:chOff x="3586125" y="4525175"/>
            <a:chExt cx="925825" cy="598575"/>
          </a:xfrm>
        </p:grpSpPr>
        <p:sp>
          <p:nvSpPr>
            <p:cNvPr id="87" name="Google Shape;8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543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1342125" y="1664550"/>
            <a:ext cx="6459900" cy="1420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1"/>
          </p:nvPr>
        </p:nvSpPr>
        <p:spPr>
          <a:xfrm>
            <a:off x="1342025" y="3190350"/>
            <a:ext cx="64599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1"/>
          </p:nvPr>
        </p:nvSpPr>
        <p:spPr>
          <a:xfrm>
            <a:off x="912300" y="1399100"/>
            <a:ext cx="2751600" cy="11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8"/>
          <p:cNvGrpSpPr/>
          <p:nvPr/>
        </p:nvGrpSpPr>
        <p:grpSpPr>
          <a:xfrm rot="987811">
            <a:off x="8224793" y="602166"/>
            <a:ext cx="691626" cy="447358"/>
            <a:chOff x="3765675" y="2533375"/>
            <a:chExt cx="925450" cy="598600"/>
          </a:xfrm>
        </p:grpSpPr>
        <p:sp>
          <p:nvSpPr>
            <p:cNvPr id="199" name="Google Shape;199;p1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8" r:id="rId7"/>
    <p:sldLayoutId id="2147483659" r:id="rId8"/>
    <p:sldLayoutId id="2147483664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Team3Pro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CROSS THE ROAD GAME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1015539" y="3134147"/>
            <a:ext cx="5003100" cy="1504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Nhóm 3 – 20CLC03: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Lại Minh Thông – 20127635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Đào Đại Hải - 20127016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Trần Nguyễn Anh Tài - 20127319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Nguyễn Lê Hoàng Thông - 20127078</a:t>
            </a:r>
            <a:endParaRPr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5530297" y="996688"/>
            <a:ext cx="3351374" cy="4332348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7290520" y="4008698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8"/>
          <p:cNvGrpSpPr/>
          <p:nvPr/>
        </p:nvGrpSpPr>
        <p:grpSpPr>
          <a:xfrm rot="-1323342">
            <a:off x="526736" y="162630"/>
            <a:ext cx="925806" cy="598563"/>
            <a:chOff x="3586125" y="4525175"/>
            <a:chExt cx="925825" cy="598575"/>
          </a:xfrm>
        </p:grpSpPr>
        <p:sp>
          <p:nvSpPr>
            <p:cNvPr id="312" name="Google Shape;312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103037" y="4392368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8"/>
          <p:cNvGrpSpPr/>
          <p:nvPr/>
        </p:nvGrpSpPr>
        <p:grpSpPr>
          <a:xfrm rot="3210428">
            <a:off x="4965958" y="357863"/>
            <a:ext cx="925789" cy="598552"/>
            <a:chOff x="3586125" y="4525175"/>
            <a:chExt cx="925825" cy="598575"/>
          </a:xfrm>
        </p:grpSpPr>
        <p:sp>
          <p:nvSpPr>
            <p:cNvPr id="322" name="Google Shape;322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30;p29">
            <a:extLst>
              <a:ext uri="{FF2B5EF4-FFF2-40B4-BE49-F238E27FC236}">
                <a16:creationId xmlns:a16="http://schemas.microsoft.com/office/drawing/2014/main" id="{DAB69DC2-0DD6-470F-8796-0886B1F4D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96632"/>
            <a:ext cx="7717500" cy="635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UML TỔNG QUÁT CẤU TRÚC GAME</a:t>
            </a:r>
            <a:endParaRPr dirty="0">
              <a:latin typeface="+mj-lt"/>
            </a:endParaRPr>
          </a:p>
        </p:txBody>
      </p:sp>
      <p:sp>
        <p:nvSpPr>
          <p:cNvPr id="30" name="Google Shape;331;p29">
            <a:extLst>
              <a:ext uri="{FF2B5EF4-FFF2-40B4-BE49-F238E27FC236}">
                <a16:creationId xmlns:a16="http://schemas.microsoft.com/office/drawing/2014/main" id="{446ADB13-ED54-4EE9-B162-D818822C390F}"/>
              </a:ext>
            </a:extLst>
          </p:cNvPr>
          <p:cNvSpPr txBox="1">
            <a:spLocks/>
          </p:cNvSpPr>
          <p:nvPr/>
        </p:nvSpPr>
        <p:spPr>
          <a:xfrm>
            <a:off x="610121" y="670331"/>
            <a:ext cx="6326943" cy="323134"/>
          </a:xfrm>
          <a:prstGeom prst="rect">
            <a:avLst/>
          </a:prstGeom>
          <a:noFill/>
          <a:ln w="190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Sơ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đồ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UML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không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chi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tiết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properties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methods,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chỉ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mang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tính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chất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minh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họa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để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bày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)</a:t>
            </a:r>
            <a:endParaRPr lang="vi-VN" sz="1200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5881A1-9A8D-4BBA-969E-92BF9B83A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14" y="1305597"/>
            <a:ext cx="9227214" cy="383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324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6"/>
          <p:cNvSpPr/>
          <p:nvPr/>
        </p:nvSpPr>
        <p:spPr>
          <a:xfrm>
            <a:off x="1212625" y="1664550"/>
            <a:ext cx="6718800" cy="1420500"/>
          </a:xfrm>
          <a:prstGeom prst="roundRect">
            <a:avLst>
              <a:gd name="adj" fmla="val 82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6"/>
          <p:cNvSpPr txBox="1">
            <a:spLocks noGrp="1"/>
          </p:cNvSpPr>
          <p:nvPr>
            <p:ph type="title"/>
          </p:nvPr>
        </p:nvSpPr>
        <p:spPr>
          <a:xfrm>
            <a:off x="983357" y="1664550"/>
            <a:ext cx="7177235" cy="1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PSEUDO-CODE</a:t>
            </a:r>
            <a:endParaRPr dirty="0"/>
          </a:p>
        </p:txBody>
      </p:sp>
      <p:grpSp>
        <p:nvGrpSpPr>
          <p:cNvPr id="762" name="Google Shape;762;p46"/>
          <p:cNvGrpSpPr/>
          <p:nvPr/>
        </p:nvGrpSpPr>
        <p:grpSpPr>
          <a:xfrm rot="-1568536" flipH="1">
            <a:off x="2030371" y="4245992"/>
            <a:ext cx="925447" cy="598598"/>
            <a:chOff x="3765675" y="2533375"/>
            <a:chExt cx="925450" cy="598600"/>
          </a:xfrm>
        </p:grpSpPr>
        <p:sp>
          <p:nvSpPr>
            <p:cNvPr id="763" name="Google Shape;763;p46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6"/>
          <p:cNvGrpSpPr/>
          <p:nvPr/>
        </p:nvGrpSpPr>
        <p:grpSpPr>
          <a:xfrm rot="1323342" flipH="1">
            <a:off x="573608" y="529036"/>
            <a:ext cx="925806" cy="598563"/>
            <a:chOff x="3586125" y="4525175"/>
            <a:chExt cx="925825" cy="598575"/>
          </a:xfrm>
        </p:grpSpPr>
        <p:sp>
          <p:nvSpPr>
            <p:cNvPr id="768" name="Google Shape;768;p4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6"/>
          <p:cNvGrpSpPr/>
          <p:nvPr/>
        </p:nvGrpSpPr>
        <p:grpSpPr>
          <a:xfrm rot="1466267" flipH="1">
            <a:off x="6883393" y="242499"/>
            <a:ext cx="606443" cy="912814"/>
            <a:chOff x="4865150" y="3459975"/>
            <a:chExt cx="606450" cy="912825"/>
          </a:xfrm>
        </p:grpSpPr>
        <p:sp>
          <p:nvSpPr>
            <p:cNvPr id="773" name="Google Shape;773;p46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46"/>
          <p:cNvGrpSpPr/>
          <p:nvPr/>
        </p:nvGrpSpPr>
        <p:grpSpPr>
          <a:xfrm rot="-3210428" flipH="1">
            <a:off x="7922059" y="3898266"/>
            <a:ext cx="925789" cy="598552"/>
            <a:chOff x="3586125" y="4525175"/>
            <a:chExt cx="925825" cy="598575"/>
          </a:xfrm>
        </p:grpSpPr>
        <p:sp>
          <p:nvSpPr>
            <p:cNvPr id="778" name="Google Shape;778;p4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59AA2-7BA8-4AD7-8EF7-F7364818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024" y="3196371"/>
            <a:ext cx="6459900" cy="441000"/>
          </a:xfrm>
        </p:spPr>
        <p:txBody>
          <a:bodyPr/>
          <a:lstStyle/>
          <a:p>
            <a:pPr marL="127000" indent="0"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78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DI CHUYỂN CÁC OBJECTS</a:t>
            </a:r>
            <a:endParaRPr dirty="0">
              <a:latin typeface="+mj-lt"/>
            </a:endParaRPr>
          </a:p>
        </p:txBody>
      </p:sp>
      <p:sp>
        <p:nvSpPr>
          <p:cNvPr id="7" name="Google Shape;331;p29">
            <a:extLst>
              <a:ext uri="{FF2B5EF4-FFF2-40B4-BE49-F238E27FC236}">
                <a16:creationId xmlns:a16="http://schemas.microsoft.com/office/drawing/2014/main" id="{9593326B-8E99-4102-B75B-46B374386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0649" y="940371"/>
            <a:ext cx="7796464" cy="482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Lưu</a:t>
            </a:r>
            <a:r>
              <a:rPr lang="en-US" sz="1500" b="1" dirty="0"/>
              <a:t> </a:t>
            </a:r>
            <a:r>
              <a:rPr lang="en-US" sz="1500" b="1" dirty="0" err="1"/>
              <a:t>giữ</a:t>
            </a:r>
            <a:r>
              <a:rPr lang="en-US" sz="1500" b="1" dirty="0"/>
              <a:t> </a:t>
            </a:r>
            <a:r>
              <a:rPr lang="en-US" sz="1500" b="1" dirty="0" err="1"/>
              <a:t>hình</a:t>
            </a:r>
            <a:r>
              <a:rPr lang="en-US" sz="1500" b="1" dirty="0"/>
              <a:t> </a:t>
            </a:r>
            <a:r>
              <a:rPr lang="en-US" sz="1500" b="1" dirty="0" err="1"/>
              <a:t>ảnh</a:t>
            </a:r>
            <a:r>
              <a:rPr lang="en-US" sz="1500" b="1" dirty="0"/>
              <a:t> </a:t>
            </a:r>
            <a:r>
              <a:rPr lang="en-US" sz="1500" b="1" dirty="0" err="1"/>
              <a:t>các</a:t>
            </a:r>
            <a:r>
              <a:rPr lang="en-US" sz="1500" b="1" dirty="0"/>
              <a:t> object </a:t>
            </a:r>
            <a:r>
              <a:rPr lang="en-US" sz="1500" b="1" dirty="0" err="1"/>
              <a:t>bằng</a:t>
            </a:r>
            <a:r>
              <a:rPr lang="en-US" sz="1500" b="1" dirty="0"/>
              <a:t> </a:t>
            </a:r>
            <a:r>
              <a:rPr lang="en-US" sz="1500" b="1" dirty="0" err="1"/>
              <a:t>một</a:t>
            </a:r>
            <a:r>
              <a:rPr lang="en-US" sz="1500" b="1" dirty="0"/>
              <a:t> </a:t>
            </a:r>
            <a:r>
              <a:rPr lang="en-US" sz="1500" b="1" dirty="0" err="1"/>
              <a:t>mảng</a:t>
            </a:r>
            <a:r>
              <a:rPr lang="en-US" sz="1500" b="1" dirty="0"/>
              <a:t> string </a:t>
            </a:r>
            <a:r>
              <a:rPr lang="en-US" sz="1500" b="1" dirty="0" err="1"/>
              <a:t>một</a:t>
            </a:r>
            <a:r>
              <a:rPr lang="en-US" sz="1500" b="1" dirty="0"/>
              <a:t> </a:t>
            </a:r>
            <a:r>
              <a:rPr lang="en-US" sz="1500" b="1" dirty="0" err="1"/>
              <a:t>chiều</a:t>
            </a:r>
            <a:r>
              <a:rPr lang="en-US" sz="1500" b="1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2CCEC-5006-426F-8E48-4AAA4602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458" y="1491285"/>
            <a:ext cx="1825331" cy="1080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A2816-D4C3-42E7-A362-7A31D25A5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703" y="1679043"/>
            <a:ext cx="1600423" cy="704948"/>
          </a:xfrm>
          <a:prstGeom prst="rect">
            <a:avLst/>
          </a:prstGeom>
        </p:spPr>
      </p:pic>
      <p:sp>
        <p:nvSpPr>
          <p:cNvPr id="14" name="Google Shape;1483;p57">
            <a:extLst>
              <a:ext uri="{FF2B5EF4-FFF2-40B4-BE49-F238E27FC236}">
                <a16:creationId xmlns:a16="http://schemas.microsoft.com/office/drawing/2014/main" id="{CD5AB35F-9C64-4571-870C-ED050FB287F8}"/>
              </a:ext>
            </a:extLst>
          </p:cNvPr>
          <p:cNvSpPr/>
          <p:nvPr/>
        </p:nvSpPr>
        <p:spPr>
          <a:xfrm>
            <a:off x="4173579" y="1874817"/>
            <a:ext cx="512038" cy="332117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31;p29">
            <a:extLst>
              <a:ext uri="{FF2B5EF4-FFF2-40B4-BE49-F238E27FC236}">
                <a16:creationId xmlns:a16="http://schemas.microsoft.com/office/drawing/2014/main" id="{0D7AE122-7324-4C17-9AAD-FCA078775E63}"/>
              </a:ext>
            </a:extLst>
          </p:cNvPr>
          <p:cNvSpPr txBox="1">
            <a:spLocks/>
          </p:cNvSpPr>
          <p:nvPr/>
        </p:nvSpPr>
        <p:spPr>
          <a:xfrm>
            <a:off x="962526" y="2429110"/>
            <a:ext cx="7796464" cy="258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Tạo</a:t>
            </a:r>
            <a:r>
              <a:rPr lang="en-US" sz="1600" b="1" dirty="0"/>
              <a:t> ra </a:t>
            </a:r>
            <a:r>
              <a:rPr lang="en-US" sz="1600" b="1" dirty="0" err="1"/>
              <a:t>hình</a:t>
            </a:r>
            <a:r>
              <a:rPr lang="en-US" sz="1600" b="1" dirty="0"/>
              <a:t> </a:t>
            </a:r>
            <a:r>
              <a:rPr lang="en-US" sz="1600" b="1" dirty="0" err="1"/>
              <a:t>ảnh</a:t>
            </a:r>
            <a:r>
              <a:rPr lang="en-US" sz="1600" b="1" dirty="0"/>
              <a:t> di </a:t>
            </a:r>
            <a:r>
              <a:rPr lang="en-US" sz="1600" b="1" dirty="0" err="1"/>
              <a:t>chuyển</a:t>
            </a:r>
            <a:r>
              <a:rPr lang="en-US" sz="1600" b="1" dirty="0"/>
              <a:t> </a:t>
            </a:r>
            <a:r>
              <a:rPr lang="en-US" sz="1600" b="1" dirty="0" err="1"/>
              <a:t>liên</a:t>
            </a:r>
            <a:r>
              <a:rPr lang="en-US" sz="1600" b="1" dirty="0"/>
              <a:t> </a:t>
            </a:r>
            <a:r>
              <a:rPr lang="en-US" sz="1600" b="1" dirty="0" err="1"/>
              <a:t>tục</a:t>
            </a:r>
            <a:r>
              <a:rPr lang="en-US" sz="1600" b="1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1:</a:t>
            </a:r>
            <a:r>
              <a:rPr lang="en-US" sz="1600" i="1" dirty="0"/>
              <a:t> </a:t>
            </a:r>
            <a:r>
              <a:rPr lang="en-US" sz="1600" i="1" dirty="0" err="1"/>
              <a:t>Xác</a:t>
            </a:r>
            <a:r>
              <a:rPr lang="en-US" sz="1600" i="1" dirty="0"/>
              <a:t> </a:t>
            </a:r>
            <a:r>
              <a:rPr lang="en-US" sz="1600" i="1" dirty="0" err="1"/>
              <a:t>nhận</a:t>
            </a:r>
            <a:r>
              <a:rPr lang="en-US" sz="1600" i="1" dirty="0"/>
              <a:t> </a:t>
            </a:r>
            <a:r>
              <a:rPr lang="en-US" sz="1600" i="1" dirty="0" err="1"/>
              <a:t>vị</a:t>
            </a:r>
            <a:r>
              <a:rPr lang="en-US" sz="1600" i="1" dirty="0"/>
              <a:t> </a:t>
            </a:r>
            <a:r>
              <a:rPr lang="en-US" sz="1600" i="1" dirty="0" err="1"/>
              <a:t>trí</a:t>
            </a:r>
            <a:r>
              <a:rPr lang="en-US" sz="1600" i="1" dirty="0"/>
              <a:t> ban </a:t>
            </a:r>
            <a:r>
              <a:rPr lang="en-US" sz="1600" i="1" dirty="0" err="1"/>
              <a:t>đầu</a:t>
            </a:r>
            <a:r>
              <a:rPr lang="en-US" sz="1600" i="1" dirty="0"/>
              <a:t> </a:t>
            </a:r>
            <a:r>
              <a:rPr lang="en-US" sz="1600" i="1" dirty="0" err="1"/>
              <a:t>theo</a:t>
            </a:r>
            <a:r>
              <a:rPr lang="en-US" sz="1600" i="1" dirty="0"/>
              <a:t> </a:t>
            </a:r>
            <a:r>
              <a:rPr lang="en-US" sz="1600" i="1" dirty="0" err="1"/>
              <a:t>tọa</a:t>
            </a:r>
            <a:r>
              <a:rPr lang="en-US" sz="1600" i="1" dirty="0"/>
              <a:t> </a:t>
            </a:r>
            <a:r>
              <a:rPr lang="en-US" sz="1600" i="1" dirty="0" err="1"/>
              <a:t>độ</a:t>
            </a:r>
            <a:r>
              <a:rPr lang="en-US" sz="1600" i="1" dirty="0"/>
              <a:t> x, y </a:t>
            </a:r>
            <a:r>
              <a:rPr lang="en-US" sz="1600" i="1" dirty="0" err="1"/>
              <a:t>của</a:t>
            </a:r>
            <a:r>
              <a:rPr lang="en-US" sz="1600" i="1" dirty="0"/>
              <a:t> object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2</a:t>
            </a:r>
            <a:r>
              <a:rPr lang="en-US" sz="1600" i="1" dirty="0"/>
              <a:t>: </a:t>
            </a:r>
            <a:r>
              <a:rPr lang="en-US" sz="1600" i="1" dirty="0" err="1"/>
              <a:t>Xóa</a:t>
            </a:r>
            <a:r>
              <a:rPr lang="en-US" sz="1600" i="1" dirty="0"/>
              <a:t> object </a:t>
            </a:r>
            <a:r>
              <a:rPr lang="en-US" sz="1600" i="1" dirty="0" err="1"/>
              <a:t>bằng</a:t>
            </a:r>
            <a:r>
              <a:rPr lang="en-US" sz="1600" i="1" dirty="0"/>
              <a:t> </a:t>
            </a:r>
            <a:r>
              <a:rPr lang="en-US" sz="1600" i="1" dirty="0" err="1"/>
              <a:t>cách</a:t>
            </a:r>
            <a:r>
              <a:rPr lang="en-US" sz="1600" i="1" dirty="0"/>
              <a:t> in </a:t>
            </a:r>
            <a:r>
              <a:rPr lang="en-US" sz="1600" i="1" dirty="0" err="1"/>
              <a:t>đè</a:t>
            </a:r>
            <a:r>
              <a:rPr lang="en-US" sz="1600" i="1" dirty="0"/>
              <a:t> </a:t>
            </a:r>
            <a:r>
              <a:rPr lang="en-US" sz="1600" i="1" dirty="0" err="1"/>
              <a:t>kí</a:t>
            </a:r>
            <a:r>
              <a:rPr lang="en-US" sz="1600" i="1" dirty="0"/>
              <a:t> </a:t>
            </a:r>
            <a:r>
              <a:rPr lang="en-US" sz="1600" i="1" dirty="0" err="1"/>
              <a:t>tự</a:t>
            </a:r>
            <a:r>
              <a:rPr lang="en-US" sz="1600" i="1" dirty="0"/>
              <a:t> </a:t>
            </a:r>
            <a:r>
              <a:rPr lang="en-US" sz="1600" i="1" dirty="0" err="1"/>
              <a:t>rỗng</a:t>
            </a:r>
            <a:r>
              <a:rPr lang="en-US" sz="1600" i="1" dirty="0"/>
              <a:t> (“ “) </a:t>
            </a:r>
            <a:r>
              <a:rPr lang="en-US" sz="1600" i="1" dirty="0" err="1"/>
              <a:t>tại</a:t>
            </a:r>
            <a:r>
              <a:rPr lang="en-US" sz="1600" i="1" dirty="0"/>
              <a:t> </a:t>
            </a:r>
            <a:r>
              <a:rPr lang="en-US" sz="1600" i="1" dirty="0" err="1"/>
              <a:t>vị</a:t>
            </a:r>
            <a:r>
              <a:rPr lang="en-US" sz="1600" i="1" dirty="0"/>
              <a:t> </a:t>
            </a:r>
            <a:r>
              <a:rPr lang="en-US" sz="1600" i="1" dirty="0" err="1"/>
              <a:t>trí</a:t>
            </a:r>
            <a:r>
              <a:rPr lang="en-US" sz="1600" i="1" dirty="0"/>
              <a:t> </a:t>
            </a:r>
            <a:r>
              <a:rPr lang="en-US" sz="1600" i="1" dirty="0" err="1"/>
              <a:t>x,y</a:t>
            </a:r>
            <a:endParaRPr lang="en-US" sz="1600" i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3: </a:t>
            </a:r>
            <a:r>
              <a:rPr lang="en-US" sz="1600" i="1" dirty="0" err="1"/>
              <a:t>Cập</a:t>
            </a:r>
            <a:r>
              <a:rPr lang="en-US" sz="1600" i="1" dirty="0"/>
              <a:t> </a:t>
            </a:r>
            <a:r>
              <a:rPr lang="en-US" sz="1600" i="1" dirty="0" err="1"/>
              <a:t>nhật</a:t>
            </a:r>
            <a:r>
              <a:rPr lang="en-US" sz="1600" i="1" dirty="0"/>
              <a:t> </a:t>
            </a:r>
            <a:r>
              <a:rPr lang="en-US" sz="1600" i="1" dirty="0" err="1"/>
              <a:t>x,y</a:t>
            </a:r>
            <a:r>
              <a:rPr lang="en-US" sz="1600" i="1" dirty="0"/>
              <a:t> </a:t>
            </a:r>
            <a:r>
              <a:rPr lang="en-US" sz="1600" i="1" dirty="0" err="1"/>
              <a:t>thông</a:t>
            </a:r>
            <a:r>
              <a:rPr lang="en-US" sz="1600" i="1" dirty="0"/>
              <a:t> qua </a:t>
            </a:r>
            <a:r>
              <a:rPr lang="en-US" sz="1600" i="1" dirty="0" err="1"/>
              <a:t>yêu</a:t>
            </a:r>
            <a:r>
              <a:rPr lang="en-US" sz="1600" i="1" dirty="0"/>
              <a:t> </a:t>
            </a:r>
            <a:r>
              <a:rPr lang="en-US" sz="1600" i="1" dirty="0" err="1"/>
              <a:t>cầu</a:t>
            </a:r>
            <a:r>
              <a:rPr lang="en-US" sz="1600" i="1" dirty="0"/>
              <a:t> </a:t>
            </a:r>
            <a:r>
              <a:rPr lang="en-US" sz="1600" i="1" dirty="0" err="1"/>
              <a:t>của</a:t>
            </a:r>
            <a:r>
              <a:rPr lang="en-US" sz="1600" i="1" dirty="0"/>
              <a:t> </a:t>
            </a:r>
            <a:r>
              <a:rPr lang="en-US" sz="1600" i="1" dirty="0" err="1"/>
              <a:t>từng</a:t>
            </a:r>
            <a:r>
              <a:rPr lang="en-US" sz="1600" i="1" dirty="0"/>
              <a:t> object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4:</a:t>
            </a:r>
            <a:r>
              <a:rPr lang="en-US" sz="1600" i="1" dirty="0"/>
              <a:t> </a:t>
            </a:r>
            <a:r>
              <a:rPr lang="en-US" sz="1600" i="1" dirty="0" err="1"/>
              <a:t>Vẽ</a:t>
            </a:r>
            <a:r>
              <a:rPr lang="en-US" sz="1600" i="1" dirty="0"/>
              <a:t> </a:t>
            </a:r>
            <a:r>
              <a:rPr lang="en-US" sz="1600" i="1" dirty="0" err="1"/>
              <a:t>mảng</a:t>
            </a:r>
            <a:r>
              <a:rPr lang="en-US" sz="1600" i="1" dirty="0"/>
              <a:t> string </a:t>
            </a:r>
            <a:r>
              <a:rPr lang="en-US" sz="1600" i="1" dirty="0" err="1"/>
              <a:t>tại</a:t>
            </a:r>
            <a:r>
              <a:rPr lang="en-US" sz="1600" i="1" dirty="0"/>
              <a:t> </a:t>
            </a:r>
            <a:r>
              <a:rPr lang="en-US" sz="1600" i="1" dirty="0" err="1"/>
              <a:t>vị</a:t>
            </a:r>
            <a:r>
              <a:rPr lang="en-US" sz="1600" i="1" dirty="0"/>
              <a:t> </a:t>
            </a:r>
            <a:r>
              <a:rPr lang="en-US" sz="1600" i="1" dirty="0" err="1"/>
              <a:t>trí</a:t>
            </a:r>
            <a:r>
              <a:rPr lang="en-US" sz="1600" i="1" dirty="0"/>
              <a:t> </a:t>
            </a:r>
            <a:r>
              <a:rPr lang="en-US" sz="1600" i="1" dirty="0" err="1"/>
              <a:t>x,y</a:t>
            </a:r>
            <a:r>
              <a:rPr lang="en-US" sz="1600" i="1" dirty="0"/>
              <a:t>, quay </a:t>
            </a:r>
            <a:r>
              <a:rPr lang="en-US" sz="1600" i="1" dirty="0" err="1"/>
              <a:t>lại</a:t>
            </a:r>
            <a:r>
              <a:rPr lang="en-US" sz="1600" i="1" dirty="0"/>
              <a:t> </a:t>
            </a:r>
            <a:r>
              <a:rPr lang="en-US" sz="1600" i="1" dirty="0" err="1"/>
              <a:t>bước</a:t>
            </a:r>
            <a:r>
              <a:rPr lang="en-US" sz="1600" i="1" dirty="0"/>
              <a:t> 1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0000"/>
                </a:solidFill>
              </a:rPr>
              <a:t>Mỗi</a:t>
            </a:r>
            <a:r>
              <a:rPr lang="en-US" sz="1600" dirty="0">
                <a:solidFill>
                  <a:srgbClr val="FF0000"/>
                </a:solidFill>
              </a:rPr>
              <a:t> object </a:t>
            </a:r>
            <a:r>
              <a:rPr lang="en-US" sz="1600" dirty="0" err="1">
                <a:solidFill>
                  <a:srgbClr val="FF0000"/>
                </a:solidFill>
              </a:rPr>
              <a:t>có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kích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thước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cách</a:t>
            </a:r>
            <a:r>
              <a:rPr lang="en-US" sz="1600" dirty="0">
                <a:solidFill>
                  <a:srgbClr val="FF0000"/>
                </a:solidFill>
              </a:rPr>
              <a:t> di </a:t>
            </a:r>
            <a:r>
              <a:rPr lang="en-US" sz="1600" dirty="0" err="1">
                <a:solidFill>
                  <a:srgbClr val="FF0000"/>
                </a:solidFill>
              </a:rPr>
              <a:t>chuyển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khác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nhau</a:t>
            </a:r>
            <a:r>
              <a:rPr lang="en-US" sz="1600" dirty="0">
                <a:solidFill>
                  <a:srgbClr val="FF0000"/>
                </a:solidFill>
              </a:rPr>
              <a:t> =&gt; </a:t>
            </a:r>
            <a:r>
              <a:rPr lang="en-US" sz="1600" dirty="0" err="1">
                <a:solidFill>
                  <a:srgbClr val="FF0000"/>
                </a:solidFill>
              </a:rPr>
              <a:t>Áp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dụng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hình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7419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XỬ LÍ VA CHẠM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274451"/>
            <a:ext cx="7342701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1</a:t>
            </a:r>
            <a:r>
              <a:rPr lang="en-US" sz="1500" dirty="0"/>
              <a:t>: </a:t>
            </a:r>
            <a:r>
              <a:rPr lang="en-US" sz="1500" dirty="0" err="1"/>
              <a:t>Duyệt</a:t>
            </a:r>
            <a:r>
              <a:rPr lang="en-US" sz="1500" dirty="0"/>
              <a:t> </a:t>
            </a:r>
            <a:r>
              <a:rPr lang="en-US" sz="1500" dirty="0" err="1"/>
              <a:t>từng</a:t>
            </a:r>
            <a:r>
              <a:rPr lang="en-US" sz="1500" dirty="0"/>
              <a:t> object </a:t>
            </a:r>
            <a:r>
              <a:rPr lang="en-US" sz="1500" dirty="0" err="1"/>
              <a:t>chướng</a:t>
            </a:r>
            <a:r>
              <a:rPr lang="en-US" sz="1500" dirty="0"/>
              <a:t> </a:t>
            </a:r>
            <a:r>
              <a:rPr lang="en-US" sz="1500" dirty="0" err="1"/>
              <a:t>ngại</a:t>
            </a:r>
            <a:r>
              <a:rPr lang="en-US" sz="1500" dirty="0"/>
              <a:t> </a:t>
            </a:r>
            <a:r>
              <a:rPr lang="en-US" sz="1500" dirty="0" err="1"/>
              <a:t>vật</a:t>
            </a:r>
            <a:r>
              <a:rPr lang="en-US" sz="1500" dirty="0"/>
              <a:t> </a:t>
            </a:r>
            <a:r>
              <a:rPr lang="en-US" sz="1500" dirty="0" err="1"/>
              <a:t>trong</a:t>
            </a:r>
            <a:r>
              <a:rPr lang="en-US" sz="1500" dirty="0"/>
              <a:t> vector </a:t>
            </a:r>
            <a:r>
              <a:rPr lang="en-US" sz="1500" dirty="0" err="1"/>
              <a:t>tương</a:t>
            </a:r>
            <a:r>
              <a:rPr lang="en-US" sz="1500" dirty="0"/>
              <a:t> </a:t>
            </a:r>
            <a:r>
              <a:rPr lang="en-US" sz="1500" dirty="0" err="1"/>
              <a:t>ứng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từng</a:t>
            </a:r>
            <a:r>
              <a:rPr lang="en-US" sz="1500" dirty="0"/>
              <a:t> class (</a:t>
            </a:r>
            <a:r>
              <a:rPr lang="en-US" sz="1500" dirty="0" err="1"/>
              <a:t>xe</a:t>
            </a:r>
            <a:r>
              <a:rPr lang="en-US" sz="1500" dirty="0"/>
              <a:t> </a:t>
            </a:r>
            <a:r>
              <a:rPr lang="en-US" sz="1500" dirty="0" err="1"/>
              <a:t>hơi</a:t>
            </a:r>
            <a:r>
              <a:rPr lang="en-US" sz="1500" dirty="0"/>
              <a:t>, </a:t>
            </a:r>
            <a:r>
              <a:rPr lang="en-US" sz="1500" dirty="0" err="1"/>
              <a:t>xe</a:t>
            </a:r>
            <a:r>
              <a:rPr lang="en-US" sz="1500" dirty="0"/>
              <a:t> </a:t>
            </a:r>
            <a:r>
              <a:rPr lang="en-US" sz="1500" dirty="0" err="1"/>
              <a:t>tải</a:t>
            </a:r>
            <a:r>
              <a:rPr lang="en-US" sz="1500" dirty="0"/>
              <a:t>, con </a:t>
            </a:r>
            <a:r>
              <a:rPr lang="en-US" sz="1500" dirty="0" err="1"/>
              <a:t>chim</a:t>
            </a:r>
            <a:r>
              <a:rPr lang="en-US" sz="1500" dirty="0"/>
              <a:t>,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ngoài</a:t>
            </a:r>
            <a:r>
              <a:rPr lang="en-US" sz="1500" dirty="0"/>
              <a:t> </a:t>
            </a:r>
            <a:r>
              <a:rPr lang="en-US" sz="1500" dirty="0" err="1"/>
              <a:t>hành</a:t>
            </a:r>
            <a:r>
              <a:rPr lang="en-US" sz="1500" dirty="0"/>
              <a:t> </a:t>
            </a:r>
            <a:r>
              <a:rPr lang="en-US" sz="1500" dirty="0" err="1"/>
              <a:t>tinh</a:t>
            </a:r>
            <a:r>
              <a:rPr lang="en-US" sz="1500" dirty="0"/>
              <a:t>) </a:t>
            </a:r>
            <a:r>
              <a:rPr lang="en-US" sz="1500" dirty="0" err="1"/>
              <a:t>đang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mặt</a:t>
            </a:r>
            <a:r>
              <a:rPr lang="en-US" sz="1500" dirty="0"/>
              <a:t> </a:t>
            </a:r>
            <a:r>
              <a:rPr lang="en-US" sz="1500" dirty="0" err="1"/>
              <a:t>trên</a:t>
            </a:r>
            <a:r>
              <a:rPr lang="en-US" sz="1500" dirty="0"/>
              <a:t> </a:t>
            </a:r>
            <a:r>
              <a:rPr lang="en-US" sz="1500" dirty="0" err="1"/>
              <a:t>đường</a:t>
            </a:r>
            <a:r>
              <a:rPr lang="en-US" sz="1500" dirty="0"/>
              <a:t>.</a:t>
            </a:r>
          </a:p>
          <a:p>
            <a:pPr marL="0" indent="0" algn="just">
              <a:buNone/>
            </a:pPr>
            <a:r>
              <a:rPr lang="en-US" sz="1500" dirty="0"/>
              <a:t>- </a:t>
            </a:r>
            <a:r>
              <a:rPr lang="en-US" sz="1500" dirty="0" err="1"/>
              <a:t>Mỗi</a:t>
            </a:r>
            <a:r>
              <a:rPr lang="en-US" sz="1500" dirty="0"/>
              <a:t> object </a:t>
            </a:r>
            <a:r>
              <a:rPr lang="en-US" sz="1500" dirty="0" err="1"/>
              <a:t>đều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 </a:t>
            </a:r>
            <a:r>
              <a:rPr lang="en-US" sz="1500" dirty="0" err="1"/>
              <a:t>isImpact</a:t>
            </a:r>
            <a:r>
              <a:rPr lang="en-US" sz="1500" dirty="0"/>
              <a:t>(</a:t>
            </a:r>
            <a:r>
              <a:rPr lang="en-US" sz="1500" dirty="0" err="1"/>
              <a:t>x,y</a:t>
            </a:r>
            <a:r>
              <a:rPr lang="en-US" sz="1500" dirty="0"/>
              <a:t>) (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x,y</a:t>
            </a:r>
            <a:r>
              <a:rPr lang="en-US" sz="1500" dirty="0"/>
              <a:t> </a:t>
            </a:r>
            <a:r>
              <a:rPr lang="en-US" sz="1500" dirty="0" err="1"/>
              <a:t>là</a:t>
            </a:r>
            <a:r>
              <a:rPr lang="en-US" sz="1500" dirty="0"/>
              <a:t> </a:t>
            </a:r>
            <a:r>
              <a:rPr lang="en-US" sz="1500" dirty="0" err="1"/>
              <a:t>vị</a:t>
            </a:r>
            <a:r>
              <a:rPr lang="en-US" sz="1500" dirty="0"/>
              <a:t> </a:t>
            </a:r>
            <a:r>
              <a:rPr lang="en-US" sz="1500" dirty="0" err="1"/>
              <a:t>trí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player </a:t>
            </a:r>
            <a:r>
              <a:rPr lang="en-US" sz="1500" dirty="0" err="1"/>
              <a:t>truyền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) </a:t>
            </a:r>
            <a:r>
              <a:rPr lang="en-US" sz="1500" dirty="0" err="1"/>
              <a:t>tương</a:t>
            </a:r>
            <a:r>
              <a:rPr lang="en-US" sz="1500" dirty="0"/>
              <a:t> </a:t>
            </a:r>
            <a:r>
              <a:rPr lang="en-US" sz="1500" dirty="0" err="1"/>
              <a:t>ứng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class </a:t>
            </a:r>
            <a:r>
              <a:rPr lang="en-US" sz="1500" dirty="0" err="1"/>
              <a:t>của</a:t>
            </a:r>
            <a:r>
              <a:rPr lang="en-US" sz="1500" dirty="0"/>
              <a:t> object </a:t>
            </a:r>
            <a:r>
              <a:rPr lang="en-US" sz="1500" dirty="0" err="1"/>
              <a:t>đó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. </a:t>
            </a:r>
            <a:r>
              <a:rPr lang="en-US" sz="1500" i="1" dirty="0">
                <a:solidFill>
                  <a:srgbClr val="FF0000"/>
                </a:solidFill>
              </a:rPr>
              <a:t>(</a:t>
            </a:r>
            <a:r>
              <a:rPr lang="en-US" sz="1500" i="1" dirty="0" err="1">
                <a:solidFill>
                  <a:srgbClr val="FF0000"/>
                </a:solidFill>
              </a:rPr>
              <a:t>vì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cấu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tạo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mỗi</a:t>
            </a:r>
            <a:r>
              <a:rPr lang="en-US" sz="1500" i="1" dirty="0">
                <a:solidFill>
                  <a:srgbClr val="FF0000"/>
                </a:solidFill>
              </a:rPr>
              <a:t> object </a:t>
            </a:r>
            <a:r>
              <a:rPr lang="en-US" sz="1500" i="1" dirty="0" err="1">
                <a:solidFill>
                  <a:srgbClr val="FF0000"/>
                </a:solidFill>
              </a:rPr>
              <a:t>là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khác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nhau</a:t>
            </a:r>
            <a:r>
              <a:rPr lang="en-US" sz="1500" i="1" dirty="0">
                <a:solidFill>
                  <a:srgbClr val="FF0000"/>
                </a:solidFill>
              </a:rPr>
              <a:t> =&gt; </a:t>
            </a:r>
            <a:r>
              <a:rPr lang="en-US" sz="1500" i="1" dirty="0" err="1">
                <a:solidFill>
                  <a:srgbClr val="FF0000"/>
                </a:solidFill>
              </a:rPr>
              <a:t>ứng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dụng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đa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hình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cho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isImpact</a:t>
            </a:r>
            <a:r>
              <a:rPr lang="en-US" sz="1500" i="1" dirty="0">
                <a:solidFill>
                  <a:srgbClr val="FF0000"/>
                </a:solidFill>
              </a:rPr>
              <a:t>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2: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object </a:t>
            </a:r>
            <a:r>
              <a:rPr lang="en-US" sz="1500" dirty="0" err="1"/>
              <a:t>nào</a:t>
            </a:r>
            <a:r>
              <a:rPr lang="en-US" sz="1500" dirty="0"/>
              <a:t> </a:t>
            </a:r>
            <a:r>
              <a:rPr lang="en-US" sz="1500" dirty="0" err="1"/>
              <a:t>isImpact</a:t>
            </a:r>
            <a:r>
              <a:rPr lang="en-US" sz="1500" dirty="0"/>
              <a:t>(</a:t>
            </a:r>
            <a:r>
              <a:rPr lang="en-US" sz="1500" dirty="0" err="1"/>
              <a:t>x,y</a:t>
            </a:r>
            <a:r>
              <a:rPr lang="en-US" sz="1500" dirty="0"/>
              <a:t>) </a:t>
            </a:r>
            <a:r>
              <a:rPr lang="en-US" sz="1500" dirty="0" err="1"/>
              <a:t>trả</a:t>
            </a:r>
            <a:r>
              <a:rPr lang="en-US" sz="1500" dirty="0"/>
              <a:t>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FF0000"/>
                </a:solidFill>
              </a:rPr>
              <a:t>True</a:t>
            </a:r>
            <a:r>
              <a:rPr lang="en-US" sz="1500" dirty="0"/>
              <a:t> </a:t>
            </a:r>
            <a:r>
              <a:rPr lang="en-US" sz="1500" dirty="0" err="1"/>
              <a:t>chuyển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3,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lặp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1.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3:</a:t>
            </a:r>
            <a:r>
              <a:rPr lang="en-US" sz="1500" dirty="0"/>
              <a:t> Thông </a:t>
            </a:r>
            <a:r>
              <a:rPr lang="en-US" sz="1500" dirty="0" err="1"/>
              <a:t>báo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thread </a:t>
            </a:r>
            <a:r>
              <a:rPr lang="en-US" sz="1500" dirty="0" err="1"/>
              <a:t>đang</a:t>
            </a:r>
            <a:r>
              <a:rPr lang="en-US" sz="1500" dirty="0"/>
              <a:t> </a:t>
            </a:r>
            <a:r>
              <a:rPr lang="en-US" sz="1500" dirty="0" err="1"/>
              <a:t>chạy</a:t>
            </a:r>
            <a:r>
              <a:rPr lang="en-US" sz="1500" dirty="0"/>
              <a:t> </a:t>
            </a:r>
            <a:r>
              <a:rPr lang="en-US" sz="1500" dirty="0" err="1"/>
              <a:t>đã</a:t>
            </a:r>
            <a:r>
              <a:rPr lang="en-US" sz="1500" dirty="0"/>
              <a:t> </a:t>
            </a:r>
            <a:r>
              <a:rPr lang="en-US" sz="1500" dirty="0" err="1"/>
              <a:t>xảy</a:t>
            </a:r>
            <a:r>
              <a:rPr lang="en-US" sz="1500" dirty="0"/>
              <a:t> ra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.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96922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SUB THREAD + MAIN THREAD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017529"/>
            <a:ext cx="7342701" cy="3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Sub Thread</a:t>
            </a:r>
            <a:r>
              <a:rPr lang="en-US" sz="1500" dirty="0"/>
              <a:t>: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tất</a:t>
            </a:r>
            <a:r>
              <a:rPr lang="en-US" sz="1500" dirty="0"/>
              <a:t> </a:t>
            </a:r>
            <a:r>
              <a:rPr lang="en-US" sz="1500" dirty="0" err="1"/>
              <a:t>cả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</a:t>
            </a:r>
            <a:r>
              <a:rPr lang="en-US" sz="1500" dirty="0" err="1"/>
              <a:t>tại</a:t>
            </a:r>
            <a:r>
              <a:rPr lang="en-US" sz="1500" dirty="0"/>
              <a:t> </a:t>
            </a:r>
            <a:r>
              <a:rPr lang="en-US" sz="1500" dirty="0" err="1"/>
              <a:t>màn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</a:t>
            </a:r>
            <a:r>
              <a:rPr lang="en-US" sz="1500" dirty="0" err="1"/>
              <a:t>Ingame</a:t>
            </a:r>
            <a:r>
              <a:rPr lang="en-US" sz="1500" dirty="0"/>
              <a:t> (</a:t>
            </a:r>
            <a:r>
              <a:rPr lang="en-US" sz="1500" dirty="0" err="1"/>
              <a:t>vẽ</a:t>
            </a:r>
            <a:r>
              <a:rPr lang="en-US" sz="1500" dirty="0"/>
              <a:t> di </a:t>
            </a:r>
            <a:r>
              <a:rPr lang="en-US" sz="1500" dirty="0" err="1"/>
              <a:t>chuyển</a:t>
            </a:r>
            <a:r>
              <a:rPr lang="en-US" sz="1500" dirty="0"/>
              <a:t> objects </a:t>
            </a:r>
            <a:r>
              <a:rPr lang="en-US" sz="1500" dirty="0" err="1"/>
              <a:t>chướng</a:t>
            </a:r>
            <a:r>
              <a:rPr lang="en-US" sz="1500" dirty="0"/>
              <a:t> </a:t>
            </a:r>
            <a:r>
              <a:rPr lang="en-US" sz="1500" dirty="0" err="1"/>
              <a:t>ngại</a:t>
            </a:r>
            <a:r>
              <a:rPr lang="en-US" sz="1500" dirty="0"/>
              <a:t> </a:t>
            </a:r>
            <a:r>
              <a:rPr lang="en-US" sz="1500" dirty="0" err="1"/>
              <a:t>vật</a:t>
            </a:r>
            <a:r>
              <a:rPr lang="en-US" sz="1500" dirty="0"/>
              <a:t>, di </a:t>
            </a:r>
            <a:r>
              <a:rPr lang="en-US" sz="1500" dirty="0" err="1"/>
              <a:t>chuyển</a:t>
            </a:r>
            <a:r>
              <a:rPr lang="en-US" sz="1500" dirty="0"/>
              <a:t> Player, </a:t>
            </a:r>
            <a:r>
              <a:rPr lang="en-US" sz="1500" dirty="0" err="1"/>
              <a:t>cập</a:t>
            </a:r>
            <a:r>
              <a:rPr lang="en-US" sz="1500" dirty="0"/>
              <a:t> </a:t>
            </a:r>
            <a:r>
              <a:rPr lang="en-US" sz="1500" dirty="0" err="1"/>
              <a:t>nhật</a:t>
            </a:r>
            <a:r>
              <a:rPr lang="en-US" sz="1500" dirty="0"/>
              <a:t> </a:t>
            </a:r>
            <a:r>
              <a:rPr lang="en-US" sz="1500" dirty="0" err="1"/>
              <a:t>thời</a:t>
            </a:r>
            <a:r>
              <a:rPr lang="en-US" sz="1500" dirty="0"/>
              <a:t> </a:t>
            </a:r>
            <a:r>
              <a:rPr lang="en-US" sz="1500" dirty="0" err="1"/>
              <a:t>gian</a:t>
            </a:r>
            <a:r>
              <a:rPr lang="en-US" sz="1500" dirty="0"/>
              <a:t>, </a:t>
            </a:r>
            <a:r>
              <a:rPr lang="en-US" sz="1500" dirty="0" err="1"/>
              <a:t>trạng</a:t>
            </a:r>
            <a:r>
              <a:rPr lang="en-US" sz="1500" dirty="0"/>
              <a:t> </a:t>
            </a:r>
            <a:r>
              <a:rPr lang="en-US" sz="1500" dirty="0" err="1"/>
              <a:t>thái</a:t>
            </a:r>
            <a:r>
              <a:rPr lang="en-US" sz="1500" dirty="0"/>
              <a:t>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Main Thread</a:t>
            </a:r>
            <a:r>
              <a:rPr lang="en-US" sz="1500" dirty="0"/>
              <a:t>: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</a:t>
            </a:r>
            <a:r>
              <a:rPr lang="en-US" sz="1500" dirty="0" err="1"/>
              <a:t>thao</a:t>
            </a:r>
            <a:r>
              <a:rPr lang="en-US" sz="1500" dirty="0"/>
              <a:t> </a:t>
            </a:r>
            <a:r>
              <a:rPr lang="en-US" sz="1500" dirty="0" err="1"/>
              <a:t>tác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bàn</a:t>
            </a:r>
            <a:r>
              <a:rPr lang="en-US" sz="1500" dirty="0"/>
              <a:t> </a:t>
            </a:r>
            <a:r>
              <a:rPr lang="en-US" sz="1500" dirty="0" err="1"/>
              <a:t>phím</a:t>
            </a:r>
            <a:r>
              <a:rPr lang="en-US" sz="1500" dirty="0"/>
              <a:t>, Menu, </a:t>
            </a:r>
            <a:r>
              <a:rPr lang="en-US" sz="1500" dirty="0" err="1"/>
              <a:t>sau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,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chức</a:t>
            </a:r>
            <a:r>
              <a:rPr lang="en-US" sz="1500" dirty="0"/>
              <a:t> </a:t>
            </a:r>
            <a:r>
              <a:rPr lang="en-US" sz="1500" dirty="0" err="1"/>
              <a:t>năng</a:t>
            </a:r>
            <a:r>
              <a:rPr lang="en-US" sz="1500" dirty="0"/>
              <a:t> </a:t>
            </a:r>
            <a:r>
              <a:rPr lang="en-US" sz="1500" dirty="0" err="1"/>
              <a:t>khác</a:t>
            </a:r>
            <a:r>
              <a:rPr lang="en-US" sz="1500" dirty="0"/>
              <a:t> (Load, Save, Pause Sub Thread, Resume Sub Thread).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Quy</a:t>
            </a:r>
            <a:r>
              <a:rPr lang="en-US" sz="1500" b="1" dirty="0"/>
              <a:t> </a:t>
            </a:r>
            <a:r>
              <a:rPr lang="en-US" sz="1500" b="1" dirty="0" err="1"/>
              <a:t>tắc</a:t>
            </a:r>
            <a:r>
              <a:rPr lang="en-US" sz="1500" b="1" dirty="0"/>
              <a:t>:</a:t>
            </a:r>
            <a:r>
              <a:rPr lang="en-US" sz="1500" dirty="0"/>
              <a:t> Hai thread </a:t>
            </a:r>
            <a:r>
              <a:rPr lang="en-US" sz="1500" dirty="0" err="1"/>
              <a:t>chạy</a:t>
            </a:r>
            <a:r>
              <a:rPr lang="en-US" sz="1500" dirty="0"/>
              <a:t> song </a:t>
            </a:r>
            <a:r>
              <a:rPr lang="en-US" sz="1500" dirty="0" err="1"/>
              <a:t>song</a:t>
            </a:r>
            <a:r>
              <a:rPr lang="en-US" sz="1500" dirty="0"/>
              <a:t> </a:t>
            </a:r>
            <a:r>
              <a:rPr lang="en-US" sz="1500" dirty="0" err="1"/>
              <a:t>từ</a:t>
            </a:r>
            <a:r>
              <a:rPr lang="en-US" sz="1500" dirty="0"/>
              <a:t> </a:t>
            </a:r>
            <a:r>
              <a:rPr lang="en-US" sz="1500" dirty="0" err="1"/>
              <a:t>lúc</a:t>
            </a:r>
            <a:r>
              <a:rPr lang="en-US" sz="1500" dirty="0"/>
              <a:t> </a:t>
            </a:r>
            <a:r>
              <a:rPr lang="en-US" sz="1500" dirty="0" err="1"/>
              <a:t>bắt</a:t>
            </a:r>
            <a:r>
              <a:rPr lang="en-US" sz="1500" dirty="0"/>
              <a:t> </a:t>
            </a:r>
            <a:r>
              <a:rPr lang="en-US" sz="1500" dirty="0" err="1"/>
              <a:t>đầu</a:t>
            </a:r>
            <a:r>
              <a:rPr lang="en-US" sz="1500" dirty="0"/>
              <a:t> </a:t>
            </a:r>
            <a:r>
              <a:rPr lang="en-US" sz="1500" dirty="0" err="1"/>
              <a:t>trò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 </a:t>
            </a:r>
            <a:r>
              <a:rPr lang="en-US" sz="1500" dirty="0" err="1"/>
              <a:t>nhưng</a:t>
            </a:r>
            <a:r>
              <a:rPr lang="en-US" sz="1500" dirty="0"/>
              <a:t> Sub Thread </a:t>
            </a:r>
            <a:r>
              <a:rPr lang="en-US" sz="1500" dirty="0" err="1"/>
              <a:t>sẽ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cài</a:t>
            </a:r>
            <a:r>
              <a:rPr lang="en-US" sz="1500" dirty="0"/>
              <a:t> </a:t>
            </a:r>
            <a:r>
              <a:rPr lang="en-US" sz="1500" dirty="0" err="1"/>
              <a:t>đặt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chỉ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ra </a:t>
            </a:r>
            <a:r>
              <a:rPr lang="en-US" sz="1500" dirty="0" err="1"/>
              <a:t>màn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</a:t>
            </a:r>
            <a:r>
              <a:rPr lang="en-US" sz="1500" dirty="0" err="1"/>
              <a:t>khi</a:t>
            </a:r>
            <a:r>
              <a:rPr lang="en-US" sz="1500" dirty="0"/>
              <a:t> Main Thread </a:t>
            </a:r>
            <a:r>
              <a:rPr lang="en-US" sz="1500" dirty="0" err="1"/>
              <a:t>cần</a:t>
            </a:r>
            <a:r>
              <a:rPr lang="en-US" sz="1500" dirty="0"/>
              <a:t>. Main Thread </a:t>
            </a:r>
            <a:r>
              <a:rPr lang="en-US" sz="1500" dirty="0" err="1"/>
              <a:t>đưa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Sub Thread </a:t>
            </a:r>
            <a:r>
              <a:rPr lang="en-US" sz="1500" dirty="0" err="1"/>
              <a:t>thông</a:t>
            </a:r>
            <a:r>
              <a:rPr lang="en-US" sz="1500" dirty="0"/>
              <a:t> qua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dirty="0" err="1"/>
              <a:t>toàn</a:t>
            </a:r>
            <a:r>
              <a:rPr lang="en-US" sz="1500" dirty="0"/>
              <a:t> </a:t>
            </a:r>
            <a:r>
              <a:rPr lang="en-US" sz="1500" dirty="0" err="1"/>
              <a:t>cục</a:t>
            </a:r>
            <a:r>
              <a:rPr lang="en-US" sz="1500" dirty="0"/>
              <a:t> (</a:t>
            </a:r>
            <a:r>
              <a:rPr lang="en-US" sz="1500" dirty="0" err="1"/>
              <a:t>CGame</a:t>
            </a:r>
            <a:r>
              <a:rPr lang="en-US" sz="1500" dirty="0"/>
              <a:t>, </a:t>
            </a:r>
            <a:r>
              <a:rPr lang="en-US" sz="1500" dirty="0" err="1"/>
              <a:t>buf</a:t>
            </a:r>
            <a:r>
              <a:rPr lang="en-US" sz="1500" dirty="0"/>
              <a:t>)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gọi</a:t>
            </a:r>
            <a:r>
              <a:rPr lang="en-US" sz="1500" dirty="0"/>
              <a:t> Sub Thread </a:t>
            </a:r>
            <a:r>
              <a:rPr lang="en-US" sz="1500" dirty="0" err="1"/>
              <a:t>xuất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</a:t>
            </a:r>
            <a:r>
              <a:rPr lang="en-US" sz="1500" dirty="0" err="1"/>
              <a:t>theo</a:t>
            </a:r>
            <a:r>
              <a:rPr lang="en-US" sz="1500" dirty="0"/>
              <a:t> </a:t>
            </a:r>
            <a:r>
              <a:rPr lang="en-US" sz="1500" dirty="0" err="1"/>
              <a:t>nhu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9457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SUB THREAD + MAIN THREAD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017529"/>
            <a:ext cx="7342701" cy="3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SUB THREAD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1: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Main Thread, </a:t>
            </a:r>
            <a:r>
              <a:rPr lang="en-US" sz="1500" dirty="0" err="1"/>
              <a:t>nếu</a:t>
            </a:r>
            <a:r>
              <a:rPr lang="en-US" sz="1500" dirty="0"/>
              <a:t> Main Thread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i="1" dirty="0" err="1"/>
              <a:t>buf</a:t>
            </a:r>
            <a:r>
              <a:rPr lang="en-US" sz="1500" i="1" dirty="0"/>
              <a:t> </a:t>
            </a:r>
            <a:r>
              <a:rPr lang="en-US" sz="1500" dirty="0" err="1"/>
              <a:t>buộc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</a:t>
            </a:r>
            <a:r>
              <a:rPr lang="en-US" sz="1500" dirty="0" err="1"/>
              <a:t>thì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thread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chờ</a:t>
            </a:r>
            <a:r>
              <a:rPr lang="en-US" sz="1500" dirty="0"/>
              <a:t> </a:t>
            </a:r>
            <a:r>
              <a:rPr lang="en-US" sz="1500" dirty="0" err="1"/>
              <a:t>đợi</a:t>
            </a:r>
            <a:r>
              <a:rPr lang="en-US" sz="1500" dirty="0"/>
              <a:t>,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chuyển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2.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2: </a:t>
            </a:r>
            <a:r>
              <a:rPr lang="en-US" sz="1500" dirty="0" err="1"/>
              <a:t>Vẽ</a:t>
            </a:r>
            <a:r>
              <a:rPr lang="en-US" sz="1500" dirty="0"/>
              <a:t> di </a:t>
            </a:r>
            <a:r>
              <a:rPr lang="en-US" sz="1500" dirty="0" err="1"/>
              <a:t>chuyển</a:t>
            </a:r>
            <a:r>
              <a:rPr lang="en-US" sz="1500" dirty="0"/>
              <a:t> </a:t>
            </a:r>
            <a:r>
              <a:rPr lang="en-US" sz="1500" dirty="0" err="1"/>
              <a:t>tất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objects </a:t>
            </a:r>
            <a:r>
              <a:rPr lang="en-US" sz="1500" dirty="0" err="1"/>
              <a:t>chướng</a:t>
            </a:r>
            <a:r>
              <a:rPr lang="en-US" sz="1500" dirty="0"/>
              <a:t> </a:t>
            </a:r>
            <a:r>
              <a:rPr lang="en-US" sz="1500" dirty="0" err="1"/>
              <a:t>ngại</a:t>
            </a:r>
            <a:r>
              <a:rPr lang="en-US" sz="1500" dirty="0"/>
              <a:t> </a:t>
            </a:r>
            <a:r>
              <a:rPr lang="en-US" sz="1500" dirty="0" err="1"/>
              <a:t>vật</a:t>
            </a: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3: </a:t>
            </a:r>
            <a:r>
              <a:rPr lang="en-US" sz="1500" dirty="0" err="1"/>
              <a:t>Dựa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i="1" dirty="0" err="1"/>
              <a:t>buf</a:t>
            </a:r>
            <a:r>
              <a:rPr lang="en-US" sz="1500" i="1" dirty="0"/>
              <a:t> </a:t>
            </a:r>
            <a:r>
              <a:rPr lang="en-US" sz="1500" dirty="0" err="1"/>
              <a:t>mà</a:t>
            </a:r>
            <a:r>
              <a:rPr lang="en-US" sz="1500" dirty="0"/>
              <a:t> Main thread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vẽ</a:t>
            </a:r>
            <a:r>
              <a:rPr lang="en-US" sz="1500" dirty="0"/>
              <a:t> </a:t>
            </a:r>
            <a:r>
              <a:rPr lang="en-US" sz="1500" dirty="0" err="1"/>
              <a:t>đúng</a:t>
            </a:r>
            <a:r>
              <a:rPr lang="en-US" sz="1500" dirty="0"/>
              <a:t> </a:t>
            </a:r>
            <a:r>
              <a:rPr lang="en-US" sz="1500" dirty="0" err="1"/>
              <a:t>hướng</a:t>
            </a:r>
            <a:r>
              <a:rPr lang="en-US" sz="1500" dirty="0"/>
              <a:t> Player di </a:t>
            </a:r>
            <a:r>
              <a:rPr lang="en-US" sz="1500" dirty="0" err="1"/>
              <a:t>chuyển</a:t>
            </a:r>
            <a:r>
              <a:rPr lang="en-US" sz="1500" dirty="0"/>
              <a:t>.</a:t>
            </a:r>
            <a:r>
              <a:rPr lang="en-US" sz="1500" b="1" dirty="0"/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4: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,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không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 </a:t>
            </a:r>
            <a:r>
              <a:rPr lang="en-US" sz="1500" dirty="0" err="1"/>
              <a:t>thì</a:t>
            </a:r>
            <a:r>
              <a:rPr lang="en-US" sz="1500" dirty="0"/>
              <a:t> </a:t>
            </a:r>
            <a:r>
              <a:rPr lang="en-US" sz="1500" dirty="0" err="1"/>
              <a:t>lặp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1,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thread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chờ</a:t>
            </a:r>
            <a:r>
              <a:rPr lang="en-US" sz="1500" dirty="0"/>
              <a:t> </a:t>
            </a:r>
            <a:r>
              <a:rPr lang="en-US" sz="1500" dirty="0" err="1"/>
              <a:t>đợi</a:t>
            </a:r>
            <a:r>
              <a:rPr lang="en-US" sz="1500" dirty="0"/>
              <a:t> Main Thread.</a:t>
            </a: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23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SUB THREAD + MAIN THREAD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017529"/>
            <a:ext cx="7342701" cy="3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MAIN THREAD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1: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Sub Thread, </a:t>
            </a:r>
            <a:r>
              <a:rPr lang="en-US" sz="1500" dirty="0" err="1"/>
              <a:t>hiện</a:t>
            </a:r>
            <a:r>
              <a:rPr lang="en-US" sz="1500" dirty="0"/>
              <a:t> Menu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lựa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2: </a:t>
            </a:r>
            <a:r>
              <a:rPr lang="en-US" sz="1500" dirty="0" err="1"/>
              <a:t>Thực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lựa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,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lựa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lệnh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</a:t>
            </a:r>
            <a:r>
              <a:rPr lang="en-US" sz="1500" dirty="0" err="1"/>
              <a:t>trò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 </a:t>
            </a:r>
            <a:r>
              <a:rPr lang="en-US" sz="1500" dirty="0" err="1"/>
              <a:t>thì</a:t>
            </a:r>
            <a:r>
              <a:rPr lang="en-US" sz="1500" dirty="0"/>
              <a:t> </a:t>
            </a:r>
            <a:r>
              <a:rPr lang="en-US" sz="1500" dirty="0" err="1"/>
              <a:t>cập</a:t>
            </a:r>
            <a:r>
              <a:rPr lang="en-US" sz="1500" dirty="0"/>
              <a:t> </a:t>
            </a:r>
            <a:r>
              <a:rPr lang="en-US" sz="1500" dirty="0" err="1"/>
              <a:t>nhật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CGame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chạy</a:t>
            </a:r>
            <a:r>
              <a:rPr lang="en-US" sz="1500" dirty="0"/>
              <a:t> Sub Thread.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3: </a:t>
            </a:r>
            <a:r>
              <a:rPr lang="en-US" sz="1500" dirty="0" err="1"/>
              <a:t>Trong</a:t>
            </a:r>
            <a:r>
              <a:rPr lang="en-US" sz="1500" dirty="0"/>
              <a:t> </a:t>
            </a:r>
            <a:r>
              <a:rPr lang="en-US" sz="1500" dirty="0" err="1"/>
              <a:t>quá</a:t>
            </a:r>
            <a:r>
              <a:rPr lang="en-US" sz="1500" dirty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, </a:t>
            </a:r>
            <a:r>
              <a:rPr lang="en-US" sz="1500" dirty="0" err="1"/>
              <a:t>tiếp</a:t>
            </a:r>
            <a:r>
              <a:rPr lang="en-US" sz="1500" dirty="0"/>
              <a:t> </a:t>
            </a:r>
            <a:r>
              <a:rPr lang="en-US" sz="1500" dirty="0" err="1"/>
              <a:t>tục</a:t>
            </a:r>
            <a:r>
              <a:rPr lang="en-US" sz="1500" dirty="0"/>
              <a:t> </a:t>
            </a:r>
            <a:r>
              <a:rPr lang="en-US" sz="1500" dirty="0" err="1"/>
              <a:t>lắng</a:t>
            </a:r>
            <a:r>
              <a:rPr lang="en-US" sz="1500" dirty="0"/>
              <a:t> </a:t>
            </a:r>
            <a:r>
              <a:rPr lang="en-US" sz="1500" dirty="0" err="1"/>
              <a:t>nghe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qua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dirty="0" err="1"/>
              <a:t>buf</a:t>
            </a:r>
            <a:r>
              <a:rPr lang="en-US" sz="1500" dirty="0"/>
              <a:t>,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này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Sub Thread </a:t>
            </a:r>
            <a:r>
              <a:rPr lang="en-US" sz="1500" dirty="0" err="1"/>
              <a:t>để</a:t>
            </a:r>
            <a:r>
              <a:rPr lang="en-US" sz="1500" dirty="0"/>
              <a:t> Sub Thread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chạy</a:t>
            </a:r>
            <a:r>
              <a:rPr lang="en-US" sz="1500" dirty="0"/>
              <a:t>/</a:t>
            </a:r>
            <a:r>
              <a:rPr lang="en-US" sz="1500" dirty="0" err="1"/>
              <a:t>dừng</a:t>
            </a:r>
            <a:r>
              <a:rPr lang="en-US" sz="1500" dirty="0"/>
              <a:t>.</a:t>
            </a: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4: </a:t>
            </a:r>
            <a:r>
              <a:rPr lang="en-US" sz="1500" dirty="0"/>
              <a:t>Khi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 </a:t>
            </a:r>
            <a:r>
              <a:rPr lang="en-US" sz="1500" dirty="0" err="1"/>
              <a:t>xảy</a:t>
            </a:r>
            <a:r>
              <a:rPr lang="en-US" sz="1500" dirty="0"/>
              <a:t> ra, Sub Thread </a:t>
            </a:r>
            <a:r>
              <a:rPr lang="en-US" sz="1500" dirty="0" err="1"/>
              <a:t>nhận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, Main Thread </a:t>
            </a:r>
            <a:r>
              <a:rPr lang="en-US" sz="1500" dirty="0" err="1"/>
              <a:t>xuất</a:t>
            </a:r>
            <a:r>
              <a:rPr lang="en-US" sz="1500" dirty="0"/>
              <a:t> ra Menu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</a:t>
            </a:r>
            <a:r>
              <a:rPr lang="en-US" sz="1500" dirty="0" err="1"/>
              <a:t>trò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lắng</a:t>
            </a:r>
            <a:r>
              <a:rPr lang="en-US" sz="1500" dirty="0"/>
              <a:t> </a:t>
            </a:r>
            <a:r>
              <a:rPr lang="en-US" sz="1500" dirty="0" err="1"/>
              <a:t>nghe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indent="0" algn="just"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5: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(Quit game), </a:t>
            </a:r>
            <a:r>
              <a:rPr lang="en-US" sz="1500" dirty="0" err="1"/>
              <a:t>rời</a:t>
            </a:r>
            <a:r>
              <a:rPr lang="en-US" sz="1500" dirty="0"/>
              <a:t> </a:t>
            </a:r>
            <a:r>
              <a:rPr lang="en-US" sz="1500" dirty="0" err="1"/>
              <a:t>khỏi</a:t>
            </a:r>
            <a:r>
              <a:rPr lang="en-US" sz="1500" dirty="0"/>
              <a:t> </a:t>
            </a:r>
            <a:r>
              <a:rPr lang="en-US" sz="1500" dirty="0" err="1"/>
              <a:t>vòng</a:t>
            </a:r>
            <a:r>
              <a:rPr lang="en-US" sz="1500" dirty="0"/>
              <a:t> </a:t>
            </a:r>
            <a:r>
              <a:rPr lang="en-US" sz="1500" dirty="0" err="1"/>
              <a:t>lặp</a:t>
            </a:r>
            <a:r>
              <a:rPr lang="en-US" sz="1500" dirty="0"/>
              <a:t>,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 main </a:t>
            </a:r>
            <a:r>
              <a:rPr lang="en-US" sz="1500" dirty="0" err="1"/>
              <a:t>cũng</a:t>
            </a:r>
            <a:r>
              <a:rPr lang="en-US" sz="1500" dirty="0"/>
              <a:t> </a:t>
            </a:r>
            <a:r>
              <a:rPr lang="en-US" sz="1500" dirty="0" err="1"/>
              <a:t>như</a:t>
            </a:r>
            <a:r>
              <a:rPr lang="en-US" sz="1500" dirty="0"/>
              <a:t>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Sub Thread.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quay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2.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147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LUẬN, NHẬN XÉT</a:t>
            </a:r>
            <a:endParaRPr dirty="0">
              <a:latin typeface="+mj-lt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956779"/>
            <a:ext cx="5266580" cy="666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Đánh giá toàn bộ quá trình, sản phẩm, các bài học rút ra vận dụng của phương pháp Lập trình hướng đối tượng 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21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2"/>
          <p:cNvSpPr txBox="1">
            <a:spLocks noGrp="1"/>
          </p:cNvSpPr>
          <p:nvPr>
            <p:ph type="title"/>
          </p:nvPr>
        </p:nvSpPr>
        <p:spPr>
          <a:xfrm>
            <a:off x="713250" y="1789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j-lt"/>
              </a:rPr>
              <a:t>KẾT LUẬN, NHẬN XÉT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8" name="Google Shape;1268;p52"/>
          <p:cNvSpPr txBox="1">
            <a:spLocks noGrp="1"/>
          </p:cNvSpPr>
          <p:nvPr>
            <p:ph type="body" idx="1"/>
          </p:nvPr>
        </p:nvSpPr>
        <p:spPr>
          <a:xfrm>
            <a:off x="767569" y="640080"/>
            <a:ext cx="6829742" cy="4384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None/>
            </a:pPr>
            <a:r>
              <a:rPr lang="en-US" sz="2000" b="1" dirty="0">
                <a:latin typeface="+mj-lt"/>
                <a:ea typeface="Hind Siliguri"/>
                <a:cs typeface="Hind Siliguri"/>
                <a:sym typeface="Hind Siliguri"/>
              </a:rPr>
              <a:t>NHỮNG KHÓ KHĂN, HẠN CHẾ</a:t>
            </a:r>
            <a:endParaRPr sz="2000" b="1" dirty="0">
              <a:latin typeface="+mj-lt"/>
              <a:ea typeface="Hind Siliguri"/>
              <a:cs typeface="Hind Siliguri"/>
              <a:sym typeface="Hind Siliguri"/>
            </a:endParaRPr>
          </a:p>
          <a:p>
            <a:pPr marL="457200" marR="508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Lần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đầu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xử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lí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chương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với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luồng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/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tiểu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gặp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khó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khăn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trong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quá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nghiên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cứu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và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sửa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lỗi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. </a:t>
            </a:r>
            <a:endParaRPr sz="1500" dirty="0">
              <a:solidFill>
                <a:schemeClr val="accent4">
                  <a:lumMod val="10000"/>
                </a:schemeClr>
              </a:solidFill>
            </a:endParaRPr>
          </a:p>
          <a:p>
            <a:pPr marL="457200" marR="508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Nhiều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hàm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hoạt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động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tốt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kiểm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thử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nhưng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bị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lỗi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kết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hợp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với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hàm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khác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làm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việc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nhóm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nhiều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người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code,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cần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được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chỉnh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sửa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phù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hợp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trong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quá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thực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hiện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.</a:t>
            </a:r>
          </a:p>
          <a:p>
            <a:pPr marL="457200" marR="508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Những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bugs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nhỏ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khó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tìm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ra,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mất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nhiều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thời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gian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test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sửa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lỗi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sản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phẩm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sz="1500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None/>
            </a:pP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None/>
            </a:pPr>
            <a:r>
              <a:rPr lang="en-US" sz="2000" b="1" dirty="0">
                <a:latin typeface="+mj-lt"/>
                <a:ea typeface="Hind Siliguri"/>
                <a:cs typeface="Hind Siliguri"/>
                <a:sym typeface="Hind Siliguri"/>
              </a:rPr>
              <a:t>BÀI HỌC RÚT RA</a:t>
            </a:r>
            <a:endParaRPr sz="2000" b="1" dirty="0">
              <a:latin typeface="+mj-lt"/>
              <a:ea typeface="Hind Siliguri"/>
              <a:cs typeface="Hind Siliguri"/>
              <a:sym typeface="Hind Siliguri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Hiểu hơn về cấu trúc, tư duy thiết kế một đồ án với phương pháp lập trình hướng đối tượng, nâng cao kiến thức vận dụng về môn học.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Có thể vận dụng các tính chất của lập trình hướng đối tượng để nhiều người có thể giải quyết từng phần nhỏ của các vấn đề lớn.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Rèn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luyện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kĩ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năng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tự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tìm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hiểu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một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vấn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đề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mới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,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những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kĩ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năng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về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teamwork. </a:t>
            </a:r>
            <a:endParaRPr sz="1500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grpSp>
        <p:nvGrpSpPr>
          <p:cNvPr id="1269" name="Google Shape;1269;p52"/>
          <p:cNvGrpSpPr/>
          <p:nvPr/>
        </p:nvGrpSpPr>
        <p:grpSpPr>
          <a:xfrm rot="650547">
            <a:off x="7579052" y="2743216"/>
            <a:ext cx="2077974" cy="2686214"/>
            <a:chOff x="5523175" y="536475"/>
            <a:chExt cx="1855175" cy="23982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70" name="Google Shape;1270;p52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grpFill/>
            <a:ln w="3937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grpFill/>
            <a:ln w="492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7214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"/>
          <p:cNvSpPr/>
          <p:nvPr/>
        </p:nvSpPr>
        <p:spPr>
          <a:xfrm>
            <a:off x="1156050" y="1440125"/>
            <a:ext cx="6831900" cy="2263200"/>
          </a:xfrm>
          <a:prstGeom prst="roundRect">
            <a:avLst>
              <a:gd name="adj" fmla="val 94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8"/>
          <p:cNvSpPr txBox="1">
            <a:spLocks noGrp="1"/>
          </p:cNvSpPr>
          <p:nvPr>
            <p:ph type="title"/>
          </p:nvPr>
        </p:nvSpPr>
        <p:spPr>
          <a:xfrm>
            <a:off x="1385850" y="1440125"/>
            <a:ext cx="6372300" cy="2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ĐẶT CÂU HỎI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77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/>
          <p:nvPr/>
        </p:nvSpPr>
        <p:spPr>
          <a:xfrm>
            <a:off x="4785425" y="1673375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4785425" y="3579800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953925" y="3579800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953800" y="1673375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NỘI DUNG TRÌNH BÀY</a:t>
            </a:r>
            <a:endParaRPr dirty="0">
              <a:latin typeface="+mj-lt"/>
            </a:endParaRPr>
          </a:p>
        </p:txBody>
      </p:sp>
      <p:sp>
        <p:nvSpPr>
          <p:cNvPr id="341" name="Google Shape;341;p30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QUÁ TRÌNH LÀM VIỆC</a:t>
            </a:r>
            <a:endParaRPr dirty="0">
              <a:latin typeface="+mj-lt"/>
            </a:endParaRPr>
          </a:p>
        </p:txBody>
      </p:sp>
      <p:sp>
        <p:nvSpPr>
          <p:cNvPr id="343" name="Google Shape;343;p30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CƠ CHẾ HOẠT ĐỘNG</a:t>
            </a:r>
            <a:endParaRPr dirty="0">
              <a:latin typeface="+mj-lt"/>
            </a:endParaRPr>
          </a:p>
        </p:txBody>
      </p:sp>
      <p:sp>
        <p:nvSpPr>
          <p:cNvPr id="345" name="Google Shape;345;p30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QUẢ ĐẠT ĐƯỢC</a:t>
            </a:r>
            <a:endParaRPr dirty="0">
              <a:latin typeface="+mj-lt"/>
            </a:endParaRPr>
          </a:p>
        </p:txBody>
      </p:sp>
      <p:sp>
        <p:nvSpPr>
          <p:cNvPr id="347" name="Google Shape;347;p30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LUẬN, NHẬN XÉT</a:t>
            </a:r>
            <a:endParaRPr dirty="0">
              <a:latin typeface="+mj-lt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2514034" y="1269771"/>
            <a:ext cx="284325" cy="284325"/>
          </a:xfrm>
          <a:custGeom>
            <a:avLst/>
            <a:gdLst/>
            <a:ahLst/>
            <a:cxnLst/>
            <a:rect l="l" t="t" r="r" b="b"/>
            <a:pathLst>
              <a:path w="11373" h="11373" extrusionOk="0">
                <a:moveTo>
                  <a:pt x="9420" y="1969"/>
                </a:moveTo>
                <a:lnTo>
                  <a:pt x="9420" y="9388"/>
                </a:lnTo>
                <a:lnTo>
                  <a:pt x="1969" y="9388"/>
                </a:lnTo>
                <a:lnTo>
                  <a:pt x="1969" y="1969"/>
                </a:lnTo>
                <a:close/>
                <a:moveTo>
                  <a:pt x="1497" y="0"/>
                </a:moveTo>
                <a:cubicBezTo>
                  <a:pt x="678" y="0"/>
                  <a:pt x="0" y="662"/>
                  <a:pt x="0" y="1496"/>
                </a:cubicBezTo>
                <a:lnTo>
                  <a:pt x="0" y="9876"/>
                </a:lnTo>
                <a:cubicBezTo>
                  <a:pt x="0" y="10695"/>
                  <a:pt x="678" y="11357"/>
                  <a:pt x="1497" y="11373"/>
                </a:cubicBezTo>
                <a:lnTo>
                  <a:pt x="9876" y="11373"/>
                </a:lnTo>
                <a:cubicBezTo>
                  <a:pt x="10711" y="11357"/>
                  <a:pt x="11373" y="10695"/>
                  <a:pt x="11373" y="9876"/>
                </a:cubicBezTo>
                <a:lnTo>
                  <a:pt x="11373" y="1496"/>
                </a:lnTo>
                <a:cubicBezTo>
                  <a:pt x="11373" y="662"/>
                  <a:pt x="10711" y="0"/>
                  <a:pt x="9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30"/>
          <p:cNvGrpSpPr/>
          <p:nvPr/>
        </p:nvGrpSpPr>
        <p:grpSpPr>
          <a:xfrm>
            <a:off x="6184797" y="1269771"/>
            <a:ext cx="606050" cy="284325"/>
            <a:chOff x="4865550" y="4088475"/>
            <a:chExt cx="606050" cy="284325"/>
          </a:xfrm>
        </p:grpSpPr>
        <p:sp>
          <p:nvSpPr>
            <p:cNvPr id="351" name="Google Shape;351;p30"/>
            <p:cNvSpPr/>
            <p:nvPr/>
          </p:nvSpPr>
          <p:spPr>
            <a:xfrm>
              <a:off x="5187275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0"/>
          <p:cNvGrpSpPr/>
          <p:nvPr/>
        </p:nvGrpSpPr>
        <p:grpSpPr>
          <a:xfrm>
            <a:off x="2353159" y="2861946"/>
            <a:ext cx="606050" cy="598575"/>
            <a:chOff x="4865550" y="3774225"/>
            <a:chExt cx="606050" cy="598575"/>
          </a:xfrm>
        </p:grpSpPr>
        <p:sp>
          <p:nvSpPr>
            <p:cNvPr id="354" name="Google Shape;354;p3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6184797" y="2861946"/>
            <a:ext cx="606063" cy="598588"/>
            <a:chOff x="4865550" y="3774213"/>
            <a:chExt cx="606063" cy="598588"/>
          </a:xfrm>
        </p:grpSpPr>
        <p:sp>
          <p:nvSpPr>
            <p:cNvPr id="358" name="Google Shape;358;p3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5187263" y="3774213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866;p49">
            <a:extLst>
              <a:ext uri="{FF2B5EF4-FFF2-40B4-BE49-F238E27FC236}">
                <a16:creationId xmlns:a16="http://schemas.microsoft.com/office/drawing/2014/main" id="{3D46245A-DB14-474B-BEE8-8746A0A1D6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6065" y="2606893"/>
            <a:ext cx="5507577" cy="1771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+mj-lt"/>
              </a:rPr>
              <a:t>XIN CHÂN THÀNH CẢM ƠN THẦY VÀ CÁC BẠN ĐÃ CHÚ Ý LẮNG NGHE !!!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6" name="Google Shape;884;p49">
            <a:extLst>
              <a:ext uri="{FF2B5EF4-FFF2-40B4-BE49-F238E27FC236}">
                <a16:creationId xmlns:a16="http://schemas.microsoft.com/office/drawing/2014/main" id="{2A7218F6-3445-47AB-8FD2-ED6E7EBF177E}"/>
              </a:ext>
            </a:extLst>
          </p:cNvPr>
          <p:cNvGrpSpPr/>
          <p:nvPr/>
        </p:nvGrpSpPr>
        <p:grpSpPr>
          <a:xfrm flipH="1">
            <a:off x="114295" y="2779726"/>
            <a:ext cx="2077982" cy="2686224"/>
            <a:chOff x="5523175" y="536475"/>
            <a:chExt cx="1855175" cy="2398200"/>
          </a:xfrm>
        </p:grpSpPr>
        <p:sp>
          <p:nvSpPr>
            <p:cNvPr id="57" name="Google Shape;885;p49">
              <a:extLst>
                <a:ext uri="{FF2B5EF4-FFF2-40B4-BE49-F238E27FC236}">
                  <a16:creationId xmlns:a16="http://schemas.microsoft.com/office/drawing/2014/main" id="{1ACF2471-F80A-4DC8-AB45-75B2EACB7B3E}"/>
                </a:ext>
              </a:extLst>
            </p:cNvPr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86;p49">
              <a:extLst>
                <a:ext uri="{FF2B5EF4-FFF2-40B4-BE49-F238E27FC236}">
                  <a16:creationId xmlns:a16="http://schemas.microsoft.com/office/drawing/2014/main" id="{CDD5599F-3A44-48ED-92C7-2092CD14502D}"/>
                </a:ext>
              </a:extLst>
            </p:cNvPr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7;p49">
              <a:extLst>
                <a:ext uri="{FF2B5EF4-FFF2-40B4-BE49-F238E27FC236}">
                  <a16:creationId xmlns:a16="http://schemas.microsoft.com/office/drawing/2014/main" id="{A8F8AD2A-3234-498A-A67D-AC2FACAB2947}"/>
                </a:ext>
              </a:extLst>
            </p:cNvPr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8;p49">
              <a:extLst>
                <a:ext uri="{FF2B5EF4-FFF2-40B4-BE49-F238E27FC236}">
                  <a16:creationId xmlns:a16="http://schemas.microsoft.com/office/drawing/2014/main" id="{219B7A67-6337-4190-9553-B3403A53B281}"/>
                </a:ext>
              </a:extLst>
            </p:cNvPr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89;p49">
              <a:extLst>
                <a:ext uri="{FF2B5EF4-FFF2-40B4-BE49-F238E27FC236}">
                  <a16:creationId xmlns:a16="http://schemas.microsoft.com/office/drawing/2014/main" id="{7AC7A008-528E-4C23-A74C-7C7208AA8BFB}"/>
                </a:ext>
              </a:extLst>
            </p:cNvPr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90;p49">
              <a:extLst>
                <a:ext uri="{FF2B5EF4-FFF2-40B4-BE49-F238E27FC236}">
                  <a16:creationId xmlns:a16="http://schemas.microsoft.com/office/drawing/2014/main" id="{2EB8F557-DB30-4AAB-92D2-82DB3ABBEF20}"/>
                </a:ext>
              </a:extLst>
            </p:cNvPr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91;p49">
              <a:extLst>
                <a:ext uri="{FF2B5EF4-FFF2-40B4-BE49-F238E27FC236}">
                  <a16:creationId xmlns:a16="http://schemas.microsoft.com/office/drawing/2014/main" id="{7DA0AD2E-7EA2-4109-B045-938B9EAD8644}"/>
                </a:ext>
              </a:extLst>
            </p:cNvPr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92;p49">
              <a:extLst>
                <a:ext uri="{FF2B5EF4-FFF2-40B4-BE49-F238E27FC236}">
                  <a16:creationId xmlns:a16="http://schemas.microsoft.com/office/drawing/2014/main" id="{BCDEC3D9-628D-4EDB-AA88-1367E5BAF85B}"/>
                </a:ext>
              </a:extLst>
            </p:cNvPr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93;p49">
            <a:extLst>
              <a:ext uri="{FF2B5EF4-FFF2-40B4-BE49-F238E27FC236}">
                <a16:creationId xmlns:a16="http://schemas.microsoft.com/office/drawing/2014/main" id="{80CAA165-2C9E-4827-952D-0CE52890233F}"/>
              </a:ext>
            </a:extLst>
          </p:cNvPr>
          <p:cNvGrpSpPr/>
          <p:nvPr/>
        </p:nvGrpSpPr>
        <p:grpSpPr>
          <a:xfrm rot="-9987451" flipH="1">
            <a:off x="2032423" y="-438909"/>
            <a:ext cx="2078063" cy="2686329"/>
            <a:chOff x="5523175" y="536475"/>
            <a:chExt cx="1855175" cy="2398200"/>
          </a:xfrm>
        </p:grpSpPr>
        <p:sp>
          <p:nvSpPr>
            <p:cNvPr id="66" name="Google Shape;894;p49">
              <a:extLst>
                <a:ext uri="{FF2B5EF4-FFF2-40B4-BE49-F238E27FC236}">
                  <a16:creationId xmlns:a16="http://schemas.microsoft.com/office/drawing/2014/main" id="{85948F89-D1C4-4420-85C7-6014E44438CA}"/>
                </a:ext>
              </a:extLst>
            </p:cNvPr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95;p49">
              <a:extLst>
                <a:ext uri="{FF2B5EF4-FFF2-40B4-BE49-F238E27FC236}">
                  <a16:creationId xmlns:a16="http://schemas.microsoft.com/office/drawing/2014/main" id="{503F708F-A9E5-4C0B-BC3F-D236B324531E}"/>
                </a:ext>
              </a:extLst>
            </p:cNvPr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96;p49">
              <a:extLst>
                <a:ext uri="{FF2B5EF4-FFF2-40B4-BE49-F238E27FC236}">
                  <a16:creationId xmlns:a16="http://schemas.microsoft.com/office/drawing/2014/main" id="{1B8C45A5-142A-4663-A88E-B648C395BA32}"/>
                </a:ext>
              </a:extLst>
            </p:cNvPr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97;p49">
              <a:extLst>
                <a:ext uri="{FF2B5EF4-FFF2-40B4-BE49-F238E27FC236}">
                  <a16:creationId xmlns:a16="http://schemas.microsoft.com/office/drawing/2014/main" id="{183688E5-53DF-4773-8D81-CC545276BF6E}"/>
                </a:ext>
              </a:extLst>
            </p:cNvPr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98;p49">
              <a:extLst>
                <a:ext uri="{FF2B5EF4-FFF2-40B4-BE49-F238E27FC236}">
                  <a16:creationId xmlns:a16="http://schemas.microsoft.com/office/drawing/2014/main" id="{7E512391-3720-4F84-BE7E-59BC6524DD8D}"/>
                </a:ext>
              </a:extLst>
            </p:cNvPr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99;p49">
              <a:extLst>
                <a:ext uri="{FF2B5EF4-FFF2-40B4-BE49-F238E27FC236}">
                  <a16:creationId xmlns:a16="http://schemas.microsoft.com/office/drawing/2014/main" id="{D51A7220-9EBD-4ACD-BE3A-F22752ACA8A5}"/>
                </a:ext>
              </a:extLst>
            </p:cNvPr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00;p49">
              <a:extLst>
                <a:ext uri="{FF2B5EF4-FFF2-40B4-BE49-F238E27FC236}">
                  <a16:creationId xmlns:a16="http://schemas.microsoft.com/office/drawing/2014/main" id="{02AB4F64-C6A8-480E-AD3A-B8334BE6486D}"/>
                </a:ext>
              </a:extLst>
            </p:cNvPr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01;p49">
              <a:extLst>
                <a:ext uri="{FF2B5EF4-FFF2-40B4-BE49-F238E27FC236}">
                  <a16:creationId xmlns:a16="http://schemas.microsoft.com/office/drawing/2014/main" id="{41428FFE-0A93-4D67-98E2-B97B78F4279A}"/>
                </a:ext>
              </a:extLst>
            </p:cNvPr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902;p49">
            <a:extLst>
              <a:ext uri="{FF2B5EF4-FFF2-40B4-BE49-F238E27FC236}">
                <a16:creationId xmlns:a16="http://schemas.microsoft.com/office/drawing/2014/main" id="{B56287D9-00DD-4DD9-86E8-5C7BB1E7F3C1}"/>
              </a:ext>
            </a:extLst>
          </p:cNvPr>
          <p:cNvGrpSpPr/>
          <p:nvPr/>
        </p:nvGrpSpPr>
        <p:grpSpPr>
          <a:xfrm rot="-1568536" flipH="1">
            <a:off x="402321" y="1091642"/>
            <a:ext cx="925447" cy="598598"/>
            <a:chOff x="3765675" y="2533375"/>
            <a:chExt cx="925450" cy="598600"/>
          </a:xfrm>
        </p:grpSpPr>
        <p:sp>
          <p:nvSpPr>
            <p:cNvPr id="75" name="Google Shape;903;p49">
              <a:extLst>
                <a:ext uri="{FF2B5EF4-FFF2-40B4-BE49-F238E27FC236}">
                  <a16:creationId xmlns:a16="http://schemas.microsoft.com/office/drawing/2014/main" id="{C2B17730-2A8E-4858-A687-C330D03E675E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04;p49">
              <a:extLst>
                <a:ext uri="{FF2B5EF4-FFF2-40B4-BE49-F238E27FC236}">
                  <a16:creationId xmlns:a16="http://schemas.microsoft.com/office/drawing/2014/main" id="{623AB444-F2A4-402B-8ABC-BB872495D49B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05;p49">
              <a:extLst>
                <a:ext uri="{FF2B5EF4-FFF2-40B4-BE49-F238E27FC236}">
                  <a16:creationId xmlns:a16="http://schemas.microsoft.com/office/drawing/2014/main" id="{A4D00EB5-FF41-4FB2-B9AA-8982EA651269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6;p49">
              <a:extLst>
                <a:ext uri="{FF2B5EF4-FFF2-40B4-BE49-F238E27FC236}">
                  <a16:creationId xmlns:a16="http://schemas.microsoft.com/office/drawing/2014/main" id="{A6B1169B-4CFD-4340-8CC5-769A82D783AA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907;p49">
            <a:extLst>
              <a:ext uri="{FF2B5EF4-FFF2-40B4-BE49-F238E27FC236}">
                <a16:creationId xmlns:a16="http://schemas.microsoft.com/office/drawing/2014/main" id="{ADA57CF9-A278-43DE-9E23-07F97B8F9246}"/>
              </a:ext>
            </a:extLst>
          </p:cNvPr>
          <p:cNvGrpSpPr/>
          <p:nvPr/>
        </p:nvGrpSpPr>
        <p:grpSpPr>
          <a:xfrm rot="1466267" flipH="1">
            <a:off x="5640255" y="380313"/>
            <a:ext cx="606443" cy="912814"/>
            <a:chOff x="4865150" y="3459975"/>
            <a:chExt cx="606450" cy="912825"/>
          </a:xfrm>
        </p:grpSpPr>
        <p:sp>
          <p:nvSpPr>
            <p:cNvPr id="80" name="Google Shape;908;p49">
              <a:extLst>
                <a:ext uri="{FF2B5EF4-FFF2-40B4-BE49-F238E27FC236}">
                  <a16:creationId xmlns:a16="http://schemas.microsoft.com/office/drawing/2014/main" id="{B0528B70-B114-4128-964C-9B826E4C25B9}"/>
                </a:ext>
              </a:extLst>
            </p:cNvPr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09;p49">
              <a:extLst>
                <a:ext uri="{FF2B5EF4-FFF2-40B4-BE49-F238E27FC236}">
                  <a16:creationId xmlns:a16="http://schemas.microsoft.com/office/drawing/2014/main" id="{11A845A0-E95F-46A9-903C-6442C09D7848}"/>
                </a:ext>
              </a:extLst>
            </p:cNvPr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10;p49">
              <a:extLst>
                <a:ext uri="{FF2B5EF4-FFF2-40B4-BE49-F238E27FC236}">
                  <a16:creationId xmlns:a16="http://schemas.microsoft.com/office/drawing/2014/main" id="{B1DD068A-BF17-438D-8E42-AA2FE3A7EEFA}"/>
                </a:ext>
              </a:extLst>
            </p:cNvPr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11;p49">
              <a:extLst>
                <a:ext uri="{FF2B5EF4-FFF2-40B4-BE49-F238E27FC236}">
                  <a16:creationId xmlns:a16="http://schemas.microsoft.com/office/drawing/2014/main" id="{921A1545-82BB-436A-BFE5-67B9A343DE2A}"/>
                </a:ext>
              </a:extLst>
            </p:cNvPr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119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QUÁ TRÌNH LÀM VIỆC</a:t>
            </a:r>
            <a:endParaRPr dirty="0"/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888205"/>
            <a:ext cx="526658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Quá trình làm việc của nhóm để giải quyết vấn đề đặt ra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VẤN ĐỀ ĐẶT RA</a:t>
            </a:r>
            <a:endParaRPr dirty="0">
              <a:latin typeface="+mj-lt"/>
            </a:endParaRPr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508571" y="2131414"/>
            <a:ext cx="4126858" cy="1300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Thực hiện sản phẩm là trò chơi băng qua đường chạy trực tiếp trên màn hình console ngôn ngữ C/C++, áp dụng các kiến thức về </a:t>
            </a:r>
            <a:r>
              <a:rPr lang="en" b="1" dirty="0">
                <a:solidFill>
                  <a:schemeClr val="accent4">
                    <a:lumMod val="10000"/>
                  </a:schemeClr>
                </a:solidFill>
              </a:rPr>
              <a:t>“Phương pháp lập trình hướng đối tượng” </a:t>
            </a: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và một số kiến thức mở rộng khác.</a:t>
            </a:r>
            <a:endParaRPr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388" name="Google Shape;388;p32"/>
            <p:cNvSpPr/>
            <p:nvPr/>
          </p:nvSpPr>
          <p:spPr>
            <a:xfrm>
              <a:off x="1918800" y="669175"/>
              <a:ext cx="1091625" cy="791150"/>
            </a:xfrm>
            <a:custGeom>
              <a:avLst/>
              <a:gdLst/>
              <a:ahLst/>
              <a:cxnLst/>
              <a:rect l="l" t="t" r="r" b="b"/>
              <a:pathLst>
                <a:path w="43665" h="31646" extrusionOk="0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36500" y="1457950"/>
              <a:ext cx="1245200" cy="65000"/>
            </a:xfrm>
            <a:custGeom>
              <a:avLst/>
              <a:gdLst/>
              <a:ahLst/>
              <a:cxnLst/>
              <a:rect l="l" t="t" r="r" b="b"/>
              <a:pathLst>
                <a:path w="49808" h="2600" extrusionOk="0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648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648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47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47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129475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129475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212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212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768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768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414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5414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23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6237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706000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706000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88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788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8710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8710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953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9533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50" y="19663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QUY TRÌNH LÀM VIỆC NHÓM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82145" y="3521893"/>
            <a:ext cx="1876628" cy="1318239"/>
          </a:xfrm>
          <a:prstGeom prst="rect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1)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Thống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nhất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ý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tưởng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gameplay,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chi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trò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chơi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ảnh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đối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tượng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Thống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nhất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nền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tảng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source code: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Github</a:t>
            </a:r>
            <a:endParaRPr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4" name="Google Shape;4569;p59">
            <a:extLst>
              <a:ext uri="{FF2B5EF4-FFF2-40B4-BE49-F238E27FC236}">
                <a16:creationId xmlns:a16="http://schemas.microsoft.com/office/drawing/2014/main" id="{633A5E3B-677A-4552-833A-5A9BDD27EC9F}"/>
              </a:ext>
            </a:extLst>
          </p:cNvPr>
          <p:cNvGrpSpPr/>
          <p:nvPr/>
        </p:nvGrpSpPr>
        <p:grpSpPr>
          <a:xfrm>
            <a:off x="1188107" y="2390040"/>
            <a:ext cx="6833937" cy="1060796"/>
            <a:chOff x="6853641" y="2534077"/>
            <a:chExt cx="1515545" cy="501229"/>
          </a:xfrm>
          <a:solidFill>
            <a:schemeClr val="tx1"/>
          </a:solidFill>
        </p:grpSpPr>
        <p:grpSp>
          <p:nvGrpSpPr>
            <p:cNvPr id="5" name="Google Shape;4570;p59">
              <a:extLst>
                <a:ext uri="{FF2B5EF4-FFF2-40B4-BE49-F238E27FC236}">
                  <a16:creationId xmlns:a16="http://schemas.microsoft.com/office/drawing/2014/main" id="{D50B8F31-23A0-4857-A3E0-B05F7EE1F4E6}"/>
                </a:ext>
              </a:extLst>
            </p:cNvPr>
            <p:cNvGrpSpPr/>
            <p:nvPr/>
          </p:nvGrpSpPr>
          <p:grpSpPr>
            <a:xfrm>
              <a:off x="6853641" y="2618923"/>
              <a:ext cx="1515545" cy="324556"/>
              <a:chOff x="6853641" y="2618923"/>
              <a:chExt cx="1515545" cy="324556"/>
            </a:xfrm>
            <a:grpFill/>
          </p:grpSpPr>
          <p:sp>
            <p:nvSpPr>
              <p:cNvPr id="11" name="Google Shape;4571;p59">
                <a:extLst>
                  <a:ext uri="{FF2B5EF4-FFF2-40B4-BE49-F238E27FC236}">
                    <a16:creationId xmlns:a16="http://schemas.microsoft.com/office/drawing/2014/main" id="{0C7CF7C1-FB6E-4AF2-96D2-A741C90A96D7}"/>
                  </a:ext>
                </a:extLst>
              </p:cNvPr>
              <p:cNvSpPr/>
              <p:nvPr/>
            </p:nvSpPr>
            <p:spPr>
              <a:xfrm>
                <a:off x="7747010" y="2781222"/>
                <a:ext cx="324578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3" y="1075"/>
                      <a:pt x="327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6132" y="3951"/>
                      <a:pt x="7903" y="2178"/>
                      <a:pt x="7903" y="0"/>
                    </a:cubicBezTo>
                    <a:lnTo>
                      <a:pt x="7248" y="0"/>
                    </a:lnTo>
                    <a:cubicBezTo>
                      <a:pt x="7248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Google Shape;4572;p59">
                <a:extLst>
                  <a:ext uri="{FF2B5EF4-FFF2-40B4-BE49-F238E27FC236}">
                    <a16:creationId xmlns:a16="http://schemas.microsoft.com/office/drawing/2014/main" id="{DBAB6BA1-3D64-485A-B996-8129D90E652B}"/>
                  </a:ext>
                </a:extLst>
              </p:cNvPr>
              <p:cNvSpPr/>
              <p:nvPr/>
            </p:nvSpPr>
            <p:spPr>
              <a:xfrm>
                <a:off x="7449412" y="2618923"/>
                <a:ext cx="324496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3951" extrusionOk="0">
                    <a:moveTo>
                      <a:pt x="3951" y="0"/>
                    </a:moveTo>
                    <a:cubicBezTo>
                      <a:pt x="2330" y="0"/>
                      <a:pt x="935" y="982"/>
                      <a:pt x="327" y="2380"/>
                    </a:cubicBezTo>
                    <a:cubicBezTo>
                      <a:pt x="111" y="2874"/>
                      <a:pt x="0" y="3409"/>
                      <a:pt x="0" y="3951"/>
                    </a:cubicBezTo>
                    <a:lnTo>
                      <a:pt x="653" y="3951"/>
                    </a:lnTo>
                    <a:cubicBezTo>
                      <a:pt x="653" y="2135"/>
                      <a:pt x="2133" y="657"/>
                      <a:pt x="3951" y="657"/>
                    </a:cubicBezTo>
                    <a:cubicBezTo>
                      <a:pt x="5767" y="657"/>
                      <a:pt x="7246" y="2135"/>
                      <a:pt x="7246" y="3951"/>
                    </a:cubicBezTo>
                    <a:lnTo>
                      <a:pt x="7901" y="3951"/>
                    </a:lnTo>
                    <a:cubicBezTo>
                      <a:pt x="7901" y="3411"/>
                      <a:pt x="7791" y="2876"/>
                      <a:pt x="7574" y="2381"/>
                    </a:cubicBezTo>
                    <a:cubicBezTo>
                      <a:pt x="6966" y="982"/>
                      <a:pt x="5571" y="0"/>
                      <a:pt x="39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Google Shape;4573;p59">
                <a:extLst>
                  <a:ext uri="{FF2B5EF4-FFF2-40B4-BE49-F238E27FC236}">
                    <a16:creationId xmlns:a16="http://schemas.microsoft.com/office/drawing/2014/main" id="{AD630694-8080-4460-81A6-7766B8A308DA}"/>
                  </a:ext>
                </a:extLst>
              </p:cNvPr>
              <p:cNvSpPr/>
              <p:nvPr/>
            </p:nvSpPr>
            <p:spPr>
              <a:xfrm>
                <a:off x="6853641" y="2618923"/>
                <a:ext cx="324824" cy="162792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8" y="0"/>
                    </a:moveTo>
                    <a:cubicBezTo>
                      <a:pt x="3954" y="0"/>
                      <a:pt x="3950" y="0"/>
                      <a:pt x="3946" y="0"/>
                    </a:cubicBezTo>
                    <a:cubicBezTo>
                      <a:pt x="1768" y="6"/>
                      <a:pt x="0" y="1784"/>
                      <a:pt x="6" y="3963"/>
                    </a:cubicBezTo>
                    <a:lnTo>
                      <a:pt x="661" y="3962"/>
                    </a:lnTo>
                    <a:cubicBezTo>
                      <a:pt x="657" y="2144"/>
                      <a:pt x="2131" y="661"/>
                      <a:pt x="3947" y="655"/>
                    </a:cubicBezTo>
                    <a:cubicBezTo>
                      <a:pt x="3951" y="655"/>
                      <a:pt x="3955" y="655"/>
                      <a:pt x="3959" y="655"/>
                    </a:cubicBezTo>
                    <a:cubicBezTo>
                      <a:pt x="5771" y="655"/>
                      <a:pt x="7248" y="2127"/>
                      <a:pt x="7254" y="3939"/>
                    </a:cubicBezTo>
                    <a:lnTo>
                      <a:pt x="7256" y="3939"/>
                    </a:lnTo>
                    <a:lnTo>
                      <a:pt x="7909" y="3938"/>
                    </a:lnTo>
                    <a:cubicBezTo>
                      <a:pt x="7907" y="3398"/>
                      <a:pt x="7795" y="2863"/>
                      <a:pt x="7578" y="2368"/>
                    </a:cubicBezTo>
                    <a:cubicBezTo>
                      <a:pt x="6966" y="976"/>
                      <a:pt x="5573" y="0"/>
                      <a:pt x="39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Google Shape;4574;p59">
                <a:extLst>
                  <a:ext uri="{FF2B5EF4-FFF2-40B4-BE49-F238E27FC236}">
                    <a16:creationId xmlns:a16="http://schemas.microsoft.com/office/drawing/2014/main" id="{D1F2CD7D-5861-4F85-AF2D-F713147B10FC}"/>
                  </a:ext>
                </a:extLst>
              </p:cNvPr>
              <p:cNvSpPr/>
              <p:nvPr/>
            </p:nvSpPr>
            <p:spPr>
              <a:xfrm>
                <a:off x="7151691" y="2781222"/>
                <a:ext cx="324578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1" y="1075"/>
                      <a:pt x="328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5574" y="3951"/>
                      <a:pt x="6967" y="2971"/>
                      <a:pt x="7575" y="1573"/>
                    </a:cubicBezTo>
                    <a:cubicBezTo>
                      <a:pt x="7791" y="1076"/>
                      <a:pt x="7903" y="541"/>
                      <a:pt x="7903" y="0"/>
                    </a:cubicBezTo>
                    <a:lnTo>
                      <a:pt x="7249" y="0"/>
                    </a:lnTo>
                    <a:cubicBezTo>
                      <a:pt x="7249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Google Shape;4575;p59">
                <a:extLst>
                  <a:ext uri="{FF2B5EF4-FFF2-40B4-BE49-F238E27FC236}">
                    <a16:creationId xmlns:a16="http://schemas.microsoft.com/office/drawing/2014/main" id="{C6AFE14F-C214-4B01-9447-799222A17860}"/>
                  </a:ext>
                </a:extLst>
              </p:cNvPr>
              <p:cNvSpPr/>
              <p:nvPr/>
            </p:nvSpPr>
            <p:spPr>
              <a:xfrm>
                <a:off x="8044362" y="2618923"/>
                <a:ext cx="324824" cy="162792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9" y="0"/>
                    </a:moveTo>
                    <a:cubicBezTo>
                      <a:pt x="3955" y="0"/>
                      <a:pt x="3951" y="0"/>
                      <a:pt x="3947" y="0"/>
                    </a:cubicBezTo>
                    <a:cubicBezTo>
                      <a:pt x="1769" y="8"/>
                      <a:pt x="1" y="1786"/>
                      <a:pt x="7" y="3963"/>
                    </a:cubicBezTo>
                    <a:lnTo>
                      <a:pt x="664" y="3962"/>
                    </a:lnTo>
                    <a:cubicBezTo>
                      <a:pt x="658" y="2144"/>
                      <a:pt x="2132" y="661"/>
                      <a:pt x="3948" y="657"/>
                    </a:cubicBezTo>
                    <a:cubicBezTo>
                      <a:pt x="3952" y="657"/>
                      <a:pt x="3956" y="657"/>
                      <a:pt x="3960" y="657"/>
                    </a:cubicBezTo>
                    <a:cubicBezTo>
                      <a:pt x="5772" y="657"/>
                      <a:pt x="7249" y="2127"/>
                      <a:pt x="7255" y="3941"/>
                    </a:cubicBezTo>
                    <a:lnTo>
                      <a:pt x="7257" y="3941"/>
                    </a:lnTo>
                    <a:lnTo>
                      <a:pt x="7910" y="3939"/>
                    </a:lnTo>
                    <a:cubicBezTo>
                      <a:pt x="7908" y="3398"/>
                      <a:pt x="7796" y="2865"/>
                      <a:pt x="7578" y="2370"/>
                    </a:cubicBezTo>
                    <a:cubicBezTo>
                      <a:pt x="6967" y="976"/>
                      <a:pt x="5574" y="0"/>
                      <a:pt x="39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" name="Google Shape;4576;p59">
              <a:extLst>
                <a:ext uri="{FF2B5EF4-FFF2-40B4-BE49-F238E27FC236}">
                  <a16:creationId xmlns:a16="http://schemas.microsoft.com/office/drawing/2014/main" id="{CB6DBBD9-474F-49FF-9652-3005FF453B44}"/>
                </a:ext>
              </a:extLst>
            </p:cNvPr>
            <p:cNvSpPr/>
            <p:nvPr/>
          </p:nvSpPr>
          <p:spPr>
            <a:xfrm>
              <a:off x="6899264" y="2673830"/>
              <a:ext cx="225242" cy="361476"/>
            </a:xfrm>
            <a:custGeom>
              <a:avLst/>
              <a:gdLst/>
              <a:ahLst/>
              <a:cxnLst/>
              <a:rect l="l" t="t" r="r" b="b"/>
              <a:pathLst>
                <a:path w="5485" h="8802" extrusionOk="0">
                  <a:moveTo>
                    <a:pt x="2798" y="1197"/>
                  </a:moveTo>
                  <a:cubicBezTo>
                    <a:pt x="2989" y="1197"/>
                    <a:pt x="3183" y="1234"/>
                    <a:pt x="3366" y="1310"/>
                  </a:cubicBezTo>
                  <a:cubicBezTo>
                    <a:pt x="3924" y="1542"/>
                    <a:pt x="4287" y="2085"/>
                    <a:pt x="4287" y="2689"/>
                  </a:cubicBezTo>
                  <a:cubicBezTo>
                    <a:pt x="4287" y="3512"/>
                    <a:pt x="3619" y="4178"/>
                    <a:pt x="2796" y="4180"/>
                  </a:cubicBezTo>
                  <a:cubicBezTo>
                    <a:pt x="2194" y="4180"/>
                    <a:pt x="1650" y="3816"/>
                    <a:pt x="1419" y="3259"/>
                  </a:cubicBezTo>
                  <a:cubicBezTo>
                    <a:pt x="1189" y="2702"/>
                    <a:pt x="1317" y="2061"/>
                    <a:pt x="1743" y="1634"/>
                  </a:cubicBezTo>
                  <a:cubicBezTo>
                    <a:pt x="2028" y="1348"/>
                    <a:pt x="2410" y="1197"/>
                    <a:pt x="2798" y="1197"/>
                  </a:cubicBezTo>
                  <a:close/>
                  <a:moveTo>
                    <a:pt x="2796" y="1"/>
                  </a:moveTo>
                  <a:cubicBezTo>
                    <a:pt x="2254" y="1"/>
                    <a:pt x="1714" y="165"/>
                    <a:pt x="1253" y="489"/>
                  </a:cubicBezTo>
                  <a:cubicBezTo>
                    <a:pt x="433" y="1063"/>
                    <a:pt x="0" y="2048"/>
                    <a:pt x="132" y="3043"/>
                  </a:cubicBezTo>
                  <a:cubicBezTo>
                    <a:pt x="263" y="4037"/>
                    <a:pt x="937" y="4875"/>
                    <a:pt x="1880" y="5216"/>
                  </a:cubicBezTo>
                  <a:lnTo>
                    <a:pt x="1880" y="6705"/>
                  </a:lnTo>
                  <a:lnTo>
                    <a:pt x="1067" y="6705"/>
                  </a:lnTo>
                  <a:lnTo>
                    <a:pt x="2723" y="8801"/>
                  </a:lnTo>
                  <a:lnTo>
                    <a:pt x="4377" y="6705"/>
                  </a:lnTo>
                  <a:lnTo>
                    <a:pt x="3563" y="6705"/>
                  </a:lnTo>
                  <a:lnTo>
                    <a:pt x="3563" y="5265"/>
                  </a:lnTo>
                  <a:cubicBezTo>
                    <a:pt x="4703" y="4926"/>
                    <a:pt x="5485" y="3877"/>
                    <a:pt x="5485" y="2689"/>
                  </a:cubicBezTo>
                  <a:cubicBezTo>
                    <a:pt x="5485" y="1685"/>
                    <a:pt x="4926" y="766"/>
                    <a:pt x="4037" y="304"/>
                  </a:cubicBezTo>
                  <a:cubicBezTo>
                    <a:pt x="3647" y="101"/>
                    <a:pt x="3221" y="1"/>
                    <a:pt x="2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7" name="Google Shape;4577;p59">
              <a:extLst>
                <a:ext uri="{FF2B5EF4-FFF2-40B4-BE49-F238E27FC236}">
                  <a16:creationId xmlns:a16="http://schemas.microsoft.com/office/drawing/2014/main" id="{48894844-8A8A-4862-A7C7-D1D6926D12BB}"/>
                </a:ext>
              </a:extLst>
            </p:cNvPr>
            <p:cNvSpPr/>
            <p:nvPr/>
          </p:nvSpPr>
          <p:spPr>
            <a:xfrm>
              <a:off x="7198259" y="2534077"/>
              <a:ext cx="235261" cy="360532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58" y="4600"/>
                  </a:moveTo>
                  <a:cubicBezTo>
                    <a:pt x="3050" y="4600"/>
                    <a:pt x="3243" y="4637"/>
                    <a:pt x="3427" y="4713"/>
                  </a:cubicBezTo>
                  <a:cubicBezTo>
                    <a:pt x="3985" y="4945"/>
                    <a:pt x="4347" y="5488"/>
                    <a:pt x="4347" y="6092"/>
                  </a:cubicBezTo>
                  <a:cubicBezTo>
                    <a:pt x="4347" y="6915"/>
                    <a:pt x="3679" y="7581"/>
                    <a:pt x="2856" y="7583"/>
                  </a:cubicBezTo>
                  <a:cubicBezTo>
                    <a:pt x="2254" y="7583"/>
                    <a:pt x="1709" y="7219"/>
                    <a:pt x="1479" y="6662"/>
                  </a:cubicBezTo>
                  <a:cubicBezTo>
                    <a:pt x="1248" y="6105"/>
                    <a:pt x="1376" y="5464"/>
                    <a:pt x="1802" y="5037"/>
                  </a:cubicBezTo>
                  <a:cubicBezTo>
                    <a:pt x="2087" y="4751"/>
                    <a:pt x="2469" y="4600"/>
                    <a:pt x="2858" y="4600"/>
                  </a:cubicBezTo>
                  <a:close/>
                  <a:moveTo>
                    <a:pt x="2883" y="0"/>
                  </a:moveTo>
                  <a:lnTo>
                    <a:pt x="1227" y="2097"/>
                  </a:lnTo>
                  <a:lnTo>
                    <a:pt x="2041" y="2097"/>
                  </a:lnTo>
                  <a:lnTo>
                    <a:pt x="2041" y="3530"/>
                  </a:lnTo>
                  <a:cubicBezTo>
                    <a:pt x="782" y="3930"/>
                    <a:pt x="1" y="5184"/>
                    <a:pt x="196" y="6491"/>
                  </a:cubicBezTo>
                  <a:cubicBezTo>
                    <a:pt x="393" y="7796"/>
                    <a:pt x="1507" y="8766"/>
                    <a:pt x="2827" y="8779"/>
                  </a:cubicBezTo>
                  <a:cubicBezTo>
                    <a:pt x="2837" y="8779"/>
                    <a:pt x="2847" y="8779"/>
                    <a:pt x="2857" y="8779"/>
                  </a:cubicBezTo>
                  <a:cubicBezTo>
                    <a:pt x="4165" y="8779"/>
                    <a:pt x="5285" y="7837"/>
                    <a:pt x="5506" y="6545"/>
                  </a:cubicBezTo>
                  <a:cubicBezTo>
                    <a:pt x="5729" y="5245"/>
                    <a:pt x="4974" y="3973"/>
                    <a:pt x="3724" y="3547"/>
                  </a:cubicBezTo>
                  <a:lnTo>
                    <a:pt x="3724" y="2097"/>
                  </a:lnTo>
                  <a:lnTo>
                    <a:pt x="4539" y="2097"/>
                  </a:lnTo>
                  <a:lnTo>
                    <a:pt x="2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8" name="Google Shape;4578;p59">
              <a:extLst>
                <a:ext uri="{FF2B5EF4-FFF2-40B4-BE49-F238E27FC236}">
                  <a16:creationId xmlns:a16="http://schemas.microsoft.com/office/drawing/2014/main" id="{D50832F0-A363-4582-84B3-6465B55BF0D7}"/>
                </a:ext>
              </a:extLst>
            </p:cNvPr>
            <p:cNvSpPr/>
            <p:nvPr/>
          </p:nvSpPr>
          <p:spPr>
            <a:xfrm>
              <a:off x="7493639" y="2673830"/>
              <a:ext cx="225200" cy="361476"/>
            </a:xfrm>
            <a:custGeom>
              <a:avLst/>
              <a:gdLst/>
              <a:ahLst/>
              <a:cxnLst/>
              <a:rect l="l" t="t" r="r" b="b"/>
              <a:pathLst>
                <a:path w="5484" h="8802" extrusionOk="0">
                  <a:moveTo>
                    <a:pt x="2796" y="1197"/>
                  </a:moveTo>
                  <a:cubicBezTo>
                    <a:pt x="2988" y="1197"/>
                    <a:pt x="3181" y="1234"/>
                    <a:pt x="3365" y="1310"/>
                  </a:cubicBezTo>
                  <a:cubicBezTo>
                    <a:pt x="3922" y="1542"/>
                    <a:pt x="4286" y="2085"/>
                    <a:pt x="4286" y="2689"/>
                  </a:cubicBezTo>
                  <a:cubicBezTo>
                    <a:pt x="4284" y="3512"/>
                    <a:pt x="3618" y="4178"/>
                    <a:pt x="2795" y="4180"/>
                  </a:cubicBezTo>
                  <a:cubicBezTo>
                    <a:pt x="2191" y="4180"/>
                    <a:pt x="1649" y="3816"/>
                    <a:pt x="1418" y="3259"/>
                  </a:cubicBezTo>
                  <a:cubicBezTo>
                    <a:pt x="1187" y="2702"/>
                    <a:pt x="1314" y="2061"/>
                    <a:pt x="1740" y="1634"/>
                  </a:cubicBezTo>
                  <a:cubicBezTo>
                    <a:pt x="2026" y="1348"/>
                    <a:pt x="2408" y="1197"/>
                    <a:pt x="2796" y="1197"/>
                  </a:cubicBezTo>
                  <a:close/>
                  <a:moveTo>
                    <a:pt x="2794" y="1"/>
                  </a:moveTo>
                  <a:cubicBezTo>
                    <a:pt x="2254" y="1"/>
                    <a:pt x="1717" y="163"/>
                    <a:pt x="1258" y="484"/>
                  </a:cubicBezTo>
                  <a:cubicBezTo>
                    <a:pt x="436" y="1055"/>
                    <a:pt x="1" y="2037"/>
                    <a:pt x="127" y="3030"/>
                  </a:cubicBezTo>
                  <a:cubicBezTo>
                    <a:pt x="255" y="4023"/>
                    <a:pt x="923" y="4863"/>
                    <a:pt x="1862" y="5211"/>
                  </a:cubicBezTo>
                  <a:lnTo>
                    <a:pt x="1862" y="6705"/>
                  </a:lnTo>
                  <a:lnTo>
                    <a:pt x="1048" y="6705"/>
                  </a:lnTo>
                  <a:lnTo>
                    <a:pt x="2704" y="8801"/>
                  </a:lnTo>
                  <a:lnTo>
                    <a:pt x="4360" y="6705"/>
                  </a:lnTo>
                  <a:lnTo>
                    <a:pt x="3545" y="6705"/>
                  </a:lnTo>
                  <a:lnTo>
                    <a:pt x="3545" y="5270"/>
                  </a:lnTo>
                  <a:cubicBezTo>
                    <a:pt x="4693" y="4935"/>
                    <a:pt x="5484" y="3883"/>
                    <a:pt x="5484" y="2689"/>
                  </a:cubicBezTo>
                  <a:cubicBezTo>
                    <a:pt x="5482" y="1688"/>
                    <a:pt x="4927" y="769"/>
                    <a:pt x="4039" y="306"/>
                  </a:cubicBezTo>
                  <a:cubicBezTo>
                    <a:pt x="3647" y="102"/>
                    <a:pt x="3220" y="1"/>
                    <a:pt x="27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9" name="Google Shape;4579;p59">
              <a:extLst>
                <a:ext uri="{FF2B5EF4-FFF2-40B4-BE49-F238E27FC236}">
                  <a16:creationId xmlns:a16="http://schemas.microsoft.com/office/drawing/2014/main" id="{2063E3B2-41B6-4232-95DF-218B00DAF55B}"/>
                </a:ext>
              </a:extLst>
            </p:cNvPr>
            <p:cNvSpPr/>
            <p:nvPr/>
          </p:nvSpPr>
          <p:spPr>
            <a:xfrm>
              <a:off x="7792387" y="2534077"/>
              <a:ext cx="235261" cy="360532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61" y="4601"/>
                  </a:moveTo>
                  <a:cubicBezTo>
                    <a:pt x="3053" y="4601"/>
                    <a:pt x="3247" y="4638"/>
                    <a:pt x="3431" y="4715"/>
                  </a:cubicBezTo>
                  <a:cubicBezTo>
                    <a:pt x="3988" y="4945"/>
                    <a:pt x="4351" y="5488"/>
                    <a:pt x="4351" y="6092"/>
                  </a:cubicBezTo>
                  <a:cubicBezTo>
                    <a:pt x="4350" y="6915"/>
                    <a:pt x="3684" y="7581"/>
                    <a:pt x="2861" y="7583"/>
                  </a:cubicBezTo>
                  <a:cubicBezTo>
                    <a:pt x="2259" y="7583"/>
                    <a:pt x="1714" y="7219"/>
                    <a:pt x="1483" y="6662"/>
                  </a:cubicBezTo>
                  <a:cubicBezTo>
                    <a:pt x="1253" y="6105"/>
                    <a:pt x="1381" y="5464"/>
                    <a:pt x="1807" y="5038"/>
                  </a:cubicBezTo>
                  <a:cubicBezTo>
                    <a:pt x="2092" y="4752"/>
                    <a:pt x="2473" y="4601"/>
                    <a:pt x="2861" y="4601"/>
                  </a:cubicBezTo>
                  <a:close/>
                  <a:moveTo>
                    <a:pt x="2870" y="0"/>
                  </a:moveTo>
                  <a:lnTo>
                    <a:pt x="1214" y="2097"/>
                  </a:lnTo>
                  <a:lnTo>
                    <a:pt x="2028" y="2097"/>
                  </a:lnTo>
                  <a:lnTo>
                    <a:pt x="2028" y="3536"/>
                  </a:lnTo>
                  <a:cubicBezTo>
                    <a:pt x="773" y="3944"/>
                    <a:pt x="1" y="5205"/>
                    <a:pt x="204" y="6508"/>
                  </a:cubicBezTo>
                  <a:cubicBezTo>
                    <a:pt x="409" y="7813"/>
                    <a:pt x="1532" y="8776"/>
                    <a:pt x="2851" y="8779"/>
                  </a:cubicBezTo>
                  <a:cubicBezTo>
                    <a:pt x="2854" y="8779"/>
                    <a:pt x="2858" y="8779"/>
                    <a:pt x="2861" y="8779"/>
                  </a:cubicBezTo>
                  <a:cubicBezTo>
                    <a:pt x="4178" y="8779"/>
                    <a:pt x="5300" y="7828"/>
                    <a:pt x="5514" y="6527"/>
                  </a:cubicBezTo>
                  <a:cubicBezTo>
                    <a:pt x="5729" y="5225"/>
                    <a:pt x="4965" y="3959"/>
                    <a:pt x="3713" y="3543"/>
                  </a:cubicBezTo>
                  <a:lnTo>
                    <a:pt x="3713" y="2097"/>
                  </a:lnTo>
                  <a:lnTo>
                    <a:pt x="4526" y="2097"/>
                  </a:lnTo>
                  <a:lnTo>
                    <a:pt x="28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0" name="Google Shape;4580;p59">
              <a:extLst>
                <a:ext uri="{FF2B5EF4-FFF2-40B4-BE49-F238E27FC236}">
                  <a16:creationId xmlns:a16="http://schemas.microsoft.com/office/drawing/2014/main" id="{49C35C0C-C9E4-4658-8AD6-5EA35ADDAC6F}"/>
                </a:ext>
              </a:extLst>
            </p:cNvPr>
            <p:cNvSpPr/>
            <p:nvPr/>
          </p:nvSpPr>
          <p:spPr>
            <a:xfrm>
              <a:off x="8090150" y="2673789"/>
              <a:ext cx="225857" cy="361517"/>
            </a:xfrm>
            <a:custGeom>
              <a:avLst/>
              <a:gdLst/>
              <a:ahLst/>
              <a:cxnLst/>
              <a:rect l="l" t="t" r="r" b="b"/>
              <a:pathLst>
                <a:path w="5500" h="8803" extrusionOk="0">
                  <a:moveTo>
                    <a:pt x="2811" y="1198"/>
                  </a:moveTo>
                  <a:cubicBezTo>
                    <a:pt x="3003" y="1198"/>
                    <a:pt x="3197" y="1235"/>
                    <a:pt x="3381" y="1311"/>
                  </a:cubicBezTo>
                  <a:cubicBezTo>
                    <a:pt x="3938" y="1543"/>
                    <a:pt x="4302" y="2086"/>
                    <a:pt x="4302" y="2690"/>
                  </a:cubicBezTo>
                  <a:cubicBezTo>
                    <a:pt x="4300" y="3513"/>
                    <a:pt x="3634" y="4179"/>
                    <a:pt x="2811" y="4181"/>
                  </a:cubicBezTo>
                  <a:cubicBezTo>
                    <a:pt x="2209" y="4181"/>
                    <a:pt x="1664" y="3817"/>
                    <a:pt x="1434" y="3260"/>
                  </a:cubicBezTo>
                  <a:cubicBezTo>
                    <a:pt x="1203" y="2703"/>
                    <a:pt x="1330" y="2062"/>
                    <a:pt x="1757" y="1635"/>
                  </a:cubicBezTo>
                  <a:cubicBezTo>
                    <a:pt x="2042" y="1349"/>
                    <a:pt x="2423" y="1198"/>
                    <a:pt x="2811" y="1198"/>
                  </a:cubicBezTo>
                  <a:close/>
                  <a:moveTo>
                    <a:pt x="2812" y="1"/>
                  </a:moveTo>
                  <a:cubicBezTo>
                    <a:pt x="2257" y="1"/>
                    <a:pt x="1706" y="172"/>
                    <a:pt x="1238" y="509"/>
                  </a:cubicBezTo>
                  <a:cubicBezTo>
                    <a:pt x="420" y="1098"/>
                    <a:pt x="1" y="2097"/>
                    <a:pt x="154" y="3095"/>
                  </a:cubicBezTo>
                  <a:cubicBezTo>
                    <a:pt x="306" y="4093"/>
                    <a:pt x="1005" y="4920"/>
                    <a:pt x="1962" y="5239"/>
                  </a:cubicBezTo>
                  <a:lnTo>
                    <a:pt x="1962" y="6706"/>
                  </a:lnTo>
                  <a:lnTo>
                    <a:pt x="1149" y="6706"/>
                  </a:lnTo>
                  <a:lnTo>
                    <a:pt x="2804" y="8802"/>
                  </a:lnTo>
                  <a:lnTo>
                    <a:pt x="4460" y="6706"/>
                  </a:lnTo>
                  <a:lnTo>
                    <a:pt x="3645" y="6706"/>
                  </a:lnTo>
                  <a:lnTo>
                    <a:pt x="3645" y="5244"/>
                  </a:lnTo>
                  <a:cubicBezTo>
                    <a:pt x="4750" y="4882"/>
                    <a:pt x="5499" y="3852"/>
                    <a:pt x="5499" y="2690"/>
                  </a:cubicBezTo>
                  <a:cubicBezTo>
                    <a:pt x="5499" y="1679"/>
                    <a:pt x="4934" y="755"/>
                    <a:pt x="4036" y="296"/>
                  </a:cubicBezTo>
                  <a:cubicBezTo>
                    <a:pt x="3650" y="98"/>
                    <a:pt x="3230" y="1"/>
                    <a:pt x="28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sp>
        <p:nvSpPr>
          <p:cNvPr id="16" name="Google Shape;331;p29">
            <a:extLst>
              <a:ext uri="{FF2B5EF4-FFF2-40B4-BE49-F238E27FC236}">
                <a16:creationId xmlns:a16="http://schemas.microsoft.com/office/drawing/2014/main" id="{D8BA6360-93B4-47D5-A500-7754651A30C2}"/>
              </a:ext>
            </a:extLst>
          </p:cNvPr>
          <p:cNvSpPr txBox="1">
            <a:spLocks/>
          </p:cNvSpPr>
          <p:nvPr/>
        </p:nvSpPr>
        <p:spPr>
          <a:xfrm>
            <a:off x="2233839" y="998435"/>
            <a:ext cx="2060081" cy="1293847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2)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Tạo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xây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dựng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lớp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cơ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sở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một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số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hàm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về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Window, font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chữ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xây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dựng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ingame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menu,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tìm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hiểu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về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luồng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tiểu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8" name="Google Shape;331;p29">
            <a:extLst>
              <a:ext uri="{FF2B5EF4-FFF2-40B4-BE49-F238E27FC236}">
                <a16:creationId xmlns:a16="http://schemas.microsoft.com/office/drawing/2014/main" id="{EE14BF6E-CE7A-4C06-91CA-2813EFD195FE}"/>
              </a:ext>
            </a:extLst>
          </p:cNvPr>
          <p:cNvSpPr txBox="1">
            <a:spLocks/>
          </p:cNvSpPr>
          <p:nvPr/>
        </p:nvSpPr>
        <p:spPr>
          <a:xfrm>
            <a:off x="3416090" y="3558600"/>
            <a:ext cx="2311819" cy="1281532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3)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việc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xây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dựng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logic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method, property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của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lớp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con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thừa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di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chuyển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Player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phím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hợp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với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tiểu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" name="Google Shape;331;p29">
            <a:extLst>
              <a:ext uri="{FF2B5EF4-FFF2-40B4-BE49-F238E27FC236}">
                <a16:creationId xmlns:a16="http://schemas.microsoft.com/office/drawing/2014/main" id="{5F3C71A9-4A49-4998-907E-A4E254C841C7}"/>
              </a:ext>
            </a:extLst>
          </p:cNvPr>
          <p:cNvSpPr txBox="1">
            <a:spLocks/>
          </p:cNvSpPr>
          <p:nvPr/>
        </p:nvSpPr>
        <p:spPr>
          <a:xfrm>
            <a:off x="4681350" y="967821"/>
            <a:ext cx="2533917" cy="1325442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4)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xử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lí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phát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hiện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chạm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kèm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hiệu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ứng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chức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năng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Load/Save/Pause/Resume/Reset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tính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thời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gian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trong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game.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Thêm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âm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thanh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trong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game.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0" name="Google Shape;331;p29">
            <a:extLst>
              <a:ext uri="{FF2B5EF4-FFF2-40B4-BE49-F238E27FC236}">
                <a16:creationId xmlns:a16="http://schemas.microsoft.com/office/drawing/2014/main" id="{B8C2D251-DC13-4F95-98C7-8F9C4263E078}"/>
              </a:ext>
            </a:extLst>
          </p:cNvPr>
          <p:cNvSpPr txBox="1">
            <a:spLocks/>
          </p:cNvSpPr>
          <p:nvPr/>
        </p:nvSpPr>
        <p:spPr>
          <a:xfrm>
            <a:off x="6133781" y="3599984"/>
            <a:ext cx="2405202" cy="1240148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5)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Chạy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chương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liên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tục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để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phát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hiện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lỗi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sửa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bugs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nâng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cấp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UX-UI,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lỗi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lần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cuối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nội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dung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báo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cáo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bày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1FCF3-9E19-4CB1-9477-D306BE8A26DE}"/>
              </a:ext>
            </a:extLst>
          </p:cNvPr>
          <p:cNvSpPr txBox="1"/>
          <p:nvPr/>
        </p:nvSpPr>
        <p:spPr>
          <a:xfrm>
            <a:off x="1776278" y="2741307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FA5D6-2444-4BC7-A85D-14FD05BE16E0}"/>
              </a:ext>
            </a:extLst>
          </p:cNvPr>
          <p:cNvSpPr txBox="1"/>
          <p:nvPr/>
        </p:nvSpPr>
        <p:spPr>
          <a:xfrm>
            <a:off x="3145270" y="2729726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FD846-5D40-49C1-8A6E-8CE849A93A38}"/>
              </a:ext>
            </a:extLst>
          </p:cNvPr>
          <p:cNvSpPr txBox="1"/>
          <p:nvPr/>
        </p:nvSpPr>
        <p:spPr>
          <a:xfrm>
            <a:off x="4455335" y="2729726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9FBE2E-CFA6-48B2-94EA-830BE61477C6}"/>
              </a:ext>
            </a:extLst>
          </p:cNvPr>
          <p:cNvSpPr txBox="1"/>
          <p:nvPr/>
        </p:nvSpPr>
        <p:spPr>
          <a:xfrm>
            <a:off x="5825399" y="2724732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147F4A-59C2-4D61-837C-CB0C5A505151}"/>
              </a:ext>
            </a:extLst>
          </p:cNvPr>
          <p:cNvSpPr txBox="1"/>
          <p:nvPr/>
        </p:nvSpPr>
        <p:spPr>
          <a:xfrm>
            <a:off x="7151279" y="2724732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8750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50" y="196632"/>
            <a:ext cx="63956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BẢN THIẾT KẾ GIAO DIỆN BAN ĐẦU</a:t>
            </a:r>
            <a:endParaRPr dirty="0"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9C3B94E-FA54-44D4-AB58-FB6581D9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7456"/>
            <a:ext cx="9144000" cy="4580632"/>
          </a:xfrm>
          <a:prstGeom prst="rect">
            <a:avLst/>
          </a:prstGeom>
        </p:spPr>
      </p:pic>
      <p:sp>
        <p:nvSpPr>
          <p:cNvPr id="4" name="Google Shape;331;p29">
            <a:extLst>
              <a:ext uri="{FF2B5EF4-FFF2-40B4-BE49-F238E27FC236}">
                <a16:creationId xmlns:a16="http://schemas.microsoft.com/office/drawing/2014/main" id="{97F1DCBF-A3F4-4411-B894-5EB07EA982FD}"/>
              </a:ext>
            </a:extLst>
          </p:cNvPr>
          <p:cNvSpPr txBox="1">
            <a:spLocks/>
          </p:cNvSpPr>
          <p:nvPr/>
        </p:nvSpPr>
        <p:spPr>
          <a:xfrm>
            <a:off x="6811542" y="446198"/>
            <a:ext cx="2359959" cy="323134"/>
          </a:xfrm>
          <a:prstGeom prst="rect">
            <a:avLst/>
          </a:prstGeom>
          <a:noFill/>
          <a:ln w="190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Đơn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vị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: 1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kí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tự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trên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console</a:t>
            </a:r>
            <a:endParaRPr lang="vi-VN" sz="1000" i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192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QUẢ ĐẠT ĐƯỢC</a:t>
            </a:r>
            <a:endParaRPr dirty="0">
              <a:latin typeface="+mj-lt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888205"/>
            <a:ext cx="526658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Hoàn thành tất cả yêu cầu của vấn đề đặt ra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87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DEMO MINH HỌA</a:t>
            </a:r>
            <a:endParaRPr dirty="0">
              <a:latin typeface="+mj-lt"/>
            </a:endParaRPr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3255913" y="2463632"/>
            <a:ext cx="4679740" cy="731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hlinkClick r:id="rId3"/>
              </a:rPr>
              <a:t>https://bit.ly/Team3Project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425" name="Google Shape;425;p33"/>
          <p:cNvGrpSpPr/>
          <p:nvPr/>
        </p:nvGrpSpPr>
        <p:grpSpPr>
          <a:xfrm>
            <a:off x="934302" y="1701157"/>
            <a:ext cx="7869456" cy="1952835"/>
            <a:chOff x="1945175" y="1360251"/>
            <a:chExt cx="6003595" cy="1437048"/>
          </a:xfrm>
        </p:grpSpPr>
        <p:sp>
          <p:nvSpPr>
            <p:cNvPr id="426" name="Google Shape;426;p33"/>
            <p:cNvSpPr/>
            <p:nvPr/>
          </p:nvSpPr>
          <p:spPr>
            <a:xfrm>
              <a:off x="1945175" y="1360251"/>
              <a:ext cx="1438404" cy="1437048"/>
            </a:xfrm>
            <a:custGeom>
              <a:avLst/>
              <a:gdLst/>
              <a:ahLst/>
              <a:cxnLst/>
              <a:rect l="l" t="t" r="r" b="b"/>
              <a:pathLst>
                <a:path w="32906" h="32875" fill="none" extrusionOk="0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3081559" y="1360251"/>
              <a:ext cx="4867211" cy="1437048"/>
            </a:xfrm>
            <a:custGeom>
              <a:avLst/>
              <a:gdLst/>
              <a:ahLst/>
              <a:cxnLst/>
              <a:rect l="l" t="t" r="r" b="b"/>
              <a:pathLst>
                <a:path w="95487" h="32875" fill="none" extrusionOk="0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534570" y="1959161"/>
              <a:ext cx="259609" cy="239239"/>
            </a:xfrm>
            <a:custGeom>
              <a:avLst/>
              <a:gdLst/>
              <a:ahLst/>
              <a:cxnLst/>
              <a:rect l="l" t="t" r="r" b="b"/>
              <a:pathLst>
                <a:path w="5939" h="5473" extrusionOk="0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QR</a:t>
              </a:r>
              <a:endParaRPr dirty="0"/>
            </a:p>
          </p:txBody>
        </p:sp>
      </p:grpSp>
      <p:grpSp>
        <p:nvGrpSpPr>
          <p:cNvPr id="434" name="Google Shape;434;p33"/>
          <p:cNvGrpSpPr/>
          <p:nvPr/>
        </p:nvGrpSpPr>
        <p:grpSpPr>
          <a:xfrm rot="1568390">
            <a:off x="181593" y="3678310"/>
            <a:ext cx="691519" cy="447289"/>
            <a:chOff x="3765675" y="2533375"/>
            <a:chExt cx="925450" cy="598600"/>
          </a:xfrm>
        </p:grpSpPr>
        <p:sp>
          <p:nvSpPr>
            <p:cNvPr id="435" name="Google Shape;435;p3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3"/>
          <p:cNvGrpSpPr/>
          <p:nvPr/>
        </p:nvGrpSpPr>
        <p:grpSpPr>
          <a:xfrm rot="-1323463">
            <a:off x="7684712" y="471920"/>
            <a:ext cx="691767" cy="447249"/>
            <a:chOff x="3586125" y="4525175"/>
            <a:chExt cx="925825" cy="598575"/>
          </a:xfrm>
        </p:grpSpPr>
        <p:sp>
          <p:nvSpPr>
            <p:cNvPr id="440" name="Google Shape;440;p3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4BF038-33DE-4826-B055-EB5C97821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61" y="1750299"/>
            <a:ext cx="1875387" cy="18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8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CƠ CHẾ HOẠT ĐỘNG</a:t>
            </a:r>
            <a:endParaRPr dirty="0">
              <a:latin typeface="+mj-lt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888205"/>
            <a:ext cx="526658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Giải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thích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cấu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trúc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cơ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chế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và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tính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năng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của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sản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phẩm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022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1318</Words>
  <Application>Microsoft Office PowerPoint</Application>
  <PresentationFormat>On-screen Show (16:9)</PresentationFormat>
  <Paragraphs>109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Lato</vt:lpstr>
      <vt:lpstr>Arial</vt:lpstr>
      <vt:lpstr>Hind Siliguri</vt:lpstr>
      <vt:lpstr>E-Sports Workshop</vt:lpstr>
      <vt:lpstr>CROSS THE ROAD GAME</vt:lpstr>
      <vt:lpstr>NỘI DUNG TRÌNH BÀY</vt:lpstr>
      <vt:lpstr>QUÁ TRÌNH LÀM VIỆC</vt:lpstr>
      <vt:lpstr>VẤN ĐỀ ĐẶT RA</vt:lpstr>
      <vt:lpstr>QUY TRÌNH LÀM VIỆC NHÓM</vt:lpstr>
      <vt:lpstr>BẢN THIẾT KẾ GIAO DIỆN BAN ĐẦU</vt:lpstr>
      <vt:lpstr>KẾT QUẢ ĐẠT ĐƯỢC</vt:lpstr>
      <vt:lpstr>DEMO MINH HỌA</vt:lpstr>
      <vt:lpstr>CƠ CHẾ HOẠT ĐỘNG</vt:lpstr>
      <vt:lpstr>UML TỔNG QUÁT CẤU TRÚC GAME</vt:lpstr>
      <vt:lpstr>PSEUDO-CODE</vt:lpstr>
      <vt:lpstr>DI CHUYỂN CÁC OBJECTS</vt:lpstr>
      <vt:lpstr>XỬ LÍ VA CHẠM</vt:lpstr>
      <vt:lpstr>SUB THREAD + MAIN THREAD</vt:lpstr>
      <vt:lpstr>SUB THREAD + MAIN THREAD</vt:lpstr>
      <vt:lpstr>SUB THREAD + MAIN THREAD</vt:lpstr>
      <vt:lpstr>KẾT LUẬN, NHẬN XÉT</vt:lpstr>
      <vt:lpstr>KẾT LUẬN, NHẬN XÉT</vt:lpstr>
      <vt:lpstr>ĐẶT CÂU HỎI</vt:lpstr>
      <vt:lpstr>XIN CHÂN THÀNH CẢM ƠN THẦY VÀ CÁC BẠN ĐÃ CHÚ Ý LẮNG NGHE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THE ROAD GAME</dc:title>
  <cp:lastModifiedBy>NGUYỄN LÊ HOÀNG THÔNG</cp:lastModifiedBy>
  <cp:revision>67</cp:revision>
  <dcterms:modified xsi:type="dcterms:W3CDTF">2021-12-13T05:03:05Z</dcterms:modified>
</cp:coreProperties>
</file>