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10287000" cx="18288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021742-7A3E-4BF4-9F36-0CCA526CAC84}">
  <a:tblStyle styleId="{ED021742-7A3E-4BF4-9F36-0CCA526CAC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A04C257-5F4F-40F3-8511-316E244634F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756b183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30756b1835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7fcd4fa37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7fcd4fa37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7fcd4fa37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7fcd4fa3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7fcd4fa37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7fcd4fa3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7fcd4fa37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7fcd4fa3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a:blip r:embed="rId3">
            <a:alphaModFix amt="22000"/>
          </a:blip>
          <a:stretch>
            <a:fillRect/>
          </a:stretch>
        </p:blipFill>
        <p:spPr>
          <a:xfrm>
            <a:off x="0" y="-66375"/>
            <a:ext cx="18405900" cy="10353375"/>
          </a:xfrm>
          <a:prstGeom prst="rect">
            <a:avLst/>
          </a:prstGeom>
          <a:noFill/>
          <a:ln>
            <a:noFill/>
          </a:ln>
        </p:spPr>
      </p:pic>
      <p:sp>
        <p:nvSpPr>
          <p:cNvPr id="85" name="Google Shape;85;p13"/>
          <p:cNvSpPr txBox="1"/>
          <p:nvPr/>
        </p:nvSpPr>
        <p:spPr>
          <a:xfrm>
            <a:off x="680669" y="2312491"/>
            <a:ext cx="14640900" cy="81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200">
                <a:solidFill>
                  <a:schemeClr val="lt1"/>
                </a:solidFill>
                <a:latin typeface="Roboto"/>
                <a:ea typeface="Roboto"/>
                <a:cs typeface="Roboto"/>
                <a:sym typeface="Roboto"/>
              </a:rPr>
              <a:t>At </a:t>
            </a:r>
            <a:r>
              <a:rPr b="1" lang="en-US" sz="2200">
                <a:solidFill>
                  <a:schemeClr val="lt1"/>
                </a:solidFill>
                <a:latin typeface="Roboto"/>
                <a:ea typeface="Roboto"/>
                <a:cs typeface="Roboto"/>
                <a:sym typeface="Roboto"/>
              </a:rPr>
              <a:t>L</a:t>
            </a:r>
            <a:r>
              <a:rPr b="1" lang="en-US" sz="2200">
                <a:solidFill>
                  <a:schemeClr val="lt1"/>
                </a:solidFill>
                <a:latin typeface="Roboto"/>
                <a:ea typeface="Roboto"/>
                <a:cs typeface="Roboto"/>
                <a:sym typeface="Roboto"/>
              </a:rPr>
              <a:t>YTA Strategy Analytics</a:t>
            </a:r>
            <a:r>
              <a:rPr lang="en-US" sz="2200">
                <a:solidFill>
                  <a:schemeClr val="lt1"/>
                </a:solidFill>
                <a:latin typeface="Roboto"/>
                <a:ea typeface="Roboto"/>
                <a:cs typeface="Roboto"/>
                <a:sym typeface="Roboto"/>
              </a:rPr>
              <a:t>, we leverage advanced machine learning and data-driven insights to design optimized investment strategies that consistently outperform traditional market approaches</a:t>
            </a:r>
            <a:endParaRPr sz="2500">
              <a:solidFill>
                <a:schemeClr val="lt1"/>
              </a:solidFill>
              <a:latin typeface="Roboto"/>
              <a:ea typeface="Roboto"/>
              <a:cs typeface="Roboto"/>
              <a:sym typeface="Roboto"/>
            </a:endParaRPr>
          </a:p>
        </p:txBody>
      </p:sp>
      <p:sp>
        <p:nvSpPr>
          <p:cNvPr id="86" name="Google Shape;86;p13"/>
          <p:cNvSpPr txBox="1"/>
          <p:nvPr/>
        </p:nvSpPr>
        <p:spPr>
          <a:xfrm>
            <a:off x="4947948" y="384250"/>
            <a:ext cx="8823000" cy="507900"/>
          </a:xfrm>
          <a:prstGeom prst="rect">
            <a:avLst/>
          </a:prstGeom>
          <a:noFill/>
          <a:ln>
            <a:noFill/>
          </a:ln>
        </p:spPr>
        <p:txBody>
          <a:bodyPr anchorCtr="0" anchor="t" bIns="0" lIns="0" spcFirstLastPara="1" rIns="0" wrap="square" tIns="0">
            <a:spAutoFit/>
          </a:bodyPr>
          <a:lstStyle/>
          <a:p>
            <a:pPr indent="0" lvl="0" marL="0" rtl="0" algn="l">
              <a:lnSpc>
                <a:spcPct val="110000"/>
              </a:lnSpc>
              <a:spcBef>
                <a:spcPts val="0"/>
              </a:spcBef>
              <a:spcAft>
                <a:spcPts val="0"/>
              </a:spcAft>
              <a:buNone/>
            </a:pPr>
            <a:r>
              <a:rPr b="1" lang="en-US" sz="3300">
                <a:solidFill>
                  <a:schemeClr val="lt1"/>
                </a:solidFill>
                <a:latin typeface="Roboto"/>
                <a:ea typeface="Roboto"/>
                <a:cs typeface="Roboto"/>
                <a:sym typeface="Roboto"/>
              </a:rPr>
              <a:t>McGill - FIAM Asset Management Hachakton</a:t>
            </a:r>
            <a:endParaRPr b="1" sz="8000">
              <a:solidFill>
                <a:srgbClr val="FFFFFF"/>
              </a:solidFill>
              <a:latin typeface="Roboto"/>
              <a:ea typeface="Roboto"/>
              <a:cs typeface="Roboto"/>
              <a:sym typeface="Roboto"/>
            </a:endParaRPr>
          </a:p>
        </p:txBody>
      </p:sp>
      <p:cxnSp>
        <p:nvCxnSpPr>
          <p:cNvPr id="87" name="Google Shape;87;p13"/>
          <p:cNvCxnSpPr/>
          <p:nvPr/>
        </p:nvCxnSpPr>
        <p:spPr>
          <a:xfrm rot="10800000">
            <a:off x="680730" y="3645376"/>
            <a:ext cx="14640600" cy="0"/>
          </a:xfrm>
          <a:prstGeom prst="straightConnector1">
            <a:avLst/>
          </a:prstGeom>
          <a:noFill/>
          <a:ln cap="rnd" cmpd="sng" w="28575">
            <a:solidFill>
              <a:srgbClr val="CC0000"/>
            </a:solidFill>
            <a:prstDash val="solid"/>
            <a:round/>
            <a:headEnd len="sm" w="sm" type="none"/>
            <a:tailEnd len="sm" w="sm" type="none"/>
          </a:ln>
        </p:spPr>
      </p:cxnSp>
      <p:grpSp>
        <p:nvGrpSpPr>
          <p:cNvPr id="88" name="Google Shape;88;p13"/>
          <p:cNvGrpSpPr/>
          <p:nvPr/>
        </p:nvGrpSpPr>
        <p:grpSpPr>
          <a:xfrm>
            <a:off x="553119" y="4810224"/>
            <a:ext cx="3594375" cy="2999013"/>
            <a:chOff x="0" y="-82550"/>
            <a:chExt cx="4792500" cy="3998684"/>
          </a:xfrm>
        </p:grpSpPr>
        <p:sp>
          <p:nvSpPr>
            <p:cNvPr id="89" name="Google Shape;89;p13"/>
            <p:cNvSpPr txBox="1"/>
            <p:nvPr/>
          </p:nvSpPr>
          <p:spPr>
            <a:xfrm>
              <a:off x="0" y="-82550"/>
              <a:ext cx="4792500" cy="574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1100"/>
                <a:buNone/>
              </a:pPr>
              <a:r>
                <a:rPr lang="en-US" sz="2800">
                  <a:solidFill>
                    <a:schemeClr val="lt1"/>
                  </a:solidFill>
                  <a:latin typeface="Roboto"/>
                  <a:ea typeface="Roboto"/>
                  <a:cs typeface="Roboto"/>
                  <a:sym typeface="Roboto"/>
                </a:rPr>
                <a:t>STRATEGY</a:t>
              </a:r>
              <a:endParaRPr b="1" sz="3300">
                <a:solidFill>
                  <a:srgbClr val="FFFFFF"/>
                </a:solidFill>
                <a:latin typeface="Roboto"/>
                <a:ea typeface="Roboto"/>
                <a:cs typeface="Roboto"/>
                <a:sym typeface="Roboto"/>
              </a:endParaRPr>
            </a:p>
          </p:txBody>
        </p:sp>
        <p:sp>
          <p:nvSpPr>
            <p:cNvPr id="90" name="Google Shape;90;p13"/>
            <p:cNvSpPr txBox="1"/>
            <p:nvPr/>
          </p:nvSpPr>
          <p:spPr>
            <a:xfrm>
              <a:off x="0" y="961734"/>
              <a:ext cx="4792500" cy="29544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lang="en-US" sz="1800">
                  <a:solidFill>
                    <a:schemeClr val="lt1"/>
                  </a:solidFill>
                  <a:latin typeface="Roboto"/>
                  <a:ea typeface="Roboto"/>
                  <a:cs typeface="Roboto"/>
                  <a:sym typeface="Roboto"/>
                </a:rPr>
                <a:t>Through extensive analysis, we developed an optimal portfolio strategy consisting of </a:t>
              </a:r>
              <a:r>
                <a:rPr b="1" lang="en-US" sz="1800">
                  <a:solidFill>
                    <a:schemeClr val="lt1"/>
                  </a:solidFill>
                  <a:latin typeface="Roboto"/>
                  <a:ea typeface="Roboto"/>
                  <a:cs typeface="Roboto"/>
                  <a:sym typeface="Roboto"/>
                </a:rPr>
                <a:t> long</a:t>
              </a:r>
              <a:r>
                <a:rPr lang="en-US" sz="1800">
                  <a:solidFill>
                    <a:schemeClr val="lt1"/>
                  </a:solidFill>
                  <a:latin typeface="Roboto"/>
                  <a:ea typeface="Roboto"/>
                  <a:cs typeface="Roboto"/>
                  <a:sym typeface="Roboto"/>
                </a:rPr>
                <a:t> and </a:t>
              </a:r>
              <a:r>
                <a:rPr b="1" lang="en-US" sz="1800">
                  <a:solidFill>
                    <a:schemeClr val="lt1"/>
                  </a:solidFill>
                  <a:latin typeface="Roboto"/>
                  <a:ea typeface="Roboto"/>
                  <a:cs typeface="Roboto"/>
                  <a:sym typeface="Roboto"/>
                </a:rPr>
                <a:t>short</a:t>
              </a:r>
              <a:r>
                <a:rPr lang="en-US" sz="1800">
                  <a:solidFill>
                    <a:schemeClr val="lt1"/>
                  </a:solidFill>
                  <a:latin typeface="Roboto"/>
                  <a:ea typeface="Roboto"/>
                  <a:cs typeface="Roboto"/>
                  <a:sym typeface="Roboto"/>
                </a:rPr>
                <a:t> positions. delivering superior returns while maintaining a high Sharpe ratio</a:t>
              </a:r>
              <a:endParaRPr sz="1800">
                <a:solidFill>
                  <a:schemeClr val="lt1"/>
                </a:solidFill>
                <a:latin typeface="Roboto"/>
                <a:ea typeface="Roboto"/>
                <a:cs typeface="Roboto"/>
                <a:sym typeface="Roboto"/>
              </a:endParaRPr>
            </a:p>
          </p:txBody>
        </p:sp>
      </p:grpSp>
      <p:grpSp>
        <p:nvGrpSpPr>
          <p:cNvPr id="91" name="Google Shape;91;p13"/>
          <p:cNvGrpSpPr/>
          <p:nvPr/>
        </p:nvGrpSpPr>
        <p:grpSpPr>
          <a:xfrm>
            <a:off x="4351824" y="4810225"/>
            <a:ext cx="4738950" cy="2999000"/>
            <a:chOff x="-437337" y="-897148"/>
            <a:chExt cx="6318600" cy="3998667"/>
          </a:xfrm>
        </p:grpSpPr>
        <p:sp>
          <p:nvSpPr>
            <p:cNvPr id="92" name="Google Shape;92;p13"/>
            <p:cNvSpPr txBox="1"/>
            <p:nvPr/>
          </p:nvSpPr>
          <p:spPr>
            <a:xfrm>
              <a:off x="-437337" y="-897148"/>
              <a:ext cx="6318600" cy="574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1100"/>
                <a:buNone/>
              </a:pPr>
              <a:r>
                <a:rPr lang="en-US" sz="2800">
                  <a:solidFill>
                    <a:schemeClr val="lt1"/>
                  </a:solidFill>
                  <a:latin typeface="Roboto"/>
                  <a:ea typeface="Roboto"/>
                  <a:cs typeface="Roboto"/>
                  <a:sym typeface="Roboto"/>
                </a:rPr>
                <a:t>MACHINE LEARNING ALGO</a:t>
              </a:r>
              <a:endParaRPr b="1" sz="3300">
                <a:solidFill>
                  <a:srgbClr val="FFFFFF"/>
                </a:solidFill>
                <a:latin typeface="Roboto"/>
                <a:ea typeface="Roboto"/>
                <a:cs typeface="Roboto"/>
                <a:sym typeface="Roboto"/>
              </a:endParaRPr>
            </a:p>
          </p:txBody>
        </p:sp>
        <p:sp>
          <p:nvSpPr>
            <p:cNvPr id="93" name="Google Shape;93;p13"/>
            <p:cNvSpPr txBox="1"/>
            <p:nvPr/>
          </p:nvSpPr>
          <p:spPr>
            <a:xfrm>
              <a:off x="-411803" y="147119"/>
              <a:ext cx="6090000" cy="2954400"/>
            </a:xfrm>
            <a:prstGeom prst="rect">
              <a:avLst/>
            </a:prstGeom>
            <a:noFill/>
            <a:ln>
              <a:noFill/>
            </a:ln>
          </p:spPr>
          <p:txBody>
            <a:bodyPr anchorCtr="0" anchor="t" bIns="0" lIns="0" spcFirstLastPara="1" rIns="0" wrap="square" tIns="0">
              <a:spAutoFit/>
            </a:bodyPr>
            <a:lstStyle/>
            <a:p>
              <a:pPr indent="0" lvl="0" marL="0" rtl="0" algn="l">
                <a:lnSpc>
                  <a:spcPct val="139954"/>
                </a:lnSpc>
                <a:spcBef>
                  <a:spcPts val="0"/>
                </a:spcBef>
                <a:spcAft>
                  <a:spcPts val="0"/>
                </a:spcAft>
                <a:buClr>
                  <a:schemeClr val="dk1"/>
                </a:buClr>
                <a:buSzPts val="1100"/>
                <a:buFont typeface="Arial"/>
                <a:buNone/>
              </a:pPr>
              <a:r>
                <a:rPr lang="en-US" sz="1800">
                  <a:solidFill>
                    <a:schemeClr val="lt1"/>
                  </a:solidFill>
                  <a:latin typeface="Roboto"/>
                  <a:ea typeface="Roboto"/>
                  <a:cs typeface="Roboto"/>
                  <a:sym typeface="Roboto"/>
                </a:rPr>
                <a:t>Leveraging </a:t>
              </a:r>
              <a:r>
                <a:rPr b="1" lang="en-US" sz="1800">
                  <a:solidFill>
                    <a:schemeClr val="lt1"/>
                  </a:solidFill>
                  <a:latin typeface="Roboto"/>
                  <a:ea typeface="Roboto"/>
                  <a:cs typeface="Roboto"/>
                  <a:sym typeface="Roboto"/>
                </a:rPr>
                <a:t>XGBoost</a:t>
              </a:r>
              <a:r>
                <a:rPr lang="en-US" sz="1800">
                  <a:solidFill>
                    <a:schemeClr val="lt1"/>
                  </a:solidFill>
                  <a:latin typeface="Roboto"/>
                  <a:ea typeface="Roboto"/>
                  <a:cs typeface="Roboto"/>
                  <a:sym typeface="Roboto"/>
                </a:rPr>
                <a:t> for return prediction, our strategy accurately identifies market trends and asset behaviors. The </a:t>
              </a:r>
              <a:r>
                <a:rPr b="1" lang="en-US" sz="1800">
                  <a:solidFill>
                    <a:schemeClr val="lt1"/>
                  </a:solidFill>
                  <a:latin typeface="Roboto"/>
                  <a:ea typeface="Roboto"/>
                  <a:cs typeface="Roboto"/>
                  <a:sym typeface="Roboto"/>
                </a:rPr>
                <a:t>Recursive Feature Elimination </a:t>
              </a:r>
              <a:r>
                <a:rPr lang="en-US" sz="1800">
                  <a:solidFill>
                    <a:schemeClr val="lt1"/>
                  </a:solidFill>
                  <a:latin typeface="Roboto"/>
                  <a:ea typeface="Roboto"/>
                  <a:cs typeface="Roboto"/>
                  <a:sym typeface="Roboto"/>
                </a:rPr>
                <a:t>for feature selection ensures that only the most relevant variables inform the decision-making process.</a:t>
              </a:r>
              <a:endParaRPr sz="1800">
                <a:solidFill>
                  <a:schemeClr val="lt1"/>
                </a:solidFill>
                <a:latin typeface="Roboto"/>
                <a:ea typeface="Roboto"/>
                <a:cs typeface="Roboto"/>
                <a:sym typeface="Roboto"/>
              </a:endParaRPr>
            </a:p>
          </p:txBody>
        </p:sp>
      </p:grpSp>
      <p:grpSp>
        <p:nvGrpSpPr>
          <p:cNvPr id="94" name="Google Shape;94;p13"/>
          <p:cNvGrpSpPr/>
          <p:nvPr/>
        </p:nvGrpSpPr>
        <p:grpSpPr>
          <a:xfrm>
            <a:off x="9523810" y="4810224"/>
            <a:ext cx="3663950" cy="2203101"/>
            <a:chOff x="-1108767" y="-84350"/>
            <a:chExt cx="4885267" cy="2937468"/>
          </a:xfrm>
        </p:grpSpPr>
        <p:sp>
          <p:nvSpPr>
            <p:cNvPr id="95" name="Google Shape;95;p13"/>
            <p:cNvSpPr txBox="1"/>
            <p:nvPr/>
          </p:nvSpPr>
          <p:spPr>
            <a:xfrm>
              <a:off x="-1016000" y="-84350"/>
              <a:ext cx="4792500" cy="574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1100"/>
                <a:buNone/>
              </a:pPr>
              <a:r>
                <a:rPr lang="en-US" sz="2800">
                  <a:solidFill>
                    <a:schemeClr val="lt1"/>
                  </a:solidFill>
                  <a:latin typeface="Roboto"/>
                  <a:ea typeface="Roboto"/>
                  <a:cs typeface="Roboto"/>
                  <a:sym typeface="Roboto"/>
                </a:rPr>
                <a:t>PERFORMANCE</a:t>
              </a:r>
              <a:endParaRPr b="1" sz="3300">
                <a:solidFill>
                  <a:srgbClr val="FFFFFF"/>
                </a:solidFill>
                <a:latin typeface="Roboto"/>
                <a:ea typeface="Roboto"/>
                <a:cs typeface="Roboto"/>
                <a:sym typeface="Roboto"/>
              </a:endParaRPr>
            </a:p>
          </p:txBody>
        </p:sp>
        <p:sp>
          <p:nvSpPr>
            <p:cNvPr id="96" name="Google Shape;96;p13"/>
            <p:cNvSpPr txBox="1"/>
            <p:nvPr/>
          </p:nvSpPr>
          <p:spPr>
            <a:xfrm>
              <a:off x="-1108767" y="932518"/>
              <a:ext cx="4792500" cy="19206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lang="en-US" sz="1800">
                  <a:solidFill>
                    <a:schemeClr val="lt1"/>
                  </a:solidFill>
                  <a:latin typeface="Roboto"/>
                  <a:ea typeface="Roboto"/>
                  <a:cs typeface="Roboto"/>
                  <a:sym typeface="Roboto"/>
                </a:rPr>
                <a:t>Utilizing advanced machine learning, our strategy delivered over </a:t>
              </a:r>
              <a:r>
                <a:rPr b="1" lang="en-US" sz="1800">
                  <a:solidFill>
                    <a:schemeClr val="lt1"/>
                  </a:solidFill>
                  <a:latin typeface="Roboto"/>
                  <a:ea typeface="Roboto"/>
                  <a:cs typeface="Roboto"/>
                  <a:sym typeface="Roboto"/>
                </a:rPr>
                <a:t>7500% return</a:t>
              </a:r>
              <a:r>
                <a:rPr lang="en-US" sz="1800">
                  <a:solidFill>
                    <a:schemeClr val="lt1"/>
                  </a:solidFill>
                  <a:latin typeface="Roboto"/>
                  <a:ea typeface="Roboto"/>
                  <a:cs typeface="Roboto"/>
                  <a:sym typeface="Roboto"/>
                </a:rPr>
                <a:t> from 2010 to 2024, far surpassing the S&amp;P 500. </a:t>
              </a:r>
              <a:endParaRPr sz="1800">
                <a:solidFill>
                  <a:schemeClr val="lt1"/>
                </a:solidFill>
                <a:latin typeface="Roboto"/>
                <a:ea typeface="Roboto"/>
                <a:cs typeface="Roboto"/>
                <a:sym typeface="Roboto"/>
              </a:endParaRPr>
            </a:p>
          </p:txBody>
        </p:sp>
      </p:grpSp>
      <p:pic>
        <p:nvPicPr>
          <p:cNvPr id="97" name="Google Shape;97;p13"/>
          <p:cNvPicPr preferRelativeResize="0"/>
          <p:nvPr/>
        </p:nvPicPr>
        <p:blipFill>
          <a:blip r:embed="rId4">
            <a:alphaModFix/>
          </a:blip>
          <a:stretch>
            <a:fillRect/>
          </a:stretch>
        </p:blipFill>
        <p:spPr>
          <a:xfrm>
            <a:off x="304800" y="9477875"/>
            <a:ext cx="4980999" cy="580525"/>
          </a:xfrm>
          <a:prstGeom prst="rect">
            <a:avLst/>
          </a:prstGeom>
          <a:noFill/>
          <a:ln>
            <a:noFill/>
          </a:ln>
        </p:spPr>
      </p:pic>
      <p:sp>
        <p:nvSpPr>
          <p:cNvPr id="98" name="Google Shape;98;p13"/>
          <p:cNvSpPr txBox="1"/>
          <p:nvPr/>
        </p:nvSpPr>
        <p:spPr>
          <a:xfrm>
            <a:off x="14657050" y="9503450"/>
            <a:ext cx="3594300" cy="5805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Font typeface="Arial"/>
              <a:buNone/>
            </a:pPr>
            <a:r>
              <a:rPr b="1" lang="en-US" sz="2200">
                <a:solidFill>
                  <a:schemeClr val="lt1"/>
                </a:solidFill>
                <a:latin typeface="Roboto"/>
                <a:ea typeface="Roboto"/>
                <a:cs typeface="Roboto"/>
                <a:sym typeface="Roboto"/>
              </a:rPr>
              <a:t>LYTA Strategy Analytics</a:t>
            </a:r>
            <a:endParaRPr sz="3200">
              <a:solidFill>
                <a:schemeClr val="dk1"/>
              </a:solidFill>
              <a:latin typeface="Roboto"/>
              <a:ea typeface="Roboto"/>
              <a:cs typeface="Roboto"/>
              <a:sym typeface="Roboto"/>
            </a:endParaRPr>
          </a:p>
        </p:txBody>
      </p:sp>
      <p:sp>
        <p:nvSpPr>
          <p:cNvPr id="99" name="Google Shape;99;p13"/>
          <p:cNvSpPr txBox="1"/>
          <p:nvPr/>
        </p:nvSpPr>
        <p:spPr>
          <a:xfrm>
            <a:off x="680677" y="1638175"/>
            <a:ext cx="4502100" cy="446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1100"/>
              <a:buNone/>
            </a:pPr>
            <a:r>
              <a:rPr b="1" lang="en-US" sz="2900">
                <a:solidFill>
                  <a:srgbClr val="CC0000"/>
                </a:solidFill>
                <a:latin typeface="Roboto"/>
                <a:ea typeface="Roboto"/>
                <a:cs typeface="Roboto"/>
                <a:sym typeface="Roboto"/>
              </a:rPr>
              <a:t>EXECUTIVE SUMMARY</a:t>
            </a:r>
            <a:endParaRPr b="1" sz="3400" u="sng">
              <a:solidFill>
                <a:srgbClr val="CC0000"/>
              </a:solidFill>
              <a:latin typeface="Roboto"/>
              <a:ea typeface="Roboto"/>
              <a:cs typeface="Roboto"/>
              <a:sym typeface="Roboto"/>
            </a:endParaRPr>
          </a:p>
        </p:txBody>
      </p:sp>
      <p:pic>
        <p:nvPicPr>
          <p:cNvPr id="100" name="Google Shape;100;p13"/>
          <p:cNvPicPr preferRelativeResize="0"/>
          <p:nvPr/>
        </p:nvPicPr>
        <p:blipFill>
          <a:blip r:embed="rId5">
            <a:alphaModFix/>
          </a:blip>
          <a:stretch>
            <a:fillRect/>
          </a:stretch>
        </p:blipFill>
        <p:spPr>
          <a:xfrm>
            <a:off x="13098100" y="4028575"/>
            <a:ext cx="4980999" cy="4482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04" name="Shape 104"/>
        <p:cNvGrpSpPr/>
        <p:nvPr/>
      </p:nvGrpSpPr>
      <p:grpSpPr>
        <a:xfrm>
          <a:off x="0" y="0"/>
          <a:ext cx="0" cy="0"/>
          <a:chOff x="0" y="0"/>
          <a:chExt cx="0" cy="0"/>
        </a:xfrm>
      </p:grpSpPr>
      <p:sp>
        <p:nvSpPr>
          <p:cNvPr id="105" name="Google Shape;105;p14"/>
          <p:cNvSpPr txBox="1"/>
          <p:nvPr/>
        </p:nvSpPr>
        <p:spPr>
          <a:xfrm>
            <a:off x="550199" y="338250"/>
            <a:ext cx="7674000" cy="523200"/>
          </a:xfrm>
          <a:prstGeom prst="rect">
            <a:avLst/>
          </a:prstGeom>
          <a:noFill/>
          <a:ln>
            <a:noFill/>
          </a:ln>
        </p:spPr>
        <p:txBody>
          <a:bodyPr anchorCtr="0" anchor="t" bIns="0" lIns="0" spcFirstLastPara="1" rIns="0" wrap="square" tIns="0">
            <a:spAutoFit/>
          </a:bodyPr>
          <a:lstStyle/>
          <a:p>
            <a:pPr indent="0" lvl="0" marL="0" rtl="0" algn="l">
              <a:lnSpc>
                <a:spcPct val="110000"/>
              </a:lnSpc>
              <a:spcBef>
                <a:spcPts val="0"/>
              </a:spcBef>
              <a:spcAft>
                <a:spcPts val="0"/>
              </a:spcAft>
              <a:buClr>
                <a:schemeClr val="dk1"/>
              </a:buClr>
              <a:buFont typeface="Arial"/>
              <a:buNone/>
            </a:pPr>
            <a:r>
              <a:rPr b="1" lang="en-US" sz="3400">
                <a:solidFill>
                  <a:srgbClr val="CC0000"/>
                </a:solidFill>
                <a:latin typeface="Roboto"/>
                <a:ea typeface="Roboto"/>
                <a:cs typeface="Roboto"/>
                <a:sym typeface="Roboto"/>
              </a:rPr>
              <a:t>INVESTMENT STRATEGY</a:t>
            </a:r>
            <a:endParaRPr b="1" sz="3400">
              <a:solidFill>
                <a:srgbClr val="CC0000"/>
              </a:solidFill>
            </a:endParaRPr>
          </a:p>
        </p:txBody>
      </p:sp>
      <p:pic>
        <p:nvPicPr>
          <p:cNvPr id="106" name="Google Shape;106;p14"/>
          <p:cNvPicPr preferRelativeResize="0"/>
          <p:nvPr/>
        </p:nvPicPr>
        <p:blipFill>
          <a:blip r:embed="rId3">
            <a:alphaModFix/>
          </a:blip>
          <a:stretch>
            <a:fillRect/>
          </a:stretch>
        </p:blipFill>
        <p:spPr>
          <a:xfrm>
            <a:off x="123850" y="9680674"/>
            <a:ext cx="4785861" cy="465066"/>
          </a:xfrm>
          <a:prstGeom prst="rect">
            <a:avLst/>
          </a:prstGeom>
          <a:noFill/>
          <a:ln>
            <a:noFill/>
          </a:ln>
        </p:spPr>
      </p:pic>
      <p:sp>
        <p:nvSpPr>
          <p:cNvPr id="107" name="Google Shape;107;p14"/>
          <p:cNvSpPr txBox="1"/>
          <p:nvPr/>
        </p:nvSpPr>
        <p:spPr>
          <a:xfrm>
            <a:off x="5364878" y="9680684"/>
            <a:ext cx="3453300" cy="465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US" sz="2200">
                <a:solidFill>
                  <a:schemeClr val="lt1"/>
                </a:solidFill>
                <a:latin typeface="Roboto"/>
                <a:ea typeface="Roboto"/>
                <a:cs typeface="Roboto"/>
                <a:sym typeface="Roboto"/>
              </a:rPr>
              <a:t>LYTA Strategy Analytics</a:t>
            </a:r>
            <a:endParaRPr sz="3200">
              <a:solidFill>
                <a:schemeClr val="dk1"/>
              </a:solidFill>
              <a:latin typeface="Roboto"/>
              <a:ea typeface="Roboto"/>
              <a:cs typeface="Roboto"/>
              <a:sym typeface="Roboto"/>
            </a:endParaRPr>
          </a:p>
        </p:txBody>
      </p:sp>
      <p:pic>
        <p:nvPicPr>
          <p:cNvPr id="108" name="Google Shape;108;p14"/>
          <p:cNvPicPr preferRelativeResize="0"/>
          <p:nvPr/>
        </p:nvPicPr>
        <p:blipFill>
          <a:blip r:embed="rId4">
            <a:alphaModFix amt="58000"/>
          </a:blip>
          <a:stretch>
            <a:fillRect/>
          </a:stretch>
        </p:blipFill>
        <p:spPr>
          <a:xfrm>
            <a:off x="7142875" y="1160850"/>
            <a:ext cx="5285325" cy="5521876"/>
          </a:xfrm>
          <a:prstGeom prst="rect">
            <a:avLst/>
          </a:prstGeom>
          <a:noFill/>
          <a:ln>
            <a:noFill/>
          </a:ln>
        </p:spPr>
      </p:pic>
      <p:pic>
        <p:nvPicPr>
          <p:cNvPr id="109" name="Google Shape;109;p14"/>
          <p:cNvPicPr preferRelativeResize="0"/>
          <p:nvPr/>
        </p:nvPicPr>
        <p:blipFill>
          <a:blip r:embed="rId5">
            <a:alphaModFix/>
          </a:blip>
          <a:stretch>
            <a:fillRect/>
          </a:stretch>
        </p:blipFill>
        <p:spPr>
          <a:xfrm>
            <a:off x="123850" y="1025175"/>
            <a:ext cx="6754523" cy="5926750"/>
          </a:xfrm>
          <a:prstGeom prst="rect">
            <a:avLst/>
          </a:prstGeom>
          <a:noFill/>
          <a:ln>
            <a:noFill/>
          </a:ln>
        </p:spPr>
      </p:pic>
      <p:pic>
        <p:nvPicPr>
          <p:cNvPr id="110" name="Google Shape;110;p14"/>
          <p:cNvPicPr preferRelativeResize="0"/>
          <p:nvPr/>
        </p:nvPicPr>
        <p:blipFill>
          <a:blip r:embed="rId6">
            <a:alphaModFix amt="70000"/>
          </a:blip>
          <a:stretch>
            <a:fillRect/>
          </a:stretch>
        </p:blipFill>
        <p:spPr>
          <a:xfrm>
            <a:off x="12686725" y="1160850"/>
            <a:ext cx="5399424" cy="5521874"/>
          </a:xfrm>
          <a:prstGeom prst="rect">
            <a:avLst/>
          </a:prstGeom>
          <a:noFill/>
          <a:ln>
            <a:noFill/>
          </a:ln>
        </p:spPr>
      </p:pic>
      <p:sp>
        <p:nvSpPr>
          <p:cNvPr id="111" name="Google Shape;111;p14"/>
          <p:cNvSpPr txBox="1"/>
          <p:nvPr/>
        </p:nvSpPr>
        <p:spPr>
          <a:xfrm>
            <a:off x="1011000" y="7199650"/>
            <a:ext cx="153825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lt1"/>
                </a:solidFill>
                <a:latin typeface="Roboto"/>
                <a:ea typeface="Roboto"/>
                <a:cs typeface="Roboto"/>
                <a:sym typeface="Roboto"/>
              </a:rPr>
              <a:t>Predicted returns from XGBoost guide a mixed long-short strategy, with 70% long and 30% short positions of 51 stocks. This mixed portfolio strategy </a:t>
            </a:r>
            <a:r>
              <a:rPr lang="en-US" sz="2100">
                <a:solidFill>
                  <a:srgbClr val="FFFFFF"/>
                </a:solidFill>
                <a:latin typeface="Roboto"/>
                <a:ea typeface="Roboto"/>
                <a:cs typeface="Roboto"/>
                <a:sym typeface="Roboto"/>
              </a:rPr>
              <a:t>reiterated every month </a:t>
            </a:r>
            <a:r>
              <a:rPr lang="en-US" sz="2100">
                <a:solidFill>
                  <a:schemeClr val="lt1"/>
                </a:solidFill>
                <a:latin typeface="Roboto"/>
                <a:ea typeface="Roboto"/>
                <a:cs typeface="Roboto"/>
                <a:sym typeface="Roboto"/>
              </a:rPr>
              <a:t>insure a good balance between return and risk delivering a sharp ratio of 2.466</a:t>
            </a:r>
            <a:endParaRPr sz="2100">
              <a:solidFill>
                <a:schemeClr val="lt1"/>
              </a:solidFill>
              <a:latin typeface="Roboto"/>
              <a:ea typeface="Roboto"/>
              <a:cs typeface="Roboto"/>
              <a:sym typeface="Roboto"/>
            </a:endParaRPr>
          </a:p>
        </p:txBody>
      </p:sp>
      <p:sp>
        <p:nvSpPr>
          <p:cNvPr id="112" name="Google Shape;112;p14"/>
          <p:cNvSpPr txBox="1"/>
          <p:nvPr/>
        </p:nvSpPr>
        <p:spPr>
          <a:xfrm>
            <a:off x="3577200" y="8205325"/>
            <a:ext cx="142281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lt1"/>
                </a:solidFill>
                <a:latin typeface="Roboto"/>
                <a:ea typeface="Roboto"/>
                <a:cs typeface="Roboto"/>
                <a:sym typeface="Roboto"/>
              </a:rPr>
              <a:t>Performance is based on real returns, showing consistent outperformance over the S&amp;P 500 during the out of sample period. This </a:t>
            </a:r>
            <a:r>
              <a:rPr lang="en-US" sz="2100">
                <a:solidFill>
                  <a:schemeClr val="lt1"/>
                </a:solidFill>
                <a:latin typeface="Roboto"/>
                <a:ea typeface="Roboto"/>
                <a:cs typeface="Roboto"/>
                <a:sym typeface="Roboto"/>
              </a:rPr>
              <a:t>data-driven approach ensures consistent outperformance in changing market conditions.</a:t>
            </a:r>
            <a:endParaRPr sz="21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16" name="Shape 116"/>
        <p:cNvGrpSpPr/>
        <p:nvPr/>
      </p:nvGrpSpPr>
      <p:grpSpPr>
        <a:xfrm>
          <a:off x="0" y="0"/>
          <a:ext cx="0" cy="0"/>
          <a:chOff x="0" y="0"/>
          <a:chExt cx="0" cy="0"/>
        </a:xfrm>
      </p:grpSpPr>
      <p:sp>
        <p:nvSpPr>
          <p:cNvPr id="117" name="Google Shape;117;p15"/>
          <p:cNvSpPr txBox="1"/>
          <p:nvPr/>
        </p:nvSpPr>
        <p:spPr>
          <a:xfrm>
            <a:off x="528150" y="338975"/>
            <a:ext cx="6942300" cy="538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3500">
                <a:solidFill>
                  <a:srgbClr val="CC0000"/>
                </a:solidFill>
                <a:latin typeface="Roboto"/>
                <a:ea typeface="Roboto"/>
                <a:cs typeface="Roboto"/>
                <a:sym typeface="Roboto"/>
              </a:rPr>
              <a:t>DATA AND METHODOLOGY</a:t>
            </a:r>
            <a:endParaRPr sz="3500">
              <a:solidFill>
                <a:srgbClr val="CC0000"/>
              </a:solidFill>
            </a:endParaRPr>
          </a:p>
        </p:txBody>
      </p:sp>
      <p:sp>
        <p:nvSpPr>
          <p:cNvPr id="118" name="Google Shape;118;p15"/>
          <p:cNvSpPr txBox="1"/>
          <p:nvPr/>
        </p:nvSpPr>
        <p:spPr>
          <a:xfrm>
            <a:off x="1174800" y="1817227"/>
            <a:ext cx="16468800" cy="193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100">
                <a:solidFill>
                  <a:schemeClr val="lt1"/>
                </a:solidFill>
                <a:latin typeface="Calibri"/>
                <a:ea typeface="Calibri"/>
                <a:cs typeface="Calibri"/>
                <a:sym typeface="Calibri"/>
              </a:rPr>
              <a:t>The data preprocessing step aims to ensure the integrity and usability of the dataset by cleaning and selecting relevant factors and stocks based on missing values and zero values. Factors with fewer than 30% missing values and less than 20% zero values are retained. Stocks are selected based on the number of available months, keeping those with the most available data and removing stocks that have all missing values for any factor. Missing values in smaller gaps are filled using mean or median imputation, though this method might not fully capture temporal dynamics. Additionally, a ranking and normalization process is applied, where each factor is ranked based on its values to enable comparison between stocks. The normalization adjusts the dataset to ensure that factors contribute equally to the ranking process, preventing scale bias</a:t>
            </a:r>
            <a:endParaRPr sz="2100">
              <a:solidFill>
                <a:schemeClr val="lt1"/>
              </a:solidFill>
              <a:latin typeface="Calibri"/>
              <a:ea typeface="Calibri"/>
              <a:cs typeface="Calibri"/>
              <a:sym typeface="Calibri"/>
            </a:endParaRPr>
          </a:p>
        </p:txBody>
      </p:sp>
      <p:sp>
        <p:nvSpPr>
          <p:cNvPr id="119" name="Google Shape;119;p15"/>
          <p:cNvSpPr txBox="1"/>
          <p:nvPr/>
        </p:nvSpPr>
        <p:spPr>
          <a:xfrm>
            <a:off x="1174802" y="1230423"/>
            <a:ext cx="6680400" cy="461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3000">
                <a:solidFill>
                  <a:srgbClr val="FFFFFF"/>
                </a:solidFill>
                <a:latin typeface="Roboto"/>
                <a:ea typeface="Roboto"/>
                <a:cs typeface="Roboto"/>
                <a:sym typeface="Roboto"/>
              </a:rPr>
              <a:t>Data Preprocessing</a:t>
            </a:r>
            <a:endParaRPr sz="3000">
              <a:latin typeface="Roboto"/>
              <a:ea typeface="Roboto"/>
              <a:cs typeface="Roboto"/>
              <a:sym typeface="Roboto"/>
            </a:endParaRPr>
          </a:p>
        </p:txBody>
      </p:sp>
      <p:sp>
        <p:nvSpPr>
          <p:cNvPr id="120" name="Google Shape;120;p15"/>
          <p:cNvSpPr txBox="1"/>
          <p:nvPr/>
        </p:nvSpPr>
        <p:spPr>
          <a:xfrm>
            <a:off x="1231802" y="3995611"/>
            <a:ext cx="6680400" cy="461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3000">
                <a:solidFill>
                  <a:srgbClr val="FFFFFF"/>
                </a:solidFill>
                <a:latin typeface="Roboto"/>
                <a:ea typeface="Roboto"/>
                <a:cs typeface="Roboto"/>
                <a:sym typeface="Roboto"/>
              </a:rPr>
              <a:t>Feature Selection</a:t>
            </a:r>
            <a:endParaRPr sz="3000">
              <a:latin typeface="Roboto"/>
              <a:ea typeface="Roboto"/>
              <a:cs typeface="Roboto"/>
              <a:sym typeface="Roboto"/>
            </a:endParaRPr>
          </a:p>
        </p:txBody>
      </p:sp>
      <p:sp>
        <p:nvSpPr>
          <p:cNvPr id="121" name="Google Shape;121;p15"/>
          <p:cNvSpPr txBox="1"/>
          <p:nvPr/>
        </p:nvSpPr>
        <p:spPr>
          <a:xfrm>
            <a:off x="1317102" y="6760786"/>
            <a:ext cx="6680400" cy="461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3000">
                <a:solidFill>
                  <a:srgbClr val="FFFFFF"/>
                </a:solidFill>
                <a:latin typeface="Roboto"/>
                <a:ea typeface="Roboto"/>
                <a:cs typeface="Roboto"/>
                <a:sym typeface="Roboto"/>
              </a:rPr>
              <a:t>Predictive Model</a:t>
            </a:r>
            <a:endParaRPr sz="3000">
              <a:latin typeface="Roboto"/>
              <a:ea typeface="Roboto"/>
              <a:cs typeface="Roboto"/>
              <a:sym typeface="Roboto"/>
            </a:endParaRPr>
          </a:p>
        </p:txBody>
      </p:sp>
      <p:cxnSp>
        <p:nvCxnSpPr>
          <p:cNvPr id="122" name="Google Shape;122;p15"/>
          <p:cNvCxnSpPr/>
          <p:nvPr/>
        </p:nvCxnSpPr>
        <p:spPr>
          <a:xfrm rot="5400000">
            <a:off x="25210" y="2710786"/>
            <a:ext cx="1543800" cy="0"/>
          </a:xfrm>
          <a:prstGeom prst="straightConnector1">
            <a:avLst/>
          </a:prstGeom>
          <a:noFill/>
          <a:ln cap="rnd" cmpd="sng" w="28575">
            <a:solidFill>
              <a:srgbClr val="CC0000"/>
            </a:solidFill>
            <a:prstDash val="solid"/>
            <a:round/>
            <a:headEnd len="sm" w="sm" type="none"/>
            <a:tailEnd len="sm" w="sm" type="none"/>
          </a:ln>
        </p:spPr>
      </p:cxnSp>
      <p:cxnSp>
        <p:nvCxnSpPr>
          <p:cNvPr id="123" name="Google Shape;123;p15"/>
          <p:cNvCxnSpPr/>
          <p:nvPr/>
        </p:nvCxnSpPr>
        <p:spPr>
          <a:xfrm rot="5400000">
            <a:off x="25210" y="5541349"/>
            <a:ext cx="1543800" cy="0"/>
          </a:xfrm>
          <a:prstGeom prst="straightConnector1">
            <a:avLst/>
          </a:prstGeom>
          <a:noFill/>
          <a:ln cap="rnd" cmpd="sng" w="28575">
            <a:solidFill>
              <a:srgbClr val="CC0000"/>
            </a:solidFill>
            <a:prstDash val="solid"/>
            <a:round/>
            <a:headEnd len="sm" w="sm" type="none"/>
            <a:tailEnd len="sm" w="sm" type="none"/>
          </a:ln>
        </p:spPr>
      </p:cxnSp>
      <p:cxnSp>
        <p:nvCxnSpPr>
          <p:cNvPr id="124" name="Google Shape;124;p15"/>
          <p:cNvCxnSpPr/>
          <p:nvPr/>
        </p:nvCxnSpPr>
        <p:spPr>
          <a:xfrm rot="5400000">
            <a:off x="25210" y="8230761"/>
            <a:ext cx="1543800" cy="0"/>
          </a:xfrm>
          <a:prstGeom prst="straightConnector1">
            <a:avLst/>
          </a:prstGeom>
          <a:noFill/>
          <a:ln cap="rnd" cmpd="sng" w="28575">
            <a:solidFill>
              <a:srgbClr val="CC0000"/>
            </a:solidFill>
            <a:prstDash val="solid"/>
            <a:round/>
            <a:headEnd len="sm" w="sm" type="none"/>
            <a:tailEnd len="sm" w="sm" type="none"/>
          </a:ln>
        </p:spPr>
      </p:cxnSp>
      <p:pic>
        <p:nvPicPr>
          <p:cNvPr id="125" name="Google Shape;125;p15"/>
          <p:cNvPicPr preferRelativeResize="0"/>
          <p:nvPr/>
        </p:nvPicPr>
        <p:blipFill>
          <a:blip r:embed="rId3">
            <a:alphaModFix/>
          </a:blip>
          <a:stretch>
            <a:fillRect/>
          </a:stretch>
        </p:blipFill>
        <p:spPr>
          <a:xfrm>
            <a:off x="123850" y="9680674"/>
            <a:ext cx="4785861" cy="465066"/>
          </a:xfrm>
          <a:prstGeom prst="rect">
            <a:avLst/>
          </a:prstGeom>
          <a:noFill/>
          <a:ln>
            <a:noFill/>
          </a:ln>
        </p:spPr>
      </p:pic>
      <p:sp>
        <p:nvSpPr>
          <p:cNvPr id="126" name="Google Shape;126;p15"/>
          <p:cNvSpPr txBox="1"/>
          <p:nvPr/>
        </p:nvSpPr>
        <p:spPr>
          <a:xfrm>
            <a:off x="5364878" y="9680684"/>
            <a:ext cx="3453300" cy="465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US" sz="2200">
                <a:solidFill>
                  <a:schemeClr val="lt1"/>
                </a:solidFill>
                <a:latin typeface="Roboto"/>
                <a:ea typeface="Roboto"/>
                <a:cs typeface="Roboto"/>
                <a:sym typeface="Roboto"/>
              </a:rPr>
              <a:t>LYTA Strategy Analytics</a:t>
            </a:r>
            <a:endParaRPr sz="3200">
              <a:solidFill>
                <a:schemeClr val="dk1"/>
              </a:solidFill>
              <a:latin typeface="Roboto"/>
              <a:ea typeface="Roboto"/>
              <a:cs typeface="Roboto"/>
              <a:sym typeface="Roboto"/>
            </a:endParaRPr>
          </a:p>
        </p:txBody>
      </p:sp>
      <p:sp>
        <p:nvSpPr>
          <p:cNvPr id="127" name="Google Shape;127;p15"/>
          <p:cNvSpPr txBox="1"/>
          <p:nvPr/>
        </p:nvSpPr>
        <p:spPr>
          <a:xfrm>
            <a:off x="1231800" y="7244200"/>
            <a:ext cx="16674300" cy="19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lt1"/>
                </a:solidFill>
                <a:latin typeface="Calibri"/>
                <a:ea typeface="Calibri"/>
                <a:cs typeface="Calibri"/>
                <a:sym typeface="Calibri"/>
              </a:rPr>
              <a:t>XGBoost is a highly efficient gradient boosting algorithm that excels at handling non-linear relationships of large complex datasets, using techniques like regularization and parallel processing to reduce overfitting and reduce computational cost. Hyperparameter tuning </a:t>
            </a:r>
            <a:r>
              <a:rPr lang="en-US" sz="2100">
                <a:solidFill>
                  <a:schemeClr val="lt1"/>
                </a:solidFill>
                <a:latin typeface="Calibri"/>
                <a:ea typeface="Calibri"/>
                <a:cs typeface="Calibri"/>
                <a:sym typeface="Calibri"/>
              </a:rPr>
              <a:t>via</a:t>
            </a:r>
            <a:r>
              <a:rPr lang="en-US" sz="2100">
                <a:solidFill>
                  <a:schemeClr val="lt1"/>
                </a:solidFill>
                <a:latin typeface="Calibri"/>
                <a:ea typeface="Calibri"/>
                <a:cs typeface="Calibri"/>
                <a:sym typeface="Calibri"/>
              </a:rPr>
              <a:t> GridSearchCV optimizes the model’s performance by testing various parameter combinations, enhancing predictive accuracy. By applying Robust Scaler, it helps the model reduce  the impact of outliers, especially in complex financial data and ensuring stability. Also, the model employs time series cross-validation and a time window approach, ensuring realistic training and validation over time. Together, they strengthen </a:t>
            </a:r>
            <a:r>
              <a:rPr lang="en-US" sz="2100">
                <a:solidFill>
                  <a:schemeClr val="lt1"/>
                </a:solidFill>
                <a:latin typeface="Calibri"/>
                <a:ea typeface="Calibri"/>
                <a:cs typeface="Calibri"/>
                <a:sym typeface="Calibri"/>
              </a:rPr>
              <a:t>XGBoost</a:t>
            </a:r>
            <a:r>
              <a:rPr lang="en-US" sz="2100">
                <a:solidFill>
                  <a:schemeClr val="lt1"/>
                </a:solidFill>
                <a:latin typeface="Calibri"/>
                <a:ea typeface="Calibri"/>
                <a:cs typeface="Calibri"/>
                <a:sym typeface="Calibri"/>
              </a:rPr>
              <a:t> ability to handle features interaction</a:t>
            </a:r>
            <a:r>
              <a:rPr lang="en-US" sz="2100">
                <a:solidFill>
                  <a:schemeClr val="lt1"/>
                </a:solidFill>
                <a:latin typeface="Calibri"/>
                <a:ea typeface="Calibri"/>
                <a:cs typeface="Calibri"/>
                <a:sym typeface="Calibri"/>
              </a:rPr>
              <a:t> </a:t>
            </a:r>
            <a:r>
              <a:rPr lang="en-US" sz="2100">
                <a:solidFill>
                  <a:schemeClr val="lt1"/>
                </a:solidFill>
                <a:latin typeface="Calibri"/>
                <a:ea typeface="Calibri"/>
                <a:cs typeface="Calibri"/>
                <a:sym typeface="Calibri"/>
              </a:rPr>
              <a:t>and imbalances in data, which enhances its suitability and ability to capture the complex pattern in the big financial data. Hyperparameter values are selected based on several test conducted to give the most precise result but still keeping the moderate-to-low computational cost and duration.</a:t>
            </a:r>
            <a:endParaRPr sz="2100">
              <a:solidFill>
                <a:schemeClr val="lt1"/>
              </a:solidFill>
              <a:latin typeface="Calibri"/>
              <a:ea typeface="Calibri"/>
              <a:cs typeface="Calibri"/>
              <a:sym typeface="Calibri"/>
            </a:endParaRPr>
          </a:p>
        </p:txBody>
      </p:sp>
      <p:sp>
        <p:nvSpPr>
          <p:cNvPr id="128" name="Google Shape;128;p15"/>
          <p:cNvSpPr txBox="1"/>
          <p:nvPr/>
        </p:nvSpPr>
        <p:spPr>
          <a:xfrm>
            <a:off x="1174800" y="4513913"/>
            <a:ext cx="16788300" cy="19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lt1"/>
                </a:solidFill>
                <a:latin typeface="Calibri"/>
                <a:ea typeface="Calibri"/>
                <a:cs typeface="Calibri"/>
                <a:sym typeface="Calibri"/>
              </a:rPr>
              <a:t>By using </a:t>
            </a:r>
            <a:r>
              <a:rPr lang="en-US" sz="2100">
                <a:solidFill>
                  <a:schemeClr val="lt1"/>
                </a:solidFill>
                <a:latin typeface="Calibri"/>
                <a:ea typeface="Calibri"/>
                <a:cs typeface="Calibri"/>
                <a:sym typeface="Calibri"/>
              </a:rPr>
              <a:t>Robust Scaler</a:t>
            </a:r>
            <a:r>
              <a:rPr lang="en-US" sz="2100">
                <a:solidFill>
                  <a:schemeClr val="lt1"/>
                </a:solidFill>
                <a:latin typeface="Calibri"/>
                <a:ea typeface="Calibri"/>
                <a:cs typeface="Calibri"/>
                <a:sym typeface="Calibri"/>
              </a:rPr>
              <a:t> for feature scaling, it reduces the impact of outliers, which are common in financial data, ensuring that the model's performance is not skewed by extreme values. The Recursive Feature Elimination (RFE) method helps to automatically identify and retain the most important features, enhancing interpretability and reducing overfitting. The use of 500 estimators and subsampling helps generalize better on unseen data by preventing overfitting and speeding up training without sacrificing too much accuracy. Finally, </a:t>
            </a:r>
            <a:r>
              <a:rPr lang="en-US" sz="2100">
                <a:solidFill>
                  <a:schemeClr val="lt1"/>
                </a:solidFill>
                <a:latin typeface="Calibri"/>
                <a:ea typeface="Calibri"/>
                <a:cs typeface="Calibri"/>
                <a:sym typeface="Calibri"/>
              </a:rPr>
              <a:t>XGBoost</a:t>
            </a:r>
            <a:r>
              <a:rPr lang="en-US" sz="2100">
                <a:solidFill>
                  <a:schemeClr val="lt1"/>
                </a:solidFill>
                <a:latin typeface="Calibri"/>
                <a:ea typeface="Calibri"/>
                <a:cs typeface="Calibri"/>
                <a:sym typeface="Calibri"/>
              </a:rPr>
              <a:t> flexibility with parameters like learning rate and tree sampling provides precise control over model performance, making it highly adaptable to various financial prediction tasks. While rule of thumb may suggest to keep from 30-45 out of 145, several tests have been conducted to give out result of 50 features leading to the highest R-squared.</a:t>
            </a:r>
            <a:endParaRPr sz="21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32" name="Shape 132"/>
        <p:cNvGrpSpPr/>
        <p:nvPr/>
      </p:nvGrpSpPr>
      <p:grpSpPr>
        <a:xfrm>
          <a:off x="0" y="0"/>
          <a:ext cx="0" cy="0"/>
          <a:chOff x="0" y="0"/>
          <a:chExt cx="0" cy="0"/>
        </a:xfrm>
      </p:grpSpPr>
      <p:sp>
        <p:nvSpPr>
          <p:cNvPr id="133" name="Google Shape;133;p16"/>
          <p:cNvSpPr txBox="1"/>
          <p:nvPr/>
        </p:nvSpPr>
        <p:spPr>
          <a:xfrm>
            <a:off x="3394950" y="350375"/>
            <a:ext cx="5961900" cy="538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3500">
                <a:solidFill>
                  <a:srgbClr val="CC0000"/>
                </a:solidFill>
                <a:latin typeface="Roboto"/>
                <a:ea typeface="Roboto"/>
                <a:cs typeface="Roboto"/>
                <a:sym typeface="Roboto"/>
              </a:rPr>
              <a:t>PORTFOLIO PERFORMANCE</a:t>
            </a:r>
            <a:endParaRPr b="1" sz="3500">
              <a:solidFill>
                <a:srgbClr val="CC0000"/>
              </a:solidFill>
              <a:latin typeface="Roboto"/>
              <a:ea typeface="Roboto"/>
              <a:cs typeface="Roboto"/>
              <a:sym typeface="Roboto"/>
            </a:endParaRPr>
          </a:p>
        </p:txBody>
      </p:sp>
      <p:pic>
        <p:nvPicPr>
          <p:cNvPr id="134" name="Google Shape;134;p16"/>
          <p:cNvPicPr preferRelativeResize="0"/>
          <p:nvPr/>
        </p:nvPicPr>
        <p:blipFill rotWithShape="1">
          <a:blip r:embed="rId3">
            <a:alphaModFix amt="64000"/>
          </a:blip>
          <a:srcRect b="0" l="23678" r="28126" t="0"/>
          <a:stretch/>
        </p:blipFill>
        <p:spPr>
          <a:xfrm>
            <a:off x="13032825" y="0"/>
            <a:ext cx="5255174" cy="10287000"/>
          </a:xfrm>
          <a:prstGeom prst="rect">
            <a:avLst/>
          </a:prstGeom>
          <a:noFill/>
          <a:ln>
            <a:noFill/>
          </a:ln>
        </p:spPr>
      </p:pic>
      <p:pic>
        <p:nvPicPr>
          <p:cNvPr id="135" name="Google Shape;135;p16"/>
          <p:cNvPicPr preferRelativeResize="0"/>
          <p:nvPr/>
        </p:nvPicPr>
        <p:blipFill>
          <a:blip r:embed="rId4">
            <a:alphaModFix/>
          </a:blip>
          <a:stretch>
            <a:fillRect/>
          </a:stretch>
        </p:blipFill>
        <p:spPr>
          <a:xfrm>
            <a:off x="123850" y="9680674"/>
            <a:ext cx="4785861" cy="465066"/>
          </a:xfrm>
          <a:prstGeom prst="rect">
            <a:avLst/>
          </a:prstGeom>
          <a:noFill/>
          <a:ln>
            <a:noFill/>
          </a:ln>
        </p:spPr>
      </p:pic>
      <p:sp>
        <p:nvSpPr>
          <p:cNvPr id="136" name="Google Shape;136;p16"/>
          <p:cNvSpPr txBox="1"/>
          <p:nvPr/>
        </p:nvSpPr>
        <p:spPr>
          <a:xfrm>
            <a:off x="5364878" y="9680684"/>
            <a:ext cx="3453300" cy="465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US" sz="2200">
                <a:solidFill>
                  <a:schemeClr val="lt1"/>
                </a:solidFill>
                <a:latin typeface="Roboto"/>
                <a:ea typeface="Roboto"/>
                <a:cs typeface="Roboto"/>
                <a:sym typeface="Roboto"/>
              </a:rPr>
              <a:t>LYTA Strategy Analytics</a:t>
            </a:r>
            <a:endParaRPr sz="3200">
              <a:solidFill>
                <a:schemeClr val="dk1"/>
              </a:solidFill>
              <a:latin typeface="Roboto"/>
              <a:ea typeface="Roboto"/>
              <a:cs typeface="Roboto"/>
              <a:sym typeface="Roboto"/>
            </a:endParaRPr>
          </a:p>
        </p:txBody>
      </p:sp>
      <p:graphicFrame>
        <p:nvGraphicFramePr>
          <p:cNvPr id="137" name="Google Shape;137;p16"/>
          <p:cNvGraphicFramePr/>
          <p:nvPr/>
        </p:nvGraphicFramePr>
        <p:xfrm>
          <a:off x="997925" y="1998400"/>
          <a:ext cx="3000000" cy="3000000"/>
        </p:xfrm>
        <a:graphic>
          <a:graphicData uri="http://schemas.openxmlformats.org/drawingml/2006/table">
            <a:tbl>
              <a:tblPr>
                <a:noFill/>
                <a:tableStyleId>{ED021742-7A3E-4BF4-9F36-0CCA526CAC84}</a:tableStyleId>
              </a:tblPr>
              <a:tblGrid>
                <a:gridCol w="3171950"/>
                <a:gridCol w="1499800"/>
              </a:tblGrid>
              <a:tr h="485125">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Average Annual Return</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2525"/>
                    </a:solidFill>
                  </a:tcPr>
                </a:tc>
                <a:tc>
                  <a:txBody>
                    <a:bodyPr/>
                    <a:lstStyle/>
                    <a:p>
                      <a:pPr indent="0" lvl="0" marL="0" rtl="0" algn="ctr">
                        <a:lnSpc>
                          <a:spcPct val="115000"/>
                        </a:lnSpc>
                        <a:spcBef>
                          <a:spcPts val="0"/>
                        </a:spcBef>
                        <a:spcAft>
                          <a:spcPts val="0"/>
                        </a:spcAft>
                        <a:buNone/>
                      </a:pPr>
                      <a:r>
                        <a:rPr lang="en-US" sz="2100">
                          <a:solidFill>
                            <a:schemeClr val="lt1"/>
                          </a:solidFill>
                          <a:latin typeface="Roboto"/>
                          <a:ea typeface="Roboto"/>
                          <a:cs typeface="Roboto"/>
                          <a:sym typeface="Roboto"/>
                        </a:rPr>
                        <a:t>36.54%</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90000"/>
                    </a:solidFill>
                  </a:tcPr>
                </a:tc>
              </a:tr>
              <a:tr h="485125">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Standard Deviation</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2525"/>
                    </a:solidFill>
                  </a:tcPr>
                </a:tc>
                <a:tc>
                  <a:txBody>
                    <a:bodyPr/>
                    <a:lstStyle/>
                    <a:p>
                      <a:pPr indent="0" lvl="0" marL="0" rtl="0" algn="ctr">
                        <a:lnSpc>
                          <a:spcPct val="115000"/>
                        </a:lnSpc>
                        <a:spcBef>
                          <a:spcPts val="0"/>
                        </a:spcBef>
                        <a:spcAft>
                          <a:spcPts val="0"/>
                        </a:spcAft>
                        <a:buNone/>
                      </a:pPr>
                      <a:r>
                        <a:rPr lang="en-US" sz="2100">
                          <a:solidFill>
                            <a:schemeClr val="lt1"/>
                          </a:solidFill>
                          <a:latin typeface="Roboto"/>
                          <a:ea typeface="Roboto"/>
                          <a:cs typeface="Roboto"/>
                          <a:sym typeface="Roboto"/>
                        </a:rPr>
                        <a:t>0.1313</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90000"/>
                    </a:solidFill>
                  </a:tcPr>
                </a:tc>
              </a:tr>
              <a:tr h="485125">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Alpha (CAPM)</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2525"/>
                    </a:solidFill>
                  </a:tcPr>
                </a:tc>
                <a:tc>
                  <a:txBody>
                    <a:bodyPr/>
                    <a:lstStyle/>
                    <a:p>
                      <a:pPr indent="0" lvl="0" marL="0" rtl="0" algn="ctr">
                        <a:lnSpc>
                          <a:spcPct val="115000"/>
                        </a:lnSpc>
                        <a:spcBef>
                          <a:spcPts val="0"/>
                        </a:spcBef>
                        <a:spcAft>
                          <a:spcPts val="0"/>
                        </a:spcAft>
                        <a:buNone/>
                      </a:pPr>
                      <a:r>
                        <a:rPr lang="en-US" sz="2100">
                          <a:solidFill>
                            <a:schemeClr val="lt1"/>
                          </a:solidFill>
                          <a:latin typeface="Roboto"/>
                          <a:ea typeface="Roboto"/>
                          <a:cs typeface="Roboto"/>
                          <a:sym typeface="Roboto"/>
                        </a:rPr>
                        <a:t>0.0286</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90000"/>
                    </a:solidFill>
                  </a:tcPr>
                </a:tc>
              </a:tr>
              <a:tr h="485125">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Sharpe Ratio</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2525"/>
                    </a:solidFill>
                  </a:tcPr>
                </a:tc>
                <a:tc>
                  <a:txBody>
                    <a:bodyPr/>
                    <a:lstStyle/>
                    <a:p>
                      <a:pPr indent="0" lvl="0" marL="0" rtl="0" algn="ctr">
                        <a:lnSpc>
                          <a:spcPct val="115000"/>
                        </a:lnSpc>
                        <a:spcBef>
                          <a:spcPts val="0"/>
                        </a:spcBef>
                        <a:spcAft>
                          <a:spcPts val="0"/>
                        </a:spcAft>
                        <a:buNone/>
                      </a:pPr>
                      <a:r>
                        <a:rPr lang="en-US" sz="2100">
                          <a:solidFill>
                            <a:schemeClr val="lt1"/>
                          </a:solidFill>
                          <a:latin typeface="Roboto"/>
                          <a:ea typeface="Roboto"/>
                          <a:cs typeface="Roboto"/>
                          <a:sym typeface="Roboto"/>
                        </a:rPr>
                        <a:t>2.47</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90000"/>
                    </a:solidFill>
                  </a:tcPr>
                </a:tc>
              </a:tr>
              <a:tr h="485125">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Information Ratio</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2525"/>
                    </a:solidFill>
                  </a:tcPr>
                </a:tc>
                <a:tc>
                  <a:txBody>
                    <a:bodyPr/>
                    <a:lstStyle/>
                    <a:p>
                      <a:pPr indent="0" lvl="0" marL="0" rtl="0" algn="ctr">
                        <a:lnSpc>
                          <a:spcPct val="115000"/>
                        </a:lnSpc>
                        <a:spcBef>
                          <a:spcPts val="0"/>
                        </a:spcBef>
                        <a:spcAft>
                          <a:spcPts val="0"/>
                        </a:spcAft>
                        <a:buNone/>
                      </a:pPr>
                      <a:r>
                        <a:rPr lang="en-US" sz="2100">
                          <a:solidFill>
                            <a:schemeClr val="lt1"/>
                          </a:solidFill>
                          <a:latin typeface="Roboto"/>
                          <a:ea typeface="Roboto"/>
                          <a:cs typeface="Roboto"/>
                          <a:sym typeface="Roboto"/>
                        </a:rPr>
                        <a:t>2.61</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90000"/>
                    </a:solidFill>
                  </a:tcPr>
                </a:tc>
              </a:tr>
              <a:tr h="485125">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Max Drawdown</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2525"/>
                    </a:solidFill>
                  </a:tcPr>
                </a:tc>
                <a:tc>
                  <a:txBody>
                    <a:bodyPr/>
                    <a:lstStyle/>
                    <a:p>
                      <a:pPr indent="0" lvl="0" marL="0" rtl="0" algn="ctr">
                        <a:lnSpc>
                          <a:spcPct val="115000"/>
                        </a:lnSpc>
                        <a:spcBef>
                          <a:spcPts val="0"/>
                        </a:spcBef>
                        <a:spcAft>
                          <a:spcPts val="0"/>
                        </a:spcAft>
                        <a:buNone/>
                      </a:pPr>
                      <a:r>
                        <a:rPr lang="en-US" sz="2100">
                          <a:solidFill>
                            <a:schemeClr val="lt1"/>
                          </a:solidFill>
                          <a:latin typeface="Roboto"/>
                          <a:ea typeface="Roboto"/>
                          <a:cs typeface="Roboto"/>
                          <a:sym typeface="Roboto"/>
                        </a:rPr>
                        <a:t>-23.02%</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90000"/>
                    </a:solidFill>
                  </a:tcPr>
                </a:tc>
              </a:tr>
              <a:tr h="485125">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Max 1-Month Loss</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2525"/>
                    </a:solidFill>
                  </a:tcPr>
                </a:tc>
                <a:tc>
                  <a:txBody>
                    <a:bodyPr/>
                    <a:lstStyle/>
                    <a:p>
                      <a:pPr indent="0" lvl="0" marL="0" rtl="0" algn="ctr">
                        <a:lnSpc>
                          <a:spcPct val="115000"/>
                        </a:lnSpc>
                        <a:spcBef>
                          <a:spcPts val="0"/>
                        </a:spcBef>
                        <a:spcAft>
                          <a:spcPts val="0"/>
                        </a:spcAft>
                        <a:buNone/>
                      </a:pPr>
                      <a:r>
                        <a:rPr lang="en-US" sz="2100">
                          <a:solidFill>
                            <a:schemeClr val="lt1"/>
                          </a:solidFill>
                          <a:latin typeface="Roboto"/>
                          <a:ea typeface="Roboto"/>
                          <a:cs typeface="Roboto"/>
                          <a:sym typeface="Roboto"/>
                        </a:rPr>
                        <a:t>-16.52%</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90000"/>
                    </a:solidFill>
                  </a:tcPr>
                </a:tc>
              </a:tr>
              <a:tr h="485125">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Turnover (Long)</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2525"/>
                    </a:solidFill>
                  </a:tcPr>
                </a:tc>
                <a:tc>
                  <a:txBody>
                    <a:bodyPr/>
                    <a:lstStyle/>
                    <a:p>
                      <a:pPr indent="0" lvl="0" marL="0" rtl="0" algn="ctr">
                        <a:lnSpc>
                          <a:spcPct val="115000"/>
                        </a:lnSpc>
                        <a:spcBef>
                          <a:spcPts val="0"/>
                        </a:spcBef>
                        <a:spcAft>
                          <a:spcPts val="0"/>
                        </a:spcAft>
                        <a:buNone/>
                      </a:pPr>
                      <a:r>
                        <a:rPr lang="en-US" sz="2100">
                          <a:solidFill>
                            <a:schemeClr val="lt1"/>
                          </a:solidFill>
                          <a:latin typeface="Roboto"/>
                          <a:ea typeface="Roboto"/>
                          <a:cs typeface="Roboto"/>
                          <a:sym typeface="Roboto"/>
                        </a:rPr>
                        <a:t>35.09%</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90000"/>
                    </a:solidFill>
                  </a:tcPr>
                </a:tc>
              </a:tr>
              <a:tr h="485125">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Turnover (Short)</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2525"/>
                    </a:solidFill>
                  </a:tcPr>
                </a:tc>
                <a:tc>
                  <a:txBody>
                    <a:bodyPr/>
                    <a:lstStyle/>
                    <a:p>
                      <a:pPr indent="0" lvl="0" marL="0" rtl="0" algn="ctr">
                        <a:lnSpc>
                          <a:spcPct val="115000"/>
                        </a:lnSpc>
                        <a:spcBef>
                          <a:spcPts val="0"/>
                        </a:spcBef>
                        <a:spcAft>
                          <a:spcPts val="0"/>
                        </a:spcAft>
                        <a:buNone/>
                      </a:pPr>
                      <a:r>
                        <a:rPr lang="en-US" sz="2100">
                          <a:solidFill>
                            <a:schemeClr val="lt1"/>
                          </a:solidFill>
                          <a:latin typeface="Roboto"/>
                          <a:ea typeface="Roboto"/>
                          <a:cs typeface="Roboto"/>
                          <a:sym typeface="Roboto"/>
                        </a:rPr>
                        <a:t>49.80%</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90000"/>
                    </a:solidFill>
                  </a:tcPr>
                </a:tc>
              </a:tr>
            </a:tbl>
          </a:graphicData>
        </a:graphic>
      </p:graphicFrame>
      <p:graphicFrame>
        <p:nvGraphicFramePr>
          <p:cNvPr id="138" name="Google Shape;138;p16"/>
          <p:cNvGraphicFramePr/>
          <p:nvPr/>
        </p:nvGraphicFramePr>
        <p:xfrm>
          <a:off x="7061850" y="1998400"/>
          <a:ext cx="3000000" cy="3000000"/>
        </p:xfrm>
        <a:graphic>
          <a:graphicData uri="http://schemas.openxmlformats.org/drawingml/2006/table">
            <a:tbl>
              <a:tblPr>
                <a:noFill/>
                <a:tableStyleId>{4A04C257-5F4F-40F3-8511-316E244634F9}</a:tableStyleId>
              </a:tblPr>
              <a:tblGrid>
                <a:gridCol w="3220225"/>
                <a:gridCol w="1565625"/>
              </a:tblGrid>
              <a:tr h="502000">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Average </a:t>
                      </a:r>
                      <a:r>
                        <a:rPr lang="en-US" sz="2100">
                          <a:solidFill>
                            <a:schemeClr val="lt1"/>
                          </a:solidFill>
                          <a:latin typeface="Roboto"/>
                          <a:ea typeface="Roboto"/>
                          <a:cs typeface="Roboto"/>
                          <a:sym typeface="Roboto"/>
                        </a:rPr>
                        <a:t>Annual</a:t>
                      </a:r>
                      <a:r>
                        <a:rPr lang="en-US" sz="2100">
                          <a:solidFill>
                            <a:schemeClr val="lt1"/>
                          </a:solidFill>
                          <a:latin typeface="Roboto"/>
                          <a:ea typeface="Roboto"/>
                          <a:cs typeface="Roboto"/>
                          <a:sym typeface="Roboto"/>
                        </a:rPr>
                        <a:t> Return</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02020"/>
                    </a:solidFill>
                  </a:tcPr>
                </a:tc>
                <a:tc>
                  <a:txBody>
                    <a:bodyPr/>
                    <a:lstStyle/>
                    <a:p>
                      <a:pPr indent="0" lvl="0" marL="0" rtl="0" algn="ctr">
                        <a:lnSpc>
                          <a:spcPct val="115000"/>
                        </a:lnSpc>
                        <a:spcBef>
                          <a:spcPts val="0"/>
                        </a:spcBef>
                        <a:spcAft>
                          <a:spcPts val="0"/>
                        </a:spcAft>
                        <a:buNone/>
                      </a:pPr>
                      <a:r>
                        <a:rPr lang="en-US" sz="2100">
                          <a:solidFill>
                            <a:schemeClr val="dk1"/>
                          </a:solidFill>
                          <a:latin typeface="Roboto"/>
                          <a:ea typeface="Roboto"/>
                          <a:cs typeface="Roboto"/>
                          <a:sym typeface="Roboto"/>
                        </a:rPr>
                        <a:t>13.42%</a:t>
                      </a:r>
                      <a:endParaRPr sz="2100">
                        <a:solidFill>
                          <a:schemeClr val="dk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CCCCC"/>
                    </a:solidFill>
                  </a:tcPr>
                </a:tc>
              </a:tr>
              <a:tr h="502000">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Standard Deviation</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02020"/>
                    </a:solidFill>
                  </a:tcPr>
                </a:tc>
                <a:tc>
                  <a:txBody>
                    <a:bodyPr/>
                    <a:lstStyle/>
                    <a:p>
                      <a:pPr indent="0" lvl="0" marL="0" rtl="0" algn="ctr">
                        <a:lnSpc>
                          <a:spcPct val="115000"/>
                        </a:lnSpc>
                        <a:spcBef>
                          <a:spcPts val="0"/>
                        </a:spcBef>
                        <a:spcAft>
                          <a:spcPts val="0"/>
                        </a:spcAft>
                        <a:buNone/>
                      </a:pPr>
                      <a:r>
                        <a:rPr lang="en-US" sz="2100">
                          <a:solidFill>
                            <a:schemeClr val="dk1"/>
                          </a:solidFill>
                          <a:latin typeface="Roboto"/>
                          <a:ea typeface="Roboto"/>
                          <a:cs typeface="Roboto"/>
                          <a:sym typeface="Roboto"/>
                        </a:rPr>
                        <a:t>0.157</a:t>
                      </a:r>
                      <a:endParaRPr sz="2100">
                        <a:solidFill>
                          <a:schemeClr val="dk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CCCCC"/>
                    </a:solidFill>
                  </a:tcPr>
                </a:tc>
              </a:tr>
              <a:tr h="502000">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Alpha (CAPM)</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02020"/>
                    </a:solidFill>
                  </a:tcPr>
                </a:tc>
                <a:tc>
                  <a:txBody>
                    <a:bodyPr/>
                    <a:lstStyle/>
                    <a:p>
                      <a:pPr indent="0" lvl="0" marL="0" rtl="0" algn="ctr">
                        <a:lnSpc>
                          <a:spcPct val="115000"/>
                        </a:lnSpc>
                        <a:spcBef>
                          <a:spcPts val="0"/>
                        </a:spcBef>
                        <a:spcAft>
                          <a:spcPts val="0"/>
                        </a:spcAft>
                        <a:buNone/>
                      </a:pPr>
                      <a:r>
                        <a:rPr lang="en-US" sz="2100">
                          <a:solidFill>
                            <a:schemeClr val="dk1"/>
                          </a:solidFill>
                          <a:latin typeface="Roboto"/>
                          <a:ea typeface="Roboto"/>
                          <a:cs typeface="Roboto"/>
                          <a:sym typeface="Roboto"/>
                        </a:rPr>
                        <a:t>0</a:t>
                      </a:r>
                      <a:endParaRPr sz="2100">
                        <a:solidFill>
                          <a:schemeClr val="dk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CCCCC"/>
                    </a:solidFill>
                  </a:tcPr>
                </a:tc>
              </a:tr>
              <a:tr h="451400">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Sharpe Ratio</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02020"/>
                    </a:solidFill>
                  </a:tcPr>
                </a:tc>
                <a:tc>
                  <a:txBody>
                    <a:bodyPr/>
                    <a:lstStyle/>
                    <a:p>
                      <a:pPr indent="0" lvl="0" marL="0" rtl="0" algn="ctr">
                        <a:spcBef>
                          <a:spcPts val="0"/>
                        </a:spcBef>
                        <a:spcAft>
                          <a:spcPts val="0"/>
                        </a:spcAft>
                        <a:buNone/>
                      </a:pPr>
                      <a:r>
                        <a:rPr lang="en-US" sz="2100">
                          <a:solidFill>
                            <a:schemeClr val="dk1"/>
                          </a:solidFill>
                          <a:latin typeface="Roboto"/>
                          <a:ea typeface="Roboto"/>
                          <a:cs typeface="Roboto"/>
                          <a:sym typeface="Roboto"/>
                        </a:rPr>
                        <a:t>bellow 0.90</a:t>
                      </a:r>
                      <a:endParaRPr sz="2100">
                        <a:solidFill>
                          <a:schemeClr val="dk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CCCCC"/>
                    </a:solidFill>
                  </a:tcPr>
                </a:tc>
              </a:tr>
              <a:tr h="502000">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Information Ratio</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02020"/>
                    </a:solidFill>
                  </a:tcPr>
                </a:tc>
                <a:tc>
                  <a:txBody>
                    <a:bodyPr/>
                    <a:lstStyle/>
                    <a:p>
                      <a:pPr indent="0" lvl="0" marL="0" rtl="0" algn="ctr">
                        <a:lnSpc>
                          <a:spcPct val="115000"/>
                        </a:lnSpc>
                        <a:spcBef>
                          <a:spcPts val="0"/>
                        </a:spcBef>
                        <a:spcAft>
                          <a:spcPts val="0"/>
                        </a:spcAft>
                        <a:buNone/>
                      </a:pPr>
                      <a:r>
                        <a:rPr lang="en-US" sz="2100">
                          <a:solidFill>
                            <a:schemeClr val="dk1"/>
                          </a:solidFill>
                          <a:latin typeface="Roboto"/>
                          <a:ea typeface="Roboto"/>
                          <a:cs typeface="Roboto"/>
                          <a:sym typeface="Roboto"/>
                        </a:rPr>
                        <a:t>N/A</a:t>
                      </a:r>
                      <a:endParaRPr sz="2100">
                        <a:solidFill>
                          <a:schemeClr val="dk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CCCCC"/>
                    </a:solidFill>
                  </a:tcPr>
                </a:tc>
              </a:tr>
              <a:tr h="502000">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Max Drawdown</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02020"/>
                    </a:solidFill>
                  </a:tcPr>
                </a:tc>
                <a:tc>
                  <a:txBody>
                    <a:bodyPr/>
                    <a:lstStyle/>
                    <a:p>
                      <a:pPr indent="0" lvl="0" marL="0" rtl="0" algn="ctr">
                        <a:lnSpc>
                          <a:spcPct val="115000"/>
                        </a:lnSpc>
                        <a:spcBef>
                          <a:spcPts val="0"/>
                        </a:spcBef>
                        <a:spcAft>
                          <a:spcPts val="0"/>
                        </a:spcAft>
                        <a:buNone/>
                      </a:pPr>
                      <a:r>
                        <a:rPr lang="en-US" sz="2100">
                          <a:solidFill>
                            <a:schemeClr val="dk1"/>
                          </a:solidFill>
                          <a:latin typeface="Roboto"/>
                          <a:ea typeface="Roboto"/>
                          <a:cs typeface="Roboto"/>
                          <a:sym typeface="Roboto"/>
                        </a:rPr>
                        <a:t>-18.11%</a:t>
                      </a:r>
                      <a:endParaRPr sz="2100">
                        <a:solidFill>
                          <a:schemeClr val="dk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CCCCC"/>
                    </a:solidFill>
                  </a:tcPr>
                </a:tc>
              </a:tr>
              <a:tr h="502000">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Max 1-Month Loss</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02020"/>
                    </a:solidFill>
                  </a:tcPr>
                </a:tc>
                <a:tc>
                  <a:txBody>
                    <a:bodyPr/>
                    <a:lstStyle/>
                    <a:p>
                      <a:pPr indent="0" lvl="0" marL="0" rtl="0" algn="ctr">
                        <a:lnSpc>
                          <a:spcPct val="115000"/>
                        </a:lnSpc>
                        <a:spcBef>
                          <a:spcPts val="0"/>
                        </a:spcBef>
                        <a:spcAft>
                          <a:spcPts val="0"/>
                        </a:spcAft>
                        <a:buNone/>
                      </a:pPr>
                      <a:r>
                        <a:rPr lang="en-US" sz="2100">
                          <a:solidFill>
                            <a:schemeClr val="dk1"/>
                          </a:solidFill>
                          <a:latin typeface="Roboto"/>
                          <a:ea typeface="Roboto"/>
                          <a:cs typeface="Roboto"/>
                          <a:sym typeface="Roboto"/>
                        </a:rPr>
                        <a:t>-9.18%</a:t>
                      </a:r>
                      <a:endParaRPr sz="2100">
                        <a:solidFill>
                          <a:schemeClr val="dk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CCCCC"/>
                    </a:solidFill>
                  </a:tcPr>
                </a:tc>
              </a:tr>
              <a:tr h="451400">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Turnover (Long)</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02020"/>
                    </a:solidFill>
                  </a:tcPr>
                </a:tc>
                <a:tc>
                  <a:txBody>
                    <a:bodyPr/>
                    <a:lstStyle/>
                    <a:p>
                      <a:pPr indent="0" lvl="0" marL="0" rtl="0" algn="ctr">
                        <a:spcBef>
                          <a:spcPts val="0"/>
                        </a:spcBef>
                        <a:spcAft>
                          <a:spcPts val="0"/>
                        </a:spcAft>
                        <a:buNone/>
                      </a:pPr>
                      <a:r>
                        <a:rPr lang="en-US" sz="2100">
                          <a:solidFill>
                            <a:schemeClr val="dk1"/>
                          </a:solidFill>
                          <a:latin typeface="Roboto"/>
                          <a:ea typeface="Roboto"/>
                          <a:cs typeface="Roboto"/>
                          <a:sym typeface="Roboto"/>
                        </a:rPr>
                        <a:t>Bellow 5%</a:t>
                      </a:r>
                      <a:endParaRPr sz="2100">
                        <a:solidFill>
                          <a:schemeClr val="dk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CCCCC"/>
                    </a:solidFill>
                  </a:tcPr>
                </a:tc>
              </a:tr>
              <a:tr h="451400">
                <a:tc>
                  <a:txBody>
                    <a:bodyPr/>
                    <a:lstStyle/>
                    <a:p>
                      <a:pPr indent="0" lvl="0" marL="0" rtl="0" algn="l">
                        <a:spcBef>
                          <a:spcPts val="0"/>
                        </a:spcBef>
                        <a:spcAft>
                          <a:spcPts val="0"/>
                        </a:spcAft>
                        <a:buNone/>
                      </a:pPr>
                      <a:r>
                        <a:rPr lang="en-US" sz="2100">
                          <a:solidFill>
                            <a:schemeClr val="lt1"/>
                          </a:solidFill>
                          <a:latin typeface="Roboto"/>
                          <a:ea typeface="Roboto"/>
                          <a:cs typeface="Roboto"/>
                          <a:sym typeface="Roboto"/>
                        </a:rPr>
                        <a:t>Turnover (Short)</a:t>
                      </a:r>
                      <a:endParaRPr sz="2100">
                        <a:solidFill>
                          <a:schemeClr val="lt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02020"/>
                    </a:solidFill>
                  </a:tcPr>
                </a:tc>
                <a:tc>
                  <a:txBody>
                    <a:bodyPr/>
                    <a:lstStyle/>
                    <a:p>
                      <a:pPr indent="0" lvl="0" marL="0" rtl="0" algn="ctr">
                        <a:spcBef>
                          <a:spcPts val="0"/>
                        </a:spcBef>
                        <a:spcAft>
                          <a:spcPts val="0"/>
                        </a:spcAft>
                        <a:buNone/>
                      </a:pPr>
                      <a:r>
                        <a:rPr lang="en-US" sz="2100">
                          <a:solidFill>
                            <a:schemeClr val="dk1"/>
                          </a:solidFill>
                          <a:latin typeface="Roboto"/>
                          <a:ea typeface="Roboto"/>
                          <a:cs typeface="Roboto"/>
                          <a:sym typeface="Roboto"/>
                        </a:rPr>
                        <a:t>N/A</a:t>
                      </a:r>
                      <a:endParaRPr sz="2100">
                        <a:solidFill>
                          <a:schemeClr val="dk1"/>
                        </a:solidFill>
                        <a:latin typeface="Roboto"/>
                        <a:ea typeface="Roboto"/>
                        <a:cs typeface="Roboto"/>
                        <a:sym typeface="Roboto"/>
                      </a:endParaRPr>
                    </a:p>
                  </a:txBody>
                  <a:tcPr marT="9525" marB="91425" marR="9525" marL="95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CCCCC"/>
                    </a:solidFill>
                  </a:tcPr>
                </a:tc>
              </a:tr>
            </a:tbl>
          </a:graphicData>
        </a:graphic>
      </p:graphicFrame>
      <p:sp>
        <p:nvSpPr>
          <p:cNvPr id="139" name="Google Shape;139;p16"/>
          <p:cNvSpPr txBox="1"/>
          <p:nvPr/>
        </p:nvSpPr>
        <p:spPr>
          <a:xfrm>
            <a:off x="2335925" y="1429400"/>
            <a:ext cx="2377200" cy="4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rgbClr val="CC0000"/>
                </a:solidFill>
                <a:latin typeface="Roboto"/>
                <a:ea typeface="Roboto"/>
                <a:cs typeface="Roboto"/>
                <a:sym typeface="Roboto"/>
              </a:rPr>
              <a:t>LYTA PORTFOLIO</a:t>
            </a:r>
            <a:endParaRPr b="1" sz="2000">
              <a:solidFill>
                <a:srgbClr val="CC0000"/>
              </a:solidFill>
              <a:latin typeface="Roboto"/>
              <a:ea typeface="Roboto"/>
              <a:cs typeface="Roboto"/>
              <a:sym typeface="Roboto"/>
            </a:endParaRPr>
          </a:p>
        </p:txBody>
      </p:sp>
      <p:sp>
        <p:nvSpPr>
          <p:cNvPr id="140" name="Google Shape;140;p16"/>
          <p:cNvSpPr txBox="1"/>
          <p:nvPr/>
        </p:nvSpPr>
        <p:spPr>
          <a:xfrm>
            <a:off x="8784625" y="1429400"/>
            <a:ext cx="1454400" cy="4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rgbClr val="CC0000"/>
                </a:solidFill>
                <a:latin typeface="Roboto"/>
                <a:ea typeface="Roboto"/>
                <a:cs typeface="Roboto"/>
                <a:sym typeface="Roboto"/>
              </a:rPr>
              <a:t>S&amp;P 500</a:t>
            </a:r>
            <a:endParaRPr b="1" sz="2000">
              <a:solidFill>
                <a:srgbClr val="CC0000"/>
              </a:solidFill>
              <a:latin typeface="Roboto"/>
              <a:ea typeface="Roboto"/>
              <a:cs typeface="Roboto"/>
              <a:sym typeface="Roboto"/>
            </a:endParaRPr>
          </a:p>
        </p:txBody>
      </p:sp>
      <p:sp>
        <p:nvSpPr>
          <p:cNvPr id="141" name="Google Shape;141;p16"/>
          <p:cNvSpPr txBox="1"/>
          <p:nvPr/>
        </p:nvSpPr>
        <p:spPr>
          <a:xfrm>
            <a:off x="987975" y="7013025"/>
            <a:ext cx="108597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lt1"/>
                </a:solidFill>
                <a:latin typeface="Roboto"/>
                <a:ea typeface="Roboto"/>
                <a:cs typeface="Roboto"/>
                <a:sym typeface="Roboto"/>
              </a:rPr>
              <a:t>The </a:t>
            </a:r>
            <a:r>
              <a:rPr b="1" lang="en-US" sz="1900">
                <a:solidFill>
                  <a:schemeClr val="lt1"/>
                </a:solidFill>
                <a:latin typeface="Roboto"/>
                <a:ea typeface="Roboto"/>
                <a:cs typeface="Roboto"/>
                <a:sym typeface="Roboto"/>
              </a:rPr>
              <a:t>LYTA Portfolio</a:t>
            </a:r>
            <a:r>
              <a:rPr lang="en-US" sz="1900">
                <a:solidFill>
                  <a:schemeClr val="lt1"/>
                </a:solidFill>
                <a:latin typeface="Roboto"/>
                <a:ea typeface="Roboto"/>
                <a:cs typeface="Roboto"/>
                <a:sym typeface="Roboto"/>
              </a:rPr>
              <a:t> achieves a higher return of </a:t>
            </a:r>
            <a:r>
              <a:rPr b="1" lang="en-US" sz="1900">
                <a:solidFill>
                  <a:schemeClr val="lt1"/>
                </a:solidFill>
                <a:latin typeface="Roboto"/>
                <a:ea typeface="Roboto"/>
                <a:cs typeface="Roboto"/>
                <a:sym typeface="Roboto"/>
              </a:rPr>
              <a:t>36.54%</a:t>
            </a:r>
            <a:r>
              <a:rPr lang="en-US" sz="1900">
                <a:solidFill>
                  <a:schemeClr val="lt1"/>
                </a:solidFill>
                <a:latin typeface="Roboto"/>
                <a:ea typeface="Roboto"/>
                <a:cs typeface="Roboto"/>
                <a:sym typeface="Roboto"/>
              </a:rPr>
              <a:t> compared to </a:t>
            </a:r>
            <a:r>
              <a:rPr b="1" lang="en-US" sz="1900">
                <a:solidFill>
                  <a:schemeClr val="lt1"/>
                </a:solidFill>
                <a:latin typeface="Roboto"/>
                <a:ea typeface="Roboto"/>
                <a:cs typeface="Roboto"/>
                <a:sym typeface="Roboto"/>
              </a:rPr>
              <a:t>13.42%</a:t>
            </a:r>
            <a:r>
              <a:rPr lang="en-US" sz="1900">
                <a:solidFill>
                  <a:schemeClr val="lt1"/>
                </a:solidFill>
                <a:latin typeface="Roboto"/>
                <a:ea typeface="Roboto"/>
                <a:cs typeface="Roboto"/>
                <a:sym typeface="Roboto"/>
              </a:rPr>
              <a:t> for the </a:t>
            </a:r>
            <a:r>
              <a:rPr b="1" lang="en-US" sz="1900">
                <a:solidFill>
                  <a:schemeClr val="lt1"/>
                </a:solidFill>
                <a:latin typeface="Roboto"/>
                <a:ea typeface="Roboto"/>
                <a:cs typeface="Roboto"/>
                <a:sym typeface="Roboto"/>
              </a:rPr>
              <a:t>S&amp;P 500</a:t>
            </a:r>
            <a:r>
              <a:rPr lang="en-US" sz="1900">
                <a:solidFill>
                  <a:schemeClr val="lt1"/>
                </a:solidFill>
                <a:latin typeface="Roboto"/>
                <a:ea typeface="Roboto"/>
                <a:cs typeface="Roboto"/>
                <a:sym typeface="Roboto"/>
              </a:rPr>
              <a:t> but with a larger </a:t>
            </a:r>
            <a:r>
              <a:rPr b="1" lang="en-US" sz="1900">
                <a:solidFill>
                  <a:schemeClr val="lt1"/>
                </a:solidFill>
                <a:latin typeface="Roboto"/>
                <a:ea typeface="Roboto"/>
                <a:cs typeface="Roboto"/>
                <a:sym typeface="Roboto"/>
              </a:rPr>
              <a:t>drawdown</a:t>
            </a:r>
            <a:r>
              <a:rPr lang="en-US" sz="1900">
                <a:solidFill>
                  <a:schemeClr val="lt1"/>
                </a:solidFill>
                <a:latin typeface="Roboto"/>
                <a:ea typeface="Roboto"/>
                <a:cs typeface="Roboto"/>
                <a:sym typeface="Roboto"/>
              </a:rPr>
              <a:t> of </a:t>
            </a:r>
            <a:r>
              <a:rPr b="1" lang="en-US" sz="1900">
                <a:solidFill>
                  <a:schemeClr val="lt1"/>
                </a:solidFill>
                <a:latin typeface="Roboto"/>
                <a:ea typeface="Roboto"/>
                <a:cs typeface="Roboto"/>
                <a:sym typeface="Roboto"/>
              </a:rPr>
              <a:t>-23.02%</a:t>
            </a:r>
            <a:r>
              <a:rPr lang="en-US" sz="1900">
                <a:solidFill>
                  <a:schemeClr val="lt1"/>
                </a:solidFill>
                <a:latin typeface="Roboto"/>
                <a:ea typeface="Roboto"/>
                <a:cs typeface="Roboto"/>
                <a:sym typeface="Roboto"/>
              </a:rPr>
              <a:t> versus </a:t>
            </a:r>
            <a:r>
              <a:rPr b="1" lang="en-US" sz="1900">
                <a:solidFill>
                  <a:schemeClr val="lt1"/>
                </a:solidFill>
                <a:latin typeface="Roboto"/>
                <a:ea typeface="Roboto"/>
                <a:cs typeface="Roboto"/>
                <a:sym typeface="Roboto"/>
              </a:rPr>
              <a:t>-18.11%</a:t>
            </a:r>
            <a:endParaRPr sz="4000">
              <a:solidFill>
                <a:schemeClr val="lt1"/>
              </a:solidFill>
              <a:latin typeface="Roboto"/>
              <a:ea typeface="Roboto"/>
              <a:cs typeface="Roboto"/>
              <a:sym typeface="Roboto"/>
            </a:endParaRPr>
          </a:p>
        </p:txBody>
      </p:sp>
      <p:sp>
        <p:nvSpPr>
          <p:cNvPr id="142" name="Google Shape;142;p16"/>
          <p:cNvSpPr txBox="1"/>
          <p:nvPr/>
        </p:nvSpPr>
        <p:spPr>
          <a:xfrm>
            <a:off x="987975" y="7900775"/>
            <a:ext cx="11183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lt1"/>
                </a:solidFill>
                <a:latin typeface="Roboto"/>
                <a:ea typeface="Roboto"/>
                <a:cs typeface="Roboto"/>
                <a:sym typeface="Roboto"/>
              </a:rPr>
              <a:t>Despite greater drawdown, the </a:t>
            </a:r>
            <a:r>
              <a:rPr b="1" lang="en-US" sz="1900">
                <a:solidFill>
                  <a:schemeClr val="lt1"/>
                </a:solidFill>
                <a:latin typeface="Roboto"/>
                <a:ea typeface="Roboto"/>
                <a:cs typeface="Roboto"/>
                <a:sym typeface="Roboto"/>
              </a:rPr>
              <a:t>LYTA Portfolio</a:t>
            </a:r>
            <a:r>
              <a:rPr lang="en-US" sz="1900">
                <a:solidFill>
                  <a:schemeClr val="lt1"/>
                </a:solidFill>
                <a:latin typeface="Roboto"/>
                <a:ea typeface="Roboto"/>
                <a:cs typeface="Roboto"/>
                <a:sym typeface="Roboto"/>
              </a:rPr>
              <a:t> holds a </a:t>
            </a:r>
            <a:r>
              <a:rPr b="1" lang="en-US" sz="1900">
                <a:solidFill>
                  <a:schemeClr val="lt1"/>
                </a:solidFill>
                <a:latin typeface="Roboto"/>
                <a:ea typeface="Roboto"/>
                <a:cs typeface="Roboto"/>
                <a:sym typeface="Roboto"/>
              </a:rPr>
              <a:t>Sharpe ratio</a:t>
            </a:r>
            <a:r>
              <a:rPr lang="en-US" sz="1900">
                <a:solidFill>
                  <a:schemeClr val="lt1"/>
                </a:solidFill>
                <a:latin typeface="Roboto"/>
                <a:ea typeface="Roboto"/>
                <a:cs typeface="Roboto"/>
                <a:sym typeface="Roboto"/>
              </a:rPr>
              <a:t> of </a:t>
            </a:r>
            <a:r>
              <a:rPr b="1" lang="en-US" sz="1900">
                <a:solidFill>
                  <a:schemeClr val="lt1"/>
                </a:solidFill>
                <a:latin typeface="Roboto"/>
                <a:ea typeface="Roboto"/>
                <a:cs typeface="Roboto"/>
                <a:sym typeface="Roboto"/>
              </a:rPr>
              <a:t>2.47</a:t>
            </a:r>
            <a:r>
              <a:rPr lang="en-US" sz="1900">
                <a:solidFill>
                  <a:schemeClr val="lt1"/>
                </a:solidFill>
                <a:latin typeface="Roboto"/>
                <a:ea typeface="Roboto"/>
                <a:cs typeface="Roboto"/>
                <a:sym typeface="Roboto"/>
              </a:rPr>
              <a:t>, significantly outperforming the S&amp;P 500's ratio below </a:t>
            </a:r>
            <a:r>
              <a:rPr b="1" lang="en-US" sz="1900">
                <a:solidFill>
                  <a:schemeClr val="lt1"/>
                </a:solidFill>
                <a:latin typeface="Roboto"/>
                <a:ea typeface="Roboto"/>
                <a:cs typeface="Roboto"/>
                <a:sym typeface="Roboto"/>
              </a:rPr>
              <a:t>0.90</a:t>
            </a:r>
            <a:endParaRPr sz="1900">
              <a:solidFill>
                <a:schemeClr val="lt1"/>
              </a:solidFill>
              <a:latin typeface="Roboto"/>
              <a:ea typeface="Roboto"/>
              <a:cs typeface="Roboto"/>
              <a:sym typeface="Roboto"/>
            </a:endParaRPr>
          </a:p>
        </p:txBody>
      </p:sp>
      <p:sp>
        <p:nvSpPr>
          <p:cNvPr id="143" name="Google Shape;143;p16"/>
          <p:cNvSpPr txBox="1"/>
          <p:nvPr/>
        </p:nvSpPr>
        <p:spPr>
          <a:xfrm>
            <a:off x="2606600" y="6364675"/>
            <a:ext cx="1454400" cy="2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CC0000"/>
                </a:solidFill>
                <a:latin typeface="Roboto"/>
                <a:ea typeface="Roboto"/>
                <a:cs typeface="Roboto"/>
                <a:sym typeface="Roboto"/>
              </a:rPr>
              <a:t>2010 -2024</a:t>
            </a:r>
            <a:endParaRPr b="1" sz="1800">
              <a:solidFill>
                <a:srgbClr val="CC0000"/>
              </a:solidFill>
              <a:latin typeface="Roboto"/>
              <a:ea typeface="Roboto"/>
              <a:cs typeface="Roboto"/>
              <a:sym typeface="Roboto"/>
            </a:endParaRPr>
          </a:p>
        </p:txBody>
      </p:sp>
      <p:sp>
        <p:nvSpPr>
          <p:cNvPr id="144" name="Google Shape;144;p16"/>
          <p:cNvSpPr txBox="1"/>
          <p:nvPr/>
        </p:nvSpPr>
        <p:spPr>
          <a:xfrm>
            <a:off x="8784625" y="6364675"/>
            <a:ext cx="1454400" cy="2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CC0000"/>
                </a:solidFill>
                <a:latin typeface="Roboto"/>
                <a:ea typeface="Roboto"/>
                <a:cs typeface="Roboto"/>
                <a:sym typeface="Roboto"/>
              </a:rPr>
              <a:t>2010 -2024</a:t>
            </a:r>
            <a:endParaRPr b="1" sz="1800">
              <a:solidFill>
                <a:srgbClr val="CC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48" name="Shape 148"/>
        <p:cNvGrpSpPr/>
        <p:nvPr/>
      </p:nvGrpSpPr>
      <p:grpSpPr>
        <a:xfrm>
          <a:off x="0" y="0"/>
          <a:ext cx="0" cy="0"/>
          <a:chOff x="0" y="0"/>
          <a:chExt cx="0" cy="0"/>
        </a:xfrm>
      </p:grpSpPr>
      <p:pic>
        <p:nvPicPr>
          <p:cNvPr id="149" name="Google Shape;149;p17"/>
          <p:cNvPicPr preferRelativeResize="0"/>
          <p:nvPr/>
        </p:nvPicPr>
        <p:blipFill>
          <a:blip r:embed="rId3">
            <a:alphaModFix amt="7000"/>
          </a:blip>
          <a:stretch>
            <a:fillRect/>
          </a:stretch>
        </p:blipFill>
        <p:spPr>
          <a:xfrm>
            <a:off x="0" y="0"/>
            <a:ext cx="18288000" cy="10287000"/>
          </a:xfrm>
          <a:prstGeom prst="rect">
            <a:avLst/>
          </a:prstGeom>
          <a:noFill/>
          <a:ln>
            <a:noFill/>
          </a:ln>
        </p:spPr>
      </p:pic>
      <p:sp>
        <p:nvSpPr>
          <p:cNvPr id="150" name="Google Shape;150;p17"/>
          <p:cNvSpPr txBox="1"/>
          <p:nvPr/>
        </p:nvSpPr>
        <p:spPr>
          <a:xfrm>
            <a:off x="1214069" y="1578074"/>
            <a:ext cx="5637600" cy="6156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4000">
                <a:solidFill>
                  <a:srgbClr val="CC0000"/>
                </a:solidFill>
                <a:latin typeface="Roboto"/>
                <a:ea typeface="Roboto"/>
                <a:cs typeface="Roboto"/>
                <a:sym typeface="Roboto"/>
              </a:rPr>
              <a:t>STRATEGY REVIEW</a:t>
            </a:r>
            <a:endParaRPr sz="4000">
              <a:solidFill>
                <a:srgbClr val="CC0000"/>
              </a:solidFill>
            </a:endParaRPr>
          </a:p>
        </p:txBody>
      </p:sp>
      <p:sp>
        <p:nvSpPr>
          <p:cNvPr id="151" name="Google Shape;151;p17"/>
          <p:cNvSpPr txBox="1"/>
          <p:nvPr/>
        </p:nvSpPr>
        <p:spPr>
          <a:xfrm>
            <a:off x="6775200" y="1206600"/>
            <a:ext cx="11292600" cy="665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chemeClr val="lt1"/>
                </a:solidFill>
                <a:latin typeface="Roboto"/>
                <a:ea typeface="Roboto"/>
                <a:cs typeface="Roboto"/>
                <a:sym typeface="Roboto"/>
              </a:rPr>
              <a:t>Our strategy performed as expected, with a </a:t>
            </a:r>
            <a:r>
              <a:rPr b="1" lang="en-US" sz="1800">
                <a:solidFill>
                  <a:schemeClr val="lt1"/>
                </a:solidFill>
                <a:latin typeface="Roboto"/>
                <a:ea typeface="Roboto"/>
                <a:cs typeface="Roboto"/>
                <a:sym typeface="Roboto"/>
              </a:rPr>
              <a:t>Sharpe ratio of 2.47</a:t>
            </a:r>
            <a:r>
              <a:rPr lang="en-US" sz="1800">
                <a:solidFill>
                  <a:schemeClr val="lt1"/>
                </a:solidFill>
                <a:latin typeface="Roboto"/>
                <a:ea typeface="Roboto"/>
                <a:cs typeface="Roboto"/>
                <a:sym typeface="Roboto"/>
              </a:rPr>
              <a:t>, indicating a strong risk-adjusted return. The </a:t>
            </a:r>
            <a:r>
              <a:rPr b="1" lang="en-US" sz="1800">
                <a:solidFill>
                  <a:schemeClr val="lt1"/>
                </a:solidFill>
                <a:latin typeface="Roboto"/>
                <a:ea typeface="Roboto"/>
                <a:cs typeface="Roboto"/>
                <a:sym typeface="Roboto"/>
              </a:rPr>
              <a:t>average return</a:t>
            </a:r>
            <a:r>
              <a:rPr lang="en-US" sz="1800">
                <a:solidFill>
                  <a:schemeClr val="lt1"/>
                </a:solidFill>
                <a:latin typeface="Roboto"/>
                <a:ea typeface="Roboto"/>
                <a:cs typeface="Roboto"/>
                <a:sym typeface="Roboto"/>
              </a:rPr>
              <a:t> of </a:t>
            </a:r>
            <a:r>
              <a:rPr b="1" lang="en-US" sz="1800">
                <a:solidFill>
                  <a:schemeClr val="lt1"/>
                </a:solidFill>
                <a:latin typeface="Roboto"/>
                <a:ea typeface="Roboto"/>
                <a:cs typeface="Roboto"/>
                <a:sym typeface="Roboto"/>
              </a:rPr>
              <a:t>36.54%</a:t>
            </a:r>
            <a:r>
              <a:rPr lang="en-US" sz="1800">
                <a:solidFill>
                  <a:schemeClr val="lt1"/>
                </a:solidFill>
                <a:latin typeface="Roboto"/>
                <a:ea typeface="Roboto"/>
                <a:cs typeface="Roboto"/>
                <a:sym typeface="Roboto"/>
              </a:rPr>
              <a:t> significantly outperformed the S&amp;P 500's </a:t>
            </a:r>
            <a:r>
              <a:rPr b="1" lang="en-US" sz="1800">
                <a:solidFill>
                  <a:schemeClr val="lt1"/>
                </a:solidFill>
                <a:latin typeface="Roboto"/>
                <a:ea typeface="Roboto"/>
                <a:cs typeface="Roboto"/>
                <a:sym typeface="Roboto"/>
              </a:rPr>
              <a:t>13.42%</a:t>
            </a:r>
            <a:endParaRPr sz="1800">
              <a:solidFill>
                <a:schemeClr val="lt1"/>
              </a:solidFill>
              <a:latin typeface="Roboto"/>
              <a:ea typeface="Roboto"/>
              <a:cs typeface="Roboto"/>
              <a:sym typeface="Roboto"/>
            </a:endParaRPr>
          </a:p>
        </p:txBody>
      </p:sp>
      <p:sp>
        <p:nvSpPr>
          <p:cNvPr id="152" name="Google Shape;152;p17"/>
          <p:cNvSpPr txBox="1"/>
          <p:nvPr/>
        </p:nvSpPr>
        <p:spPr>
          <a:xfrm>
            <a:off x="6622925" y="4430575"/>
            <a:ext cx="4557600" cy="477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3100">
                <a:solidFill>
                  <a:srgbClr val="FFFFFF"/>
                </a:solidFill>
                <a:latin typeface="Roboto"/>
                <a:ea typeface="Roboto"/>
                <a:cs typeface="Roboto"/>
                <a:sym typeface="Roboto"/>
              </a:rPr>
              <a:t>Macro-Economic Events</a:t>
            </a:r>
            <a:endParaRPr sz="1000">
              <a:latin typeface="Roboto"/>
              <a:ea typeface="Roboto"/>
              <a:cs typeface="Roboto"/>
              <a:sym typeface="Roboto"/>
            </a:endParaRPr>
          </a:p>
        </p:txBody>
      </p:sp>
      <p:sp>
        <p:nvSpPr>
          <p:cNvPr id="153" name="Google Shape;153;p17"/>
          <p:cNvSpPr txBox="1"/>
          <p:nvPr/>
        </p:nvSpPr>
        <p:spPr>
          <a:xfrm>
            <a:off x="6851525" y="5471525"/>
            <a:ext cx="3779100" cy="29913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lang="en-US" sz="1800">
                <a:solidFill>
                  <a:schemeClr val="lt1"/>
                </a:solidFill>
                <a:latin typeface="Roboto"/>
                <a:ea typeface="Roboto"/>
                <a:cs typeface="Roboto"/>
                <a:sym typeface="Roboto"/>
              </a:rPr>
              <a:t>The portfolio benefitted from </a:t>
            </a:r>
            <a:r>
              <a:rPr b="1" lang="en-US" sz="1800">
                <a:solidFill>
                  <a:schemeClr val="lt1"/>
                </a:solidFill>
                <a:latin typeface="Roboto"/>
                <a:ea typeface="Roboto"/>
                <a:cs typeface="Roboto"/>
                <a:sym typeface="Roboto"/>
              </a:rPr>
              <a:t>market recovery post-2008 financial crisis</a:t>
            </a:r>
            <a:r>
              <a:rPr lang="en-US" sz="1800">
                <a:solidFill>
                  <a:schemeClr val="lt1"/>
                </a:solidFill>
                <a:latin typeface="Roboto"/>
                <a:ea typeface="Roboto"/>
                <a:cs typeface="Roboto"/>
                <a:sym typeface="Roboto"/>
              </a:rPr>
              <a:t> and the </a:t>
            </a:r>
            <a:r>
              <a:rPr b="1" lang="en-US" sz="1800">
                <a:solidFill>
                  <a:schemeClr val="lt1"/>
                </a:solidFill>
                <a:latin typeface="Roboto"/>
                <a:ea typeface="Roboto"/>
                <a:cs typeface="Roboto"/>
                <a:sym typeface="Roboto"/>
              </a:rPr>
              <a:t>stimulus-driven bull market</a:t>
            </a:r>
            <a:r>
              <a:rPr lang="en-US" sz="1800">
                <a:solidFill>
                  <a:schemeClr val="lt1"/>
                </a:solidFill>
                <a:latin typeface="Roboto"/>
                <a:ea typeface="Roboto"/>
                <a:cs typeface="Roboto"/>
                <a:sym typeface="Roboto"/>
              </a:rPr>
              <a:t> from 2010 to 2023. </a:t>
            </a:r>
            <a:r>
              <a:rPr b="1" lang="en-US" sz="1800">
                <a:solidFill>
                  <a:schemeClr val="lt1"/>
                </a:solidFill>
                <a:latin typeface="Roboto"/>
                <a:ea typeface="Roboto"/>
                <a:cs typeface="Roboto"/>
                <a:sym typeface="Roboto"/>
              </a:rPr>
              <a:t>COVID-19 recovery</a:t>
            </a:r>
            <a:r>
              <a:rPr lang="en-US" sz="1800">
                <a:solidFill>
                  <a:schemeClr val="lt1"/>
                </a:solidFill>
                <a:latin typeface="Roboto"/>
                <a:ea typeface="Roboto"/>
                <a:cs typeface="Roboto"/>
                <a:sym typeface="Roboto"/>
              </a:rPr>
              <a:t> also provided strong opportunities for long positions in sectors like </a:t>
            </a:r>
            <a:r>
              <a:rPr b="1" lang="en-US" sz="1800">
                <a:solidFill>
                  <a:schemeClr val="lt1"/>
                </a:solidFill>
                <a:latin typeface="Roboto"/>
                <a:ea typeface="Roboto"/>
                <a:cs typeface="Roboto"/>
                <a:sym typeface="Roboto"/>
              </a:rPr>
              <a:t>technology</a:t>
            </a:r>
            <a:r>
              <a:rPr lang="en-US" sz="1800">
                <a:solidFill>
                  <a:schemeClr val="lt1"/>
                </a:solidFill>
                <a:latin typeface="Roboto"/>
                <a:ea typeface="Roboto"/>
                <a:cs typeface="Roboto"/>
                <a:sym typeface="Roboto"/>
              </a:rPr>
              <a:t> and </a:t>
            </a:r>
            <a:r>
              <a:rPr b="1" lang="en-US" sz="1800">
                <a:solidFill>
                  <a:schemeClr val="lt1"/>
                </a:solidFill>
                <a:latin typeface="Roboto"/>
                <a:ea typeface="Roboto"/>
                <a:cs typeface="Roboto"/>
                <a:sym typeface="Roboto"/>
              </a:rPr>
              <a:t>consumer staples</a:t>
            </a:r>
            <a:endParaRPr sz="1800">
              <a:solidFill>
                <a:schemeClr val="lt1"/>
              </a:solidFill>
              <a:latin typeface="Roboto"/>
              <a:ea typeface="Roboto"/>
              <a:cs typeface="Roboto"/>
              <a:sym typeface="Roboto"/>
            </a:endParaRPr>
          </a:p>
        </p:txBody>
      </p:sp>
      <p:cxnSp>
        <p:nvCxnSpPr>
          <p:cNvPr id="154" name="Google Shape;154;p17"/>
          <p:cNvCxnSpPr/>
          <p:nvPr/>
        </p:nvCxnSpPr>
        <p:spPr>
          <a:xfrm flipH="1">
            <a:off x="6638400" y="4035975"/>
            <a:ext cx="4182000" cy="38400"/>
          </a:xfrm>
          <a:prstGeom prst="straightConnector1">
            <a:avLst/>
          </a:prstGeom>
          <a:noFill/>
          <a:ln cap="rnd" cmpd="sng" w="38100">
            <a:solidFill>
              <a:srgbClr val="CC0000"/>
            </a:solidFill>
            <a:prstDash val="solid"/>
            <a:round/>
            <a:headEnd len="sm" w="sm" type="none"/>
            <a:tailEnd len="sm" w="sm" type="none"/>
          </a:ln>
        </p:spPr>
      </p:cxnSp>
      <p:cxnSp>
        <p:nvCxnSpPr>
          <p:cNvPr id="155" name="Google Shape;155;p17"/>
          <p:cNvCxnSpPr/>
          <p:nvPr/>
        </p:nvCxnSpPr>
        <p:spPr>
          <a:xfrm rot="10800000">
            <a:off x="1442714" y="4055566"/>
            <a:ext cx="3365700" cy="0"/>
          </a:xfrm>
          <a:prstGeom prst="straightConnector1">
            <a:avLst/>
          </a:prstGeom>
          <a:noFill/>
          <a:ln cap="rnd" cmpd="sng" w="38100">
            <a:solidFill>
              <a:srgbClr val="CC0000"/>
            </a:solidFill>
            <a:prstDash val="solid"/>
            <a:round/>
            <a:headEnd len="sm" w="sm" type="none"/>
            <a:tailEnd len="sm" w="sm" type="none"/>
          </a:ln>
        </p:spPr>
      </p:cxnSp>
      <p:sp>
        <p:nvSpPr>
          <p:cNvPr id="156" name="Google Shape;156;p17"/>
          <p:cNvSpPr txBox="1"/>
          <p:nvPr/>
        </p:nvSpPr>
        <p:spPr>
          <a:xfrm>
            <a:off x="1442676" y="4430575"/>
            <a:ext cx="3779100" cy="477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3100">
                <a:solidFill>
                  <a:srgbClr val="FFFFFF"/>
                </a:solidFill>
                <a:latin typeface="Roboto"/>
                <a:ea typeface="Roboto"/>
                <a:cs typeface="Roboto"/>
                <a:sym typeface="Roboto"/>
              </a:rPr>
              <a:t>Profitable Stocks</a:t>
            </a:r>
            <a:endParaRPr sz="3100">
              <a:latin typeface="Roboto"/>
              <a:ea typeface="Roboto"/>
              <a:cs typeface="Roboto"/>
              <a:sym typeface="Roboto"/>
            </a:endParaRPr>
          </a:p>
        </p:txBody>
      </p:sp>
      <p:sp>
        <p:nvSpPr>
          <p:cNvPr id="157" name="Google Shape;157;p17"/>
          <p:cNvSpPr txBox="1"/>
          <p:nvPr/>
        </p:nvSpPr>
        <p:spPr>
          <a:xfrm>
            <a:off x="1442676" y="5471525"/>
            <a:ext cx="3662100" cy="33792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lang="en-US" sz="1800">
                <a:solidFill>
                  <a:schemeClr val="lt1"/>
                </a:solidFill>
                <a:latin typeface="Roboto"/>
                <a:ea typeface="Roboto"/>
                <a:cs typeface="Roboto"/>
                <a:sym typeface="Roboto"/>
              </a:rPr>
              <a:t>Top performing positions included companies like </a:t>
            </a:r>
            <a:r>
              <a:rPr b="1" lang="en-US" sz="1800">
                <a:solidFill>
                  <a:schemeClr val="lt1"/>
                </a:solidFill>
                <a:latin typeface="Roboto"/>
                <a:ea typeface="Roboto"/>
                <a:cs typeface="Roboto"/>
                <a:sym typeface="Roboto"/>
              </a:rPr>
              <a:t>First Solar </a:t>
            </a:r>
            <a:r>
              <a:rPr lang="en-US" sz="1800">
                <a:solidFill>
                  <a:schemeClr val="lt1"/>
                </a:solidFill>
                <a:latin typeface="Roboto"/>
                <a:ea typeface="Roboto"/>
                <a:cs typeface="Roboto"/>
                <a:sym typeface="Roboto"/>
              </a:rPr>
              <a:t> and </a:t>
            </a:r>
            <a:r>
              <a:rPr b="1" lang="en-US" sz="1800">
                <a:solidFill>
                  <a:schemeClr val="lt1"/>
                </a:solidFill>
                <a:latin typeface="Roboto"/>
                <a:ea typeface="Roboto"/>
                <a:cs typeface="Roboto"/>
                <a:sym typeface="Roboto"/>
              </a:rPr>
              <a:t>Hewlett-Packard(HP) </a:t>
            </a:r>
            <a:r>
              <a:rPr lang="en-US" sz="1800">
                <a:solidFill>
                  <a:schemeClr val="lt1"/>
                </a:solidFill>
                <a:latin typeface="Roboto"/>
                <a:ea typeface="Roboto"/>
                <a:cs typeface="Roboto"/>
                <a:sym typeface="Roboto"/>
              </a:rPr>
              <a:t>resilient in economic downturns.The </a:t>
            </a:r>
            <a:r>
              <a:rPr b="1" lang="en-US" sz="1800">
                <a:solidFill>
                  <a:schemeClr val="lt1"/>
                </a:solidFill>
                <a:latin typeface="Roboto"/>
                <a:ea typeface="Roboto"/>
                <a:cs typeface="Roboto"/>
                <a:sym typeface="Roboto"/>
              </a:rPr>
              <a:t>long positions</a:t>
            </a:r>
            <a:r>
              <a:rPr lang="en-US" sz="1800">
                <a:solidFill>
                  <a:schemeClr val="lt1"/>
                </a:solidFill>
                <a:latin typeface="Roboto"/>
                <a:ea typeface="Roboto"/>
                <a:cs typeface="Roboto"/>
                <a:sym typeface="Roboto"/>
              </a:rPr>
              <a:t> in companies with consistent </a:t>
            </a:r>
            <a:r>
              <a:rPr b="1" lang="en-US" sz="1800">
                <a:solidFill>
                  <a:schemeClr val="lt1"/>
                </a:solidFill>
                <a:latin typeface="Roboto"/>
                <a:ea typeface="Roboto"/>
                <a:cs typeface="Roboto"/>
                <a:sym typeface="Roboto"/>
              </a:rPr>
              <a:t>revenue growth</a:t>
            </a:r>
            <a:r>
              <a:rPr lang="en-US" sz="1800">
                <a:solidFill>
                  <a:schemeClr val="lt1"/>
                </a:solidFill>
                <a:latin typeface="Roboto"/>
                <a:ea typeface="Roboto"/>
                <a:cs typeface="Roboto"/>
                <a:sym typeface="Roboto"/>
              </a:rPr>
              <a:t> and </a:t>
            </a:r>
            <a:r>
              <a:rPr b="1" lang="en-US" sz="1800">
                <a:solidFill>
                  <a:schemeClr val="lt1"/>
                </a:solidFill>
                <a:latin typeface="Roboto"/>
                <a:ea typeface="Roboto"/>
                <a:cs typeface="Roboto"/>
                <a:sym typeface="Roboto"/>
              </a:rPr>
              <a:t>low volatility</a:t>
            </a:r>
            <a:r>
              <a:rPr lang="en-US" sz="1800">
                <a:solidFill>
                  <a:schemeClr val="lt1"/>
                </a:solidFill>
                <a:latin typeface="Roboto"/>
                <a:ea typeface="Roboto"/>
                <a:cs typeface="Roboto"/>
                <a:sym typeface="Roboto"/>
              </a:rPr>
              <a:t> provided stability, while </a:t>
            </a:r>
            <a:r>
              <a:rPr b="1" lang="en-US" sz="1800">
                <a:solidFill>
                  <a:schemeClr val="lt1"/>
                </a:solidFill>
                <a:latin typeface="Roboto"/>
                <a:ea typeface="Roboto"/>
                <a:cs typeface="Roboto"/>
                <a:sym typeface="Roboto"/>
              </a:rPr>
              <a:t>shorting overvalued stocks</a:t>
            </a:r>
            <a:r>
              <a:rPr lang="en-US" sz="1800">
                <a:solidFill>
                  <a:schemeClr val="lt1"/>
                </a:solidFill>
                <a:latin typeface="Roboto"/>
                <a:ea typeface="Roboto"/>
                <a:cs typeface="Roboto"/>
                <a:sym typeface="Roboto"/>
              </a:rPr>
              <a:t> capitalized on market corrections.</a:t>
            </a:r>
            <a:endParaRPr sz="1800">
              <a:solidFill>
                <a:schemeClr val="lt1"/>
              </a:solidFill>
              <a:latin typeface="Roboto"/>
              <a:ea typeface="Roboto"/>
              <a:cs typeface="Roboto"/>
              <a:sym typeface="Roboto"/>
            </a:endParaRPr>
          </a:p>
        </p:txBody>
      </p:sp>
      <p:cxnSp>
        <p:nvCxnSpPr>
          <p:cNvPr id="158" name="Google Shape;158;p17"/>
          <p:cNvCxnSpPr/>
          <p:nvPr/>
        </p:nvCxnSpPr>
        <p:spPr>
          <a:xfrm flipH="1">
            <a:off x="12717550" y="4051000"/>
            <a:ext cx="4188900" cy="4500"/>
          </a:xfrm>
          <a:prstGeom prst="straightConnector1">
            <a:avLst/>
          </a:prstGeom>
          <a:noFill/>
          <a:ln cap="rnd" cmpd="sng" w="38100">
            <a:solidFill>
              <a:srgbClr val="CC0000"/>
            </a:solidFill>
            <a:prstDash val="solid"/>
            <a:round/>
            <a:headEnd len="sm" w="sm" type="none"/>
            <a:tailEnd len="sm" w="sm" type="none"/>
          </a:ln>
        </p:spPr>
      </p:cxnSp>
      <p:sp>
        <p:nvSpPr>
          <p:cNvPr id="159" name="Google Shape;159;p17"/>
          <p:cNvSpPr txBox="1"/>
          <p:nvPr/>
        </p:nvSpPr>
        <p:spPr>
          <a:xfrm>
            <a:off x="12717575" y="4430575"/>
            <a:ext cx="5078700" cy="477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3100">
                <a:solidFill>
                  <a:srgbClr val="FFFFFF"/>
                </a:solidFill>
                <a:latin typeface="Roboto"/>
                <a:ea typeface="Roboto"/>
                <a:cs typeface="Roboto"/>
                <a:sym typeface="Roboto"/>
              </a:rPr>
              <a:t>Potential Improvements</a:t>
            </a:r>
            <a:endParaRPr sz="1000">
              <a:latin typeface="Roboto"/>
              <a:ea typeface="Roboto"/>
              <a:cs typeface="Roboto"/>
              <a:sym typeface="Roboto"/>
            </a:endParaRPr>
          </a:p>
        </p:txBody>
      </p:sp>
      <p:sp>
        <p:nvSpPr>
          <p:cNvPr id="160" name="Google Shape;160;p17"/>
          <p:cNvSpPr txBox="1"/>
          <p:nvPr/>
        </p:nvSpPr>
        <p:spPr>
          <a:xfrm>
            <a:off x="12488975" y="5471525"/>
            <a:ext cx="4785900" cy="3379200"/>
          </a:xfrm>
          <a:prstGeom prst="rect">
            <a:avLst/>
          </a:prstGeom>
          <a:noFill/>
          <a:ln>
            <a:noFill/>
          </a:ln>
        </p:spPr>
        <p:txBody>
          <a:bodyPr anchorCtr="0" anchor="t" bIns="0" lIns="0" spcFirstLastPara="1" rIns="0" wrap="square" tIns="0">
            <a:spAutoFit/>
          </a:bodyPr>
          <a:lstStyle/>
          <a:p>
            <a:pPr indent="-342900" lvl="0" marL="457200" marR="0" rtl="0" algn="l">
              <a:lnSpc>
                <a:spcPct val="139954"/>
              </a:lnSpc>
              <a:spcBef>
                <a:spcPts val="0"/>
              </a:spcBef>
              <a:spcAft>
                <a:spcPts val="0"/>
              </a:spcAft>
              <a:buClr>
                <a:schemeClr val="lt1"/>
              </a:buClr>
              <a:buSzPts val="1800"/>
              <a:buChar char="●"/>
            </a:pPr>
            <a:r>
              <a:rPr b="1" lang="en-US" sz="1800">
                <a:solidFill>
                  <a:schemeClr val="lt1"/>
                </a:solidFill>
                <a:latin typeface="Roboto"/>
                <a:ea typeface="Roboto"/>
                <a:cs typeface="Roboto"/>
                <a:sym typeface="Roboto"/>
              </a:rPr>
              <a:t>Enhance Risk Management:</a:t>
            </a:r>
            <a:r>
              <a:rPr lang="en-US" sz="1800">
                <a:solidFill>
                  <a:schemeClr val="lt1"/>
                </a:solidFill>
                <a:latin typeface="Roboto"/>
                <a:ea typeface="Roboto"/>
                <a:cs typeface="Roboto"/>
                <a:sym typeface="Roboto"/>
              </a:rPr>
              <a:t> Implement </a:t>
            </a:r>
            <a:r>
              <a:rPr b="1" lang="en-US" sz="1800">
                <a:solidFill>
                  <a:schemeClr val="lt1"/>
                </a:solidFill>
                <a:latin typeface="Roboto"/>
                <a:ea typeface="Roboto"/>
                <a:cs typeface="Roboto"/>
                <a:sym typeface="Roboto"/>
              </a:rPr>
              <a:t>dynamic hedging strategies</a:t>
            </a:r>
            <a:endParaRPr b="1" sz="1800">
              <a:solidFill>
                <a:schemeClr val="lt1"/>
              </a:solidFill>
              <a:latin typeface="Roboto"/>
              <a:ea typeface="Roboto"/>
              <a:cs typeface="Roboto"/>
              <a:sym typeface="Roboto"/>
            </a:endParaRPr>
          </a:p>
          <a:p>
            <a:pPr indent="-342900" lvl="0" marL="457200" marR="0" rtl="0" algn="l">
              <a:lnSpc>
                <a:spcPct val="139954"/>
              </a:lnSpc>
              <a:spcBef>
                <a:spcPts val="0"/>
              </a:spcBef>
              <a:spcAft>
                <a:spcPts val="0"/>
              </a:spcAft>
              <a:buClr>
                <a:schemeClr val="lt1"/>
              </a:buClr>
              <a:buSzPts val="1800"/>
              <a:buChar char="●"/>
            </a:pPr>
            <a:r>
              <a:rPr b="1" lang="en-US" sz="1800">
                <a:solidFill>
                  <a:schemeClr val="lt1"/>
                </a:solidFill>
                <a:latin typeface="Roboto"/>
                <a:ea typeface="Roboto"/>
                <a:cs typeface="Roboto"/>
                <a:sym typeface="Roboto"/>
              </a:rPr>
              <a:t>Feature Engineering:</a:t>
            </a:r>
            <a:r>
              <a:rPr lang="en-US" sz="1800">
                <a:solidFill>
                  <a:schemeClr val="lt1"/>
                </a:solidFill>
                <a:latin typeface="Roboto"/>
                <a:ea typeface="Roboto"/>
                <a:cs typeface="Roboto"/>
                <a:sym typeface="Roboto"/>
              </a:rPr>
              <a:t> By having more time, we could have implemented more advanced techniques like </a:t>
            </a:r>
            <a:r>
              <a:rPr b="1" lang="en-US" sz="1800">
                <a:solidFill>
                  <a:schemeClr val="lt1"/>
                </a:solidFill>
                <a:latin typeface="Roboto"/>
                <a:ea typeface="Roboto"/>
                <a:cs typeface="Roboto"/>
                <a:sym typeface="Roboto"/>
              </a:rPr>
              <a:t>natural language processing (NLP)</a:t>
            </a:r>
            <a:r>
              <a:rPr lang="en-US" sz="1800">
                <a:solidFill>
                  <a:schemeClr val="lt1"/>
                </a:solidFill>
                <a:latin typeface="Roboto"/>
                <a:ea typeface="Roboto"/>
                <a:cs typeface="Roboto"/>
                <a:sym typeface="Roboto"/>
              </a:rPr>
              <a:t> to capture sentiment analysis from financial news or earnings reports could improve predictive accuracy</a:t>
            </a:r>
            <a:endParaRPr b="1" sz="1800">
              <a:solidFill>
                <a:schemeClr val="lt1"/>
              </a:solidFill>
              <a:latin typeface="Roboto"/>
              <a:ea typeface="Roboto"/>
              <a:cs typeface="Roboto"/>
              <a:sym typeface="Roboto"/>
            </a:endParaRPr>
          </a:p>
        </p:txBody>
      </p:sp>
      <p:pic>
        <p:nvPicPr>
          <p:cNvPr id="161" name="Google Shape;161;p17"/>
          <p:cNvPicPr preferRelativeResize="0"/>
          <p:nvPr/>
        </p:nvPicPr>
        <p:blipFill>
          <a:blip r:embed="rId4">
            <a:alphaModFix/>
          </a:blip>
          <a:stretch>
            <a:fillRect/>
          </a:stretch>
        </p:blipFill>
        <p:spPr>
          <a:xfrm>
            <a:off x="123850" y="9680674"/>
            <a:ext cx="4785861" cy="465066"/>
          </a:xfrm>
          <a:prstGeom prst="rect">
            <a:avLst/>
          </a:prstGeom>
          <a:noFill/>
          <a:ln>
            <a:noFill/>
          </a:ln>
        </p:spPr>
      </p:pic>
      <p:sp>
        <p:nvSpPr>
          <p:cNvPr id="162" name="Google Shape;162;p17"/>
          <p:cNvSpPr txBox="1"/>
          <p:nvPr/>
        </p:nvSpPr>
        <p:spPr>
          <a:xfrm>
            <a:off x="5364878" y="9680684"/>
            <a:ext cx="3453300" cy="465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US" sz="2200">
                <a:solidFill>
                  <a:schemeClr val="lt1"/>
                </a:solidFill>
                <a:latin typeface="Roboto"/>
                <a:ea typeface="Roboto"/>
                <a:cs typeface="Roboto"/>
                <a:sym typeface="Roboto"/>
              </a:rPr>
              <a:t>LYTA Strategy Analytics</a:t>
            </a:r>
            <a:endParaRPr sz="3200">
              <a:solidFill>
                <a:schemeClr val="dk1"/>
              </a:solidFill>
              <a:latin typeface="Roboto"/>
              <a:ea typeface="Roboto"/>
              <a:cs typeface="Roboto"/>
              <a:sym typeface="Roboto"/>
            </a:endParaRPr>
          </a:p>
        </p:txBody>
      </p:sp>
      <p:sp>
        <p:nvSpPr>
          <p:cNvPr id="163" name="Google Shape;163;p17"/>
          <p:cNvSpPr txBox="1"/>
          <p:nvPr/>
        </p:nvSpPr>
        <p:spPr>
          <a:xfrm>
            <a:off x="6775325" y="2353700"/>
            <a:ext cx="11292600" cy="105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chemeClr val="lt1"/>
                </a:solidFill>
                <a:latin typeface="Roboto"/>
                <a:ea typeface="Roboto"/>
                <a:cs typeface="Roboto"/>
                <a:sym typeface="Roboto"/>
              </a:rPr>
              <a:t>The model's focus on </a:t>
            </a:r>
            <a:r>
              <a:rPr b="1" lang="en-US" sz="1800">
                <a:solidFill>
                  <a:schemeClr val="lt1"/>
                </a:solidFill>
                <a:latin typeface="Roboto"/>
                <a:ea typeface="Roboto"/>
                <a:cs typeface="Roboto"/>
                <a:sym typeface="Roboto"/>
              </a:rPr>
              <a:t>fundamental signals</a:t>
            </a:r>
            <a:r>
              <a:rPr lang="en-US" sz="1800">
                <a:solidFill>
                  <a:schemeClr val="lt1"/>
                </a:solidFill>
                <a:latin typeface="Roboto"/>
                <a:ea typeface="Roboto"/>
                <a:cs typeface="Roboto"/>
                <a:sym typeface="Roboto"/>
              </a:rPr>
              <a:t> like </a:t>
            </a:r>
            <a:r>
              <a:rPr b="1" lang="en-US" sz="1800">
                <a:solidFill>
                  <a:schemeClr val="lt1"/>
                </a:solidFill>
                <a:latin typeface="Roboto"/>
                <a:ea typeface="Roboto"/>
                <a:cs typeface="Roboto"/>
                <a:sym typeface="Roboto"/>
              </a:rPr>
              <a:t>market equity, price-to-high, and volatility</a:t>
            </a:r>
            <a:r>
              <a:rPr lang="en-US" sz="1800">
                <a:solidFill>
                  <a:schemeClr val="lt1"/>
                </a:solidFill>
                <a:latin typeface="Roboto"/>
                <a:ea typeface="Roboto"/>
                <a:cs typeface="Roboto"/>
                <a:sym typeface="Roboto"/>
              </a:rPr>
              <a:t> allowed it to capture both upside potential and downside risk effectively. The use of </a:t>
            </a:r>
            <a:r>
              <a:rPr b="1" lang="en-US" sz="1800">
                <a:solidFill>
                  <a:schemeClr val="lt1"/>
                </a:solidFill>
                <a:latin typeface="Roboto"/>
                <a:ea typeface="Roboto"/>
                <a:cs typeface="Roboto"/>
                <a:sym typeface="Roboto"/>
              </a:rPr>
              <a:t>alternative data and machine learning techniques</a:t>
            </a:r>
            <a:r>
              <a:rPr lang="en-US" sz="1800">
                <a:solidFill>
                  <a:schemeClr val="lt1"/>
                </a:solidFill>
                <a:latin typeface="Roboto"/>
                <a:ea typeface="Roboto"/>
                <a:cs typeface="Roboto"/>
                <a:sym typeface="Roboto"/>
              </a:rPr>
              <a:t>  contributed to the success by identifying patterns.</a:t>
            </a:r>
            <a:endParaRPr sz="18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nvSpPr>
        <p:spPr>
          <a:xfrm>
            <a:off x="163122" y="82525"/>
            <a:ext cx="2706600" cy="461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3000" u="sng">
                <a:solidFill>
                  <a:srgbClr val="CC0000"/>
                </a:solidFill>
                <a:latin typeface="Roboto"/>
                <a:ea typeface="Roboto"/>
                <a:cs typeface="Roboto"/>
                <a:sym typeface="Roboto"/>
              </a:rPr>
              <a:t>APPENDIX 1</a:t>
            </a:r>
            <a:endParaRPr sz="3000" u="sng">
              <a:solidFill>
                <a:srgbClr val="CC0000"/>
              </a:solidFill>
            </a:endParaRPr>
          </a:p>
        </p:txBody>
      </p:sp>
      <p:pic>
        <p:nvPicPr>
          <p:cNvPr id="169" name="Google Shape;169;p18"/>
          <p:cNvPicPr preferRelativeResize="0"/>
          <p:nvPr/>
        </p:nvPicPr>
        <p:blipFill>
          <a:blip r:embed="rId3">
            <a:alphaModFix/>
          </a:blip>
          <a:stretch>
            <a:fillRect/>
          </a:stretch>
        </p:blipFill>
        <p:spPr>
          <a:xfrm>
            <a:off x="123850" y="9680674"/>
            <a:ext cx="4785861" cy="465066"/>
          </a:xfrm>
          <a:prstGeom prst="rect">
            <a:avLst/>
          </a:prstGeom>
          <a:noFill/>
          <a:ln>
            <a:noFill/>
          </a:ln>
        </p:spPr>
      </p:pic>
      <p:sp>
        <p:nvSpPr>
          <p:cNvPr id="170" name="Google Shape;170;p18"/>
          <p:cNvSpPr txBox="1"/>
          <p:nvPr/>
        </p:nvSpPr>
        <p:spPr>
          <a:xfrm>
            <a:off x="5364878" y="9680684"/>
            <a:ext cx="3453300" cy="465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US" sz="2200">
                <a:solidFill>
                  <a:schemeClr val="dk1"/>
                </a:solidFill>
              </a:rPr>
              <a:t>LYTA Strategy Analytics</a:t>
            </a:r>
            <a:endParaRPr sz="3200">
              <a:solidFill>
                <a:schemeClr val="dk1"/>
              </a:solidFill>
              <a:latin typeface="Calibri"/>
              <a:ea typeface="Calibri"/>
              <a:cs typeface="Calibri"/>
              <a:sym typeface="Calibri"/>
            </a:endParaRPr>
          </a:p>
        </p:txBody>
      </p:sp>
      <p:pic>
        <p:nvPicPr>
          <p:cNvPr id="171" name="Google Shape;171;p18"/>
          <p:cNvPicPr preferRelativeResize="0"/>
          <p:nvPr/>
        </p:nvPicPr>
        <p:blipFill>
          <a:blip r:embed="rId4">
            <a:alphaModFix/>
          </a:blip>
          <a:stretch>
            <a:fillRect/>
          </a:stretch>
        </p:blipFill>
        <p:spPr>
          <a:xfrm>
            <a:off x="4296701" y="687150"/>
            <a:ext cx="12808998" cy="8093376"/>
          </a:xfrm>
          <a:prstGeom prst="rect">
            <a:avLst/>
          </a:prstGeom>
          <a:noFill/>
          <a:ln>
            <a:noFill/>
          </a:ln>
        </p:spPr>
      </p:pic>
      <p:sp>
        <p:nvSpPr>
          <p:cNvPr id="172" name="Google Shape;172;p18"/>
          <p:cNvSpPr txBox="1"/>
          <p:nvPr/>
        </p:nvSpPr>
        <p:spPr>
          <a:xfrm>
            <a:off x="526900" y="3051700"/>
            <a:ext cx="3453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u="sng">
                <a:latin typeface="Roboto"/>
                <a:ea typeface="Roboto"/>
                <a:cs typeface="Roboto"/>
                <a:sym typeface="Roboto"/>
              </a:rPr>
              <a:t>Summary of final strategy (Mixed strategy 70% Long and 30% short)</a:t>
            </a:r>
            <a:endParaRPr b="1" sz="2700" u="sng">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nvSpPr>
        <p:spPr>
          <a:xfrm>
            <a:off x="163122" y="82525"/>
            <a:ext cx="2706600" cy="461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3000" u="sng">
                <a:solidFill>
                  <a:srgbClr val="CC0000"/>
                </a:solidFill>
                <a:latin typeface="Roboto"/>
                <a:ea typeface="Roboto"/>
                <a:cs typeface="Roboto"/>
                <a:sym typeface="Roboto"/>
              </a:rPr>
              <a:t>APPENDIX 2</a:t>
            </a:r>
            <a:endParaRPr sz="3000" u="sng">
              <a:solidFill>
                <a:srgbClr val="CC0000"/>
              </a:solidFill>
            </a:endParaRPr>
          </a:p>
        </p:txBody>
      </p:sp>
      <p:pic>
        <p:nvPicPr>
          <p:cNvPr id="178" name="Google Shape;178;p19"/>
          <p:cNvPicPr preferRelativeResize="0"/>
          <p:nvPr/>
        </p:nvPicPr>
        <p:blipFill>
          <a:blip r:embed="rId3">
            <a:alphaModFix/>
          </a:blip>
          <a:stretch>
            <a:fillRect/>
          </a:stretch>
        </p:blipFill>
        <p:spPr>
          <a:xfrm>
            <a:off x="123850" y="9680674"/>
            <a:ext cx="4785861" cy="465066"/>
          </a:xfrm>
          <a:prstGeom prst="rect">
            <a:avLst/>
          </a:prstGeom>
          <a:noFill/>
          <a:ln>
            <a:noFill/>
          </a:ln>
        </p:spPr>
      </p:pic>
      <p:sp>
        <p:nvSpPr>
          <p:cNvPr id="179" name="Google Shape;179;p19"/>
          <p:cNvSpPr txBox="1"/>
          <p:nvPr/>
        </p:nvSpPr>
        <p:spPr>
          <a:xfrm>
            <a:off x="5364878" y="9680684"/>
            <a:ext cx="3453300" cy="465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US" sz="2200">
                <a:solidFill>
                  <a:schemeClr val="dk1"/>
                </a:solidFill>
              </a:rPr>
              <a:t>LYTA Strategy Analytics</a:t>
            </a:r>
            <a:endParaRPr sz="3200">
              <a:solidFill>
                <a:schemeClr val="dk1"/>
              </a:solidFill>
              <a:latin typeface="Calibri"/>
              <a:ea typeface="Calibri"/>
              <a:cs typeface="Calibri"/>
              <a:sym typeface="Calibri"/>
            </a:endParaRPr>
          </a:p>
        </p:txBody>
      </p:sp>
      <p:pic>
        <p:nvPicPr>
          <p:cNvPr id="180" name="Google Shape;180;p19"/>
          <p:cNvPicPr preferRelativeResize="0"/>
          <p:nvPr/>
        </p:nvPicPr>
        <p:blipFill>
          <a:blip r:embed="rId4">
            <a:alphaModFix/>
          </a:blip>
          <a:stretch>
            <a:fillRect/>
          </a:stretch>
        </p:blipFill>
        <p:spPr>
          <a:xfrm>
            <a:off x="6293325" y="181900"/>
            <a:ext cx="10169500" cy="9201826"/>
          </a:xfrm>
          <a:prstGeom prst="rect">
            <a:avLst/>
          </a:prstGeom>
          <a:noFill/>
          <a:ln>
            <a:noFill/>
          </a:ln>
        </p:spPr>
      </p:pic>
      <p:sp>
        <p:nvSpPr>
          <p:cNvPr id="181" name="Google Shape;181;p19"/>
          <p:cNvSpPr txBox="1"/>
          <p:nvPr/>
        </p:nvSpPr>
        <p:spPr>
          <a:xfrm>
            <a:off x="323350" y="3799525"/>
            <a:ext cx="4785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u="sng">
                <a:latin typeface="Roboto"/>
                <a:ea typeface="Roboto"/>
                <a:cs typeface="Roboto"/>
                <a:sym typeface="Roboto"/>
              </a:rPr>
              <a:t>Feature Importance Analysis</a:t>
            </a:r>
            <a:endParaRPr b="1" sz="2700" u="sng">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nvSpPr>
        <p:spPr>
          <a:xfrm>
            <a:off x="163122" y="82525"/>
            <a:ext cx="2706600" cy="461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3000" u="sng">
                <a:solidFill>
                  <a:srgbClr val="CC0000"/>
                </a:solidFill>
                <a:latin typeface="Roboto"/>
                <a:ea typeface="Roboto"/>
                <a:cs typeface="Roboto"/>
                <a:sym typeface="Roboto"/>
              </a:rPr>
              <a:t>APPENDIX 3</a:t>
            </a:r>
            <a:endParaRPr sz="3000" u="sng">
              <a:solidFill>
                <a:srgbClr val="CC0000"/>
              </a:solidFill>
            </a:endParaRPr>
          </a:p>
        </p:txBody>
      </p:sp>
      <p:pic>
        <p:nvPicPr>
          <p:cNvPr id="187" name="Google Shape;187;p20"/>
          <p:cNvPicPr preferRelativeResize="0"/>
          <p:nvPr/>
        </p:nvPicPr>
        <p:blipFill>
          <a:blip r:embed="rId3">
            <a:alphaModFix/>
          </a:blip>
          <a:stretch>
            <a:fillRect/>
          </a:stretch>
        </p:blipFill>
        <p:spPr>
          <a:xfrm>
            <a:off x="123850" y="9680674"/>
            <a:ext cx="4785861" cy="465066"/>
          </a:xfrm>
          <a:prstGeom prst="rect">
            <a:avLst/>
          </a:prstGeom>
          <a:noFill/>
          <a:ln>
            <a:noFill/>
          </a:ln>
        </p:spPr>
      </p:pic>
      <p:sp>
        <p:nvSpPr>
          <p:cNvPr id="188" name="Google Shape;188;p20"/>
          <p:cNvSpPr txBox="1"/>
          <p:nvPr/>
        </p:nvSpPr>
        <p:spPr>
          <a:xfrm>
            <a:off x="5364878" y="9680684"/>
            <a:ext cx="3453300" cy="465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US" sz="2200">
                <a:solidFill>
                  <a:schemeClr val="dk1"/>
                </a:solidFill>
              </a:rPr>
              <a:t>LYTA Strategy Analytics</a:t>
            </a:r>
            <a:endParaRPr sz="3200">
              <a:solidFill>
                <a:schemeClr val="dk1"/>
              </a:solidFill>
              <a:latin typeface="Calibri"/>
              <a:ea typeface="Calibri"/>
              <a:cs typeface="Calibri"/>
              <a:sym typeface="Calibri"/>
            </a:endParaRPr>
          </a:p>
        </p:txBody>
      </p:sp>
      <p:pic>
        <p:nvPicPr>
          <p:cNvPr id="189" name="Google Shape;189;p20"/>
          <p:cNvPicPr preferRelativeResize="0"/>
          <p:nvPr/>
        </p:nvPicPr>
        <p:blipFill>
          <a:blip r:embed="rId4">
            <a:alphaModFix/>
          </a:blip>
          <a:stretch>
            <a:fillRect/>
          </a:stretch>
        </p:blipFill>
        <p:spPr>
          <a:xfrm>
            <a:off x="444650" y="2902625"/>
            <a:ext cx="5425601" cy="4227649"/>
          </a:xfrm>
          <a:prstGeom prst="rect">
            <a:avLst/>
          </a:prstGeom>
          <a:noFill/>
          <a:ln>
            <a:noFill/>
          </a:ln>
        </p:spPr>
      </p:pic>
      <p:sp>
        <p:nvSpPr>
          <p:cNvPr id="190" name="Google Shape;190;p20"/>
          <p:cNvSpPr txBox="1"/>
          <p:nvPr/>
        </p:nvSpPr>
        <p:spPr>
          <a:xfrm>
            <a:off x="1744450" y="7249800"/>
            <a:ext cx="31308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100">
                <a:solidFill>
                  <a:schemeClr val="dk1"/>
                </a:solidFill>
                <a:latin typeface="Roboto"/>
                <a:ea typeface="Roboto"/>
                <a:cs typeface="Roboto"/>
                <a:sym typeface="Roboto"/>
              </a:rPr>
              <a:t>Sharpe</a:t>
            </a:r>
            <a:r>
              <a:rPr b="1" lang="en-US" sz="2100">
                <a:solidFill>
                  <a:schemeClr val="dk1"/>
                </a:solidFill>
                <a:latin typeface="Roboto"/>
                <a:ea typeface="Roboto"/>
                <a:cs typeface="Roboto"/>
                <a:sym typeface="Roboto"/>
              </a:rPr>
              <a:t> Ratio : 1.34948 </a:t>
            </a:r>
            <a:endParaRPr b="1" sz="2100">
              <a:solidFill>
                <a:schemeClr val="dk1"/>
              </a:solidFill>
              <a:latin typeface="Roboto"/>
              <a:ea typeface="Roboto"/>
              <a:cs typeface="Roboto"/>
              <a:sym typeface="Roboto"/>
            </a:endParaRPr>
          </a:p>
        </p:txBody>
      </p:sp>
      <p:pic>
        <p:nvPicPr>
          <p:cNvPr id="191" name="Google Shape;191;p20"/>
          <p:cNvPicPr preferRelativeResize="0"/>
          <p:nvPr/>
        </p:nvPicPr>
        <p:blipFill>
          <a:blip r:embed="rId5">
            <a:alphaModFix/>
          </a:blip>
          <a:stretch>
            <a:fillRect/>
          </a:stretch>
        </p:blipFill>
        <p:spPr>
          <a:xfrm>
            <a:off x="6389425" y="2902625"/>
            <a:ext cx="5557799" cy="4227650"/>
          </a:xfrm>
          <a:prstGeom prst="rect">
            <a:avLst/>
          </a:prstGeom>
          <a:noFill/>
          <a:ln>
            <a:noFill/>
          </a:ln>
        </p:spPr>
      </p:pic>
      <p:sp>
        <p:nvSpPr>
          <p:cNvPr id="192" name="Google Shape;192;p20"/>
          <p:cNvSpPr txBox="1"/>
          <p:nvPr/>
        </p:nvSpPr>
        <p:spPr>
          <a:xfrm>
            <a:off x="7578588" y="7249800"/>
            <a:ext cx="31308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100">
                <a:solidFill>
                  <a:schemeClr val="dk1"/>
                </a:solidFill>
                <a:latin typeface="Roboto"/>
                <a:ea typeface="Roboto"/>
                <a:cs typeface="Roboto"/>
                <a:sym typeface="Roboto"/>
              </a:rPr>
              <a:t>Sharpe Ratio : 3.30520 </a:t>
            </a:r>
            <a:endParaRPr b="1" sz="2100">
              <a:solidFill>
                <a:schemeClr val="dk1"/>
              </a:solidFill>
              <a:latin typeface="Roboto"/>
              <a:ea typeface="Roboto"/>
              <a:cs typeface="Roboto"/>
              <a:sym typeface="Roboto"/>
            </a:endParaRPr>
          </a:p>
        </p:txBody>
      </p:sp>
      <p:sp>
        <p:nvSpPr>
          <p:cNvPr id="193" name="Google Shape;193;p20"/>
          <p:cNvSpPr txBox="1"/>
          <p:nvPr/>
        </p:nvSpPr>
        <p:spPr>
          <a:xfrm>
            <a:off x="13625788" y="7249800"/>
            <a:ext cx="31308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100">
                <a:solidFill>
                  <a:schemeClr val="dk1"/>
                </a:solidFill>
                <a:latin typeface="Roboto"/>
                <a:ea typeface="Roboto"/>
                <a:cs typeface="Roboto"/>
                <a:sym typeface="Roboto"/>
              </a:rPr>
              <a:t>Sharpe Ratio :  0.46555</a:t>
            </a:r>
            <a:endParaRPr b="1" sz="2100">
              <a:solidFill>
                <a:schemeClr val="dk1"/>
              </a:solidFill>
              <a:latin typeface="Roboto"/>
              <a:ea typeface="Roboto"/>
              <a:cs typeface="Roboto"/>
              <a:sym typeface="Roboto"/>
            </a:endParaRPr>
          </a:p>
        </p:txBody>
      </p:sp>
      <p:sp>
        <p:nvSpPr>
          <p:cNvPr id="194" name="Google Shape;194;p20"/>
          <p:cNvSpPr txBox="1"/>
          <p:nvPr/>
        </p:nvSpPr>
        <p:spPr>
          <a:xfrm>
            <a:off x="6626650" y="970100"/>
            <a:ext cx="4785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u="sng">
                <a:latin typeface="Roboto"/>
                <a:ea typeface="Roboto"/>
                <a:cs typeface="Roboto"/>
                <a:sym typeface="Roboto"/>
              </a:rPr>
              <a:t>Alternative strategies tested</a:t>
            </a:r>
            <a:endParaRPr b="1" sz="2700" u="sng">
              <a:latin typeface="Roboto"/>
              <a:ea typeface="Roboto"/>
              <a:cs typeface="Roboto"/>
              <a:sym typeface="Roboto"/>
            </a:endParaRPr>
          </a:p>
        </p:txBody>
      </p:sp>
      <p:pic>
        <p:nvPicPr>
          <p:cNvPr id="195" name="Google Shape;195;p20"/>
          <p:cNvPicPr preferRelativeResize="0"/>
          <p:nvPr/>
        </p:nvPicPr>
        <p:blipFill>
          <a:blip r:embed="rId6">
            <a:alphaModFix/>
          </a:blip>
          <a:stretch>
            <a:fillRect/>
          </a:stretch>
        </p:blipFill>
        <p:spPr>
          <a:xfrm>
            <a:off x="12466400" y="2917225"/>
            <a:ext cx="5425599" cy="4227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nvSpPr>
        <p:spPr>
          <a:xfrm>
            <a:off x="163122" y="82525"/>
            <a:ext cx="2706600" cy="461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3000" u="sng">
                <a:solidFill>
                  <a:srgbClr val="CC0000"/>
                </a:solidFill>
                <a:latin typeface="Roboto"/>
                <a:ea typeface="Roboto"/>
                <a:cs typeface="Roboto"/>
                <a:sym typeface="Roboto"/>
              </a:rPr>
              <a:t>APPENDIX 4</a:t>
            </a:r>
            <a:endParaRPr sz="3000" u="sng">
              <a:solidFill>
                <a:srgbClr val="CC0000"/>
              </a:solidFill>
            </a:endParaRPr>
          </a:p>
        </p:txBody>
      </p:sp>
      <p:pic>
        <p:nvPicPr>
          <p:cNvPr id="201" name="Google Shape;201;p21"/>
          <p:cNvPicPr preferRelativeResize="0"/>
          <p:nvPr/>
        </p:nvPicPr>
        <p:blipFill>
          <a:blip r:embed="rId3">
            <a:alphaModFix/>
          </a:blip>
          <a:stretch>
            <a:fillRect/>
          </a:stretch>
        </p:blipFill>
        <p:spPr>
          <a:xfrm>
            <a:off x="123850" y="9680674"/>
            <a:ext cx="4785861" cy="465066"/>
          </a:xfrm>
          <a:prstGeom prst="rect">
            <a:avLst/>
          </a:prstGeom>
          <a:noFill/>
          <a:ln>
            <a:noFill/>
          </a:ln>
        </p:spPr>
      </p:pic>
      <p:sp>
        <p:nvSpPr>
          <p:cNvPr id="202" name="Google Shape;202;p21"/>
          <p:cNvSpPr txBox="1"/>
          <p:nvPr/>
        </p:nvSpPr>
        <p:spPr>
          <a:xfrm>
            <a:off x="5364878" y="9680684"/>
            <a:ext cx="3453300" cy="465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US" sz="2200">
                <a:solidFill>
                  <a:schemeClr val="dk1"/>
                </a:solidFill>
              </a:rPr>
              <a:t>LYTA Strategy Analytics</a:t>
            </a:r>
            <a:endParaRPr sz="3200">
              <a:solidFill>
                <a:schemeClr val="dk1"/>
              </a:solidFill>
              <a:latin typeface="Calibri"/>
              <a:ea typeface="Calibri"/>
              <a:cs typeface="Calibri"/>
              <a:sym typeface="Calibri"/>
            </a:endParaRPr>
          </a:p>
        </p:txBody>
      </p:sp>
      <p:sp>
        <p:nvSpPr>
          <p:cNvPr id="203" name="Google Shape;203;p21"/>
          <p:cNvSpPr txBox="1"/>
          <p:nvPr/>
        </p:nvSpPr>
        <p:spPr>
          <a:xfrm>
            <a:off x="1648200" y="895150"/>
            <a:ext cx="14991600" cy="9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3200" u="sng">
                <a:solidFill>
                  <a:schemeClr val="dk1"/>
                </a:solidFill>
                <a:latin typeface="Calibri"/>
                <a:ea typeface="Calibri"/>
                <a:cs typeface="Calibri"/>
                <a:sym typeface="Calibri"/>
              </a:rPr>
              <a:t>Comparison between Linear model on raw dataset and LYTA model on clean dataset</a:t>
            </a:r>
            <a:endParaRPr b="1" i="1" sz="3200" u="sng">
              <a:solidFill>
                <a:schemeClr val="dk1"/>
              </a:solidFill>
              <a:latin typeface="Calibri"/>
              <a:ea typeface="Calibri"/>
              <a:cs typeface="Calibri"/>
              <a:sym typeface="Calibri"/>
            </a:endParaRPr>
          </a:p>
        </p:txBody>
      </p:sp>
      <p:pic>
        <p:nvPicPr>
          <p:cNvPr id="204" name="Google Shape;204;p21"/>
          <p:cNvPicPr preferRelativeResize="0"/>
          <p:nvPr/>
        </p:nvPicPr>
        <p:blipFill>
          <a:blip r:embed="rId4">
            <a:alphaModFix/>
          </a:blip>
          <a:stretch>
            <a:fillRect/>
          </a:stretch>
        </p:blipFill>
        <p:spPr>
          <a:xfrm>
            <a:off x="9706750" y="2102625"/>
            <a:ext cx="8131625" cy="6082950"/>
          </a:xfrm>
          <a:prstGeom prst="rect">
            <a:avLst/>
          </a:prstGeom>
          <a:noFill/>
          <a:ln>
            <a:noFill/>
          </a:ln>
        </p:spPr>
      </p:pic>
      <p:pic>
        <p:nvPicPr>
          <p:cNvPr id="205" name="Google Shape;205;p21"/>
          <p:cNvPicPr preferRelativeResize="0"/>
          <p:nvPr/>
        </p:nvPicPr>
        <p:blipFill>
          <a:blip r:embed="rId5">
            <a:alphaModFix/>
          </a:blip>
          <a:stretch>
            <a:fillRect/>
          </a:stretch>
        </p:blipFill>
        <p:spPr>
          <a:xfrm>
            <a:off x="163125" y="2195550"/>
            <a:ext cx="9027452" cy="583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