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79" r:id="rId7"/>
    <p:sldId id="281" r:id="rId8"/>
    <p:sldId id="264" r:id="rId9"/>
    <p:sldId id="287" r:id="rId10"/>
    <p:sldId id="290" r:id="rId11"/>
    <p:sldId id="291" r:id="rId12"/>
    <p:sldId id="292" r:id="rId13"/>
    <p:sldId id="293" r:id="rId14"/>
    <p:sldId id="288" r:id="rId15"/>
    <p:sldId id="285" r:id="rId16"/>
    <p:sldId id="286" r:id="rId17"/>
    <p:sldId id="284" r:id="rId18"/>
    <p:sldId id="27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740"/>
    <a:srgbClr val="CDD8AA"/>
    <a:srgbClr val="B1C38C"/>
    <a:srgbClr val="A2B37E"/>
    <a:srgbClr val="A2B06C"/>
    <a:srgbClr val="758D55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11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210" y="2063750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版 本 变 更 流 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60105" y="572262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宣讲人：</a:t>
            </a:r>
            <a:r>
              <a:rPr lang="en-US" altLang="zh-CN"/>
              <a:t>ODS  </a:t>
            </a:r>
            <a:r>
              <a:rPr lang="zh-CN" altLang="en-US"/>
              <a:t>唐晓晖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3980" y="1501775"/>
            <a:ext cx="466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华文宋体" panose="02010600040101010101" charset="-122"/>
                <a:ea typeface="华文宋体" panose="02010600040101010101" charset="-122"/>
              </a:rPr>
              <a:t>ODS</a:t>
            </a:r>
            <a:r>
              <a:rPr lang="zh-CN" altLang="en-US" sz="5400">
                <a:latin typeface="华文宋体" panose="02010600040101010101" charset="-122"/>
                <a:ea typeface="华文宋体" panose="02010600040101010101" charset="-122"/>
              </a:rPr>
              <a:t>缺陷流转</a:t>
            </a:r>
            <a:endParaRPr lang="zh-CN" altLang="en-US" sz="5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6G07U$%G4SDK]YDSQ4XG5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743075"/>
            <a:ext cx="11962130" cy="3371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6250" y="848995"/>
            <a:ext cx="6662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已修改：组员只能将修改结果流转给所属的组长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E75}0C@RS)YZDA7~ZUJZB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858010"/>
            <a:ext cx="12089765" cy="3590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56435" y="909955"/>
            <a:ext cx="632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待复测：分派给组长，组员没有权限修改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}_LT_PX95QG6J[WETMESK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2367915"/>
            <a:ext cx="11874500" cy="2504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0945" y="1049020"/>
            <a:ext cx="615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组长关闭已通过测试的</a:t>
            </a:r>
            <a:r>
              <a:rPr lang="en-US" altLang="zh-CN" sz="2400"/>
              <a:t>bug</a:t>
            </a:r>
            <a:r>
              <a:rPr lang="zh-CN" altLang="en-US" sz="2400"/>
              <a:t>修复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69815" y="313880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4140" y="2921635"/>
            <a:ext cx="205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外部流程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03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流程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83515"/>
            <a:ext cx="11095990" cy="6490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3970" y="5108575"/>
            <a:ext cx="77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不通过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2725" y="6259195"/>
            <a:ext cx="571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通过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2120" y="172720"/>
            <a:ext cx="3696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</a:rPr>
              <a:t>外部缺陷流转参考、</a:t>
            </a:r>
            <a:endParaRPr lang="zh-CN" altLang="en-US" sz="2800" b="1"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0100" y="897890"/>
            <a:ext cx="6694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</a:rPr>
              <a:t>缺陷管理平台网址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3400" y="2180590"/>
            <a:ext cx="889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宋体" panose="02010600040101010101" charset="-122"/>
                <a:ea typeface="华文宋体" panose="02010600040101010101" charset="-122"/>
              </a:rPr>
              <a:t>内部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</a:rPr>
              <a:t>：http://200.100.</a:t>
            </a:r>
            <a:r>
              <a:rPr lang="zh-CN" altLang="en-US" sz="2800" b="1">
                <a:latin typeface="华文宋体" panose="02010600040101010101" charset="-122"/>
                <a:ea typeface="华文宋体" panose="02010600040101010101" charset="-122"/>
              </a:rPr>
              <a:t>153.142:8133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</a:rPr>
              <a:t>/jettechHomePage/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3400" y="4428490"/>
            <a:ext cx="5365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用户名 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/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密码：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JK_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拼音全称 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/ 123456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0" y="3079115"/>
            <a:ext cx="8595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宋体" panose="02010600040101010101" charset="-122"/>
                <a:ea typeface="华文宋体" panose="02010600040101010101" charset="-122"/>
              </a:rPr>
              <a:t>外部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</a:rPr>
              <a:t>：http://200.100.</a:t>
            </a:r>
            <a:r>
              <a:rPr lang="zh-CN" altLang="en-US" sz="2800" b="1">
                <a:latin typeface="华文宋体" panose="02010600040101010101" charset="-122"/>
                <a:ea typeface="华文宋体" panose="02010600040101010101" charset="-122"/>
              </a:rPr>
              <a:t>154.22:10013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</a:rPr>
              <a:t>/jettechHomePag</a:t>
            </a:r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/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dirty="0">
                <a:solidFill>
                  <a:schemeClr val="bg1"/>
                </a:solidFill>
                <a:latin typeface="+mj-ea"/>
                <a:cs typeface="+mj-ea"/>
              </a:rPr>
              <a:t>谢谢观赏</a:t>
            </a:r>
            <a:endParaRPr lang="zh-CN" altLang="en-US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MH_Others_11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19465" y="1092200"/>
            <a:ext cx="1088390" cy="1091565"/>
          </a:xfrm>
          <a:prstGeom prst="ellipse">
            <a:avLst/>
          </a:prstGeom>
          <a:solidFill>
            <a:schemeClr val="tx2">
              <a:lumMod val="90000"/>
              <a:alpha val="86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2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 rot="0">
            <a:off x="2736215" y="1856105"/>
            <a:ext cx="3521075" cy="683895"/>
            <a:chOff x="3494405" y="1392118"/>
            <a:chExt cx="3521075" cy="684261"/>
          </a:xfrm>
        </p:grpSpPr>
        <p:sp>
          <p:nvSpPr>
            <p:cNvPr id="38" name="文本框 37"/>
            <p:cNvSpPr txBox="1"/>
            <p:nvPr>
              <p:custDataLst>
                <p:tags r:id="rId3"/>
              </p:custDataLst>
            </p:nvPr>
          </p:nvSpPr>
          <p:spPr>
            <a:xfrm>
              <a:off x="3494405" y="1392118"/>
              <a:ext cx="739742" cy="684261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2500" lnSpcReduction="100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rPr>
                <a:t>01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4"/>
              </p:custDataLst>
            </p:nvPr>
          </p:nvSpPr>
          <p:spPr>
            <a:xfrm>
              <a:off x="4234180" y="1525539"/>
              <a:ext cx="2781300" cy="491118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>
              <a:noAutofit/>
            </a:bodyPr>
            <a:p>
              <a:pPr fontAlgn="auto">
                <a:lnSpc>
                  <a:spcPct val="120000"/>
                </a:lnSpc>
              </a:pPr>
              <a:r>
                <a:rPr lang="zh-CN" altLang="en-US" sz="28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rPr>
                <a:t>基本流程方向</a:t>
              </a:r>
              <a:endPara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endParaRPr>
            </a:p>
          </p:txBody>
        </p: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  <a:endParaRPr lang="zh-CN" altLang="en-US" sz="88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  <a:endParaRPr lang="zh-CN" altLang="en-US" sz="54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0">
            <a:off x="2736215" y="4055745"/>
            <a:ext cx="2742565" cy="683895"/>
            <a:chOff x="3494405" y="1392118"/>
            <a:chExt cx="2742565" cy="684261"/>
          </a:xfrm>
        </p:grpSpPr>
        <p:sp>
          <p:nvSpPr>
            <p:cNvPr id="4" name="文本框 3"/>
            <p:cNvSpPr txBox="1"/>
            <p:nvPr>
              <p:custDataLst>
                <p:tags r:id="rId8"/>
              </p:custDataLst>
            </p:nvPr>
          </p:nvSpPr>
          <p:spPr>
            <a:xfrm>
              <a:off x="3494405" y="1392118"/>
              <a:ext cx="739742" cy="684261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2500" lnSpcReduction="100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rPr>
                <a:t>03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9"/>
              </p:custDataLst>
            </p:nvPr>
          </p:nvSpPr>
          <p:spPr>
            <a:xfrm>
              <a:off x="4306570" y="1458828"/>
              <a:ext cx="1930400" cy="550840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>
              <a:noAutofit/>
            </a:bodyPr>
            <a:p>
              <a:pPr fontAlgn="auto">
                <a:lnSpc>
                  <a:spcPct val="120000"/>
                </a:lnSpc>
              </a:pPr>
              <a:r>
                <a:rPr lang="zh-CN" altLang="en-US" sz="28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rPr>
                <a:t>外部流程</a:t>
              </a:r>
              <a:endPara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2736215" y="2950210"/>
            <a:ext cx="2598420" cy="683895"/>
            <a:chOff x="3494405" y="1392118"/>
            <a:chExt cx="2598420" cy="684261"/>
          </a:xfrm>
        </p:grpSpPr>
        <p:sp>
          <p:nvSpPr>
            <p:cNvPr id="7" name="文本框 6"/>
            <p:cNvSpPr txBox="1"/>
            <p:nvPr>
              <p:custDataLst>
                <p:tags r:id="rId10"/>
              </p:custDataLst>
            </p:nvPr>
          </p:nvSpPr>
          <p:spPr>
            <a:xfrm>
              <a:off x="3494405" y="1392118"/>
              <a:ext cx="739742" cy="684261"/>
            </a:xfrm>
            <a:prstGeom prst="rect">
              <a:avLst/>
            </a:prstGeom>
            <a:noFill/>
          </p:spPr>
          <p:txBody>
            <a:bodyPr wrap="square" tIns="46800" bIns="46800" anchor="ctr">
              <a:normAutofit fontScale="92500" lnSpcReduction="100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rPr>
                <a:t>02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4306570" y="1458828"/>
              <a:ext cx="1786255" cy="550840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>
              <a:noAutofit/>
            </a:bodyPr>
            <a:p>
              <a:pPr fontAlgn="auto">
                <a:lnSpc>
                  <a:spcPct val="120000"/>
                </a:lnSpc>
              </a:pPr>
              <a:r>
                <a:rPr lang="zh-CN" altLang="en-US" sz="28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rPr>
                <a:t>内部流程</a:t>
              </a:r>
              <a:endPara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endParaRPr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基本流程方向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01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KSO_Shape"/>
          <p:cNvSpPr/>
          <p:nvPr>
            <p:custDataLst>
              <p:tags r:id="rId1"/>
            </p:custDataLst>
          </p:nvPr>
        </p:nvSpPr>
        <p:spPr>
          <a:xfrm flipH="1">
            <a:off x="4955272" y="418123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B1C38C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2"/>
            </p:custDataLst>
          </p:nvPr>
        </p:nvSpPr>
        <p:spPr>
          <a:xfrm>
            <a:off x="5825104" y="896291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CDD8AA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KSO_Shape"/>
          <p:cNvSpPr/>
          <p:nvPr>
            <p:custDataLst>
              <p:tags r:id="rId3"/>
            </p:custDataLst>
          </p:nvPr>
        </p:nvSpPr>
        <p:spPr>
          <a:xfrm flipH="1">
            <a:off x="4955272" y="1472858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B1C38C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072537" y="2873579"/>
            <a:ext cx="6349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04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553720" y="2580005"/>
            <a:ext cx="4401820" cy="1259840"/>
          </a:xfrm>
          <a:prstGeom prst="rect">
            <a:avLst/>
          </a:prstGeom>
        </p:spPr>
        <p:txBody>
          <a:bodyPr wrap="square" anchor="t" anchorCtr="0"/>
          <a:p>
            <a:pPr algn="just">
              <a:lnSpc>
                <a:spcPct val="120000"/>
              </a:lnSpc>
            </a:pPr>
            <a:r>
              <a:rPr lang="en-US" altLang="zh-CN" sz="1600" kern="0" dirty="0">
                <a:sym typeface="Arial" panose="020B0604020202020204" pitchFamily="34" charset="0"/>
              </a:rPr>
              <a:t>        </a:t>
            </a:r>
            <a:r>
              <a:rPr lang="zh-CN" altLang="en-US" sz="1600" kern="0" dirty="0">
                <a:sym typeface="Arial" panose="020B0604020202020204" pitchFamily="34" charset="0"/>
              </a:rPr>
              <a:t>修复</a:t>
            </a:r>
            <a:r>
              <a:rPr lang="en-US" altLang="zh-CN" sz="1600" kern="0" dirty="0">
                <a:sym typeface="Arial" panose="020B0604020202020204" pitchFamily="34" charset="0"/>
              </a:rPr>
              <a:t>bug</a:t>
            </a:r>
            <a:r>
              <a:rPr lang="zh-CN" altLang="en-US" sz="1600" kern="0" dirty="0">
                <a:sym typeface="Arial" panose="020B0604020202020204" pitchFamily="34" charset="0"/>
              </a:rPr>
              <a:t>结束，</a:t>
            </a:r>
            <a:r>
              <a:rPr lang="zh-CN" altLang="en-US" sz="1600" b="1" kern="0" dirty="0">
                <a:sym typeface="Arial" panose="020B0604020202020204" pitchFamily="34" charset="0"/>
              </a:rPr>
              <a:t>如果有版本变更的，在版本变更索引中填写，附</a:t>
            </a:r>
            <a:r>
              <a:rPr lang="en-US" altLang="zh-CN" sz="1600" b="1" kern="0" dirty="0">
                <a:sym typeface="Arial" panose="020B0604020202020204" pitchFamily="34" charset="0"/>
              </a:rPr>
              <a:t>SVN</a:t>
            </a:r>
            <a:r>
              <a:rPr lang="zh-CN" altLang="en-US" sz="1600" b="1" kern="0" dirty="0">
                <a:sym typeface="Arial" panose="020B0604020202020204" pitchFamily="34" charset="0"/>
              </a:rPr>
              <a:t>版本号。没有版本变更的，版本变更索引不写，不打版。</a:t>
            </a:r>
            <a:r>
              <a:rPr lang="zh-CN" altLang="en-US" sz="1600" kern="0" dirty="0">
                <a:sym typeface="Arial" panose="020B0604020202020204" pitchFamily="34" charset="0"/>
              </a:rPr>
              <a:t>将缺陷状态改为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已修改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，组员分派给所属组长。</a:t>
            </a:r>
            <a:endParaRPr lang="zh-CN" altLang="en-US" sz="1600" kern="0" dirty="0"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073085" y="3838639"/>
            <a:ext cx="6344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02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554355" y="3854450"/>
            <a:ext cx="4454525" cy="1219835"/>
          </a:xfrm>
          <a:prstGeom prst="rect">
            <a:avLst/>
          </a:prstGeom>
        </p:spPr>
        <p:txBody>
          <a:bodyPr wrap="square" anchor="t" anchorCtr="0"/>
          <a:p>
            <a:pPr algn="just">
              <a:lnSpc>
                <a:spcPct val="120000"/>
              </a:lnSpc>
            </a:pPr>
            <a:r>
              <a:rPr lang="en-US" altLang="zh-CN" sz="1600" kern="0" dirty="0">
                <a:sym typeface="Arial" panose="020B0604020202020204" pitchFamily="34" charset="0"/>
              </a:rPr>
              <a:t>        </a:t>
            </a:r>
            <a:r>
              <a:rPr lang="zh-CN" altLang="en-US" sz="1600" kern="0" dirty="0">
                <a:sym typeface="Arial" panose="020B0604020202020204" pitchFamily="34" charset="0"/>
              </a:rPr>
              <a:t>外部是组长在</a:t>
            </a:r>
            <a:r>
              <a:rPr lang="zh-CN" altLang="en-US" sz="1600" b="1" kern="0" dirty="0">
                <a:sym typeface="Arial" panose="020B0604020202020204" pitchFamily="34" charset="0"/>
              </a:rPr>
              <a:t>缺陷管理平台</a:t>
            </a:r>
            <a:r>
              <a:rPr lang="zh-CN" altLang="en-US" sz="1600" kern="0" dirty="0">
                <a:sym typeface="Arial" panose="020B0604020202020204" pitchFamily="34" charset="0"/>
              </a:rPr>
              <a:t>先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新建</a:t>
            </a:r>
            <a:r>
              <a:rPr lang="en-US" altLang="zh-CN" sz="1600" kern="0" dirty="0">
                <a:sym typeface="Arial" panose="020B0604020202020204" pitchFamily="34" charset="0"/>
              </a:rPr>
              <a:t>“bug</a:t>
            </a:r>
            <a:r>
              <a:rPr lang="zh-CN" altLang="en-US" sz="1600" kern="0" dirty="0">
                <a:sym typeface="Arial" panose="020B0604020202020204" pitchFamily="34" charset="0"/>
              </a:rPr>
              <a:t>给自己或者其他组长，再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已确认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给其他组长或组员。内部平台上，组员只能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kern="0" dirty="0">
                <a:sym typeface="Arial" panose="020B0604020202020204" pitchFamily="34" charset="0"/>
              </a:rPr>
              <a:t>新建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缺陷给所属组长。</a:t>
            </a:r>
            <a:endParaRPr lang="zh-CN" altLang="en-US" sz="1600" kern="0" dirty="0"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6103396" y="2394213"/>
            <a:ext cx="752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05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6855626" y="2336254"/>
            <a:ext cx="4804090" cy="639739"/>
          </a:xfrm>
          <a:prstGeom prst="rect">
            <a:avLst/>
          </a:prstGeom>
        </p:spPr>
        <p:txBody>
          <a:bodyPr wrap="square" anchor="t" anchorCtr="0"/>
          <a:p>
            <a:pPr algn="just">
              <a:lnSpc>
                <a:spcPct val="120000"/>
              </a:lnSpc>
            </a:pPr>
            <a:r>
              <a:rPr lang="zh-CN" altLang="en-US" sz="1600" kern="0" dirty="0">
                <a:sym typeface="Arial" panose="020B0604020202020204" pitchFamily="34" charset="0"/>
              </a:rPr>
              <a:t>申请发版，同步</a:t>
            </a:r>
            <a:r>
              <a:rPr lang="en-US" altLang="zh-CN" sz="1600" kern="0" dirty="0">
                <a:sym typeface="Arial" panose="020B0604020202020204" pitchFamily="34" charset="0"/>
              </a:rPr>
              <a:t>SIT</a:t>
            </a:r>
            <a:r>
              <a:rPr lang="zh-CN" altLang="en-US" sz="1600" kern="0" dirty="0">
                <a:sym typeface="Arial" panose="020B0604020202020204" pitchFamily="34" charset="0"/>
              </a:rPr>
              <a:t>，</a:t>
            </a:r>
            <a:r>
              <a:rPr lang="zh-CN" altLang="en-US" sz="1600" b="1" kern="0" dirty="0">
                <a:sym typeface="Arial" panose="020B0604020202020204" pitchFamily="34" charset="0"/>
              </a:rPr>
              <a:t>产生</a:t>
            </a:r>
            <a:r>
              <a:rPr lang="en-US" altLang="zh-CN" sz="1600" b="1" kern="0" dirty="0">
                <a:sym typeface="Arial" panose="020B0604020202020204" pitchFamily="34" charset="0"/>
              </a:rPr>
              <a:t>Git</a:t>
            </a:r>
            <a:r>
              <a:rPr lang="zh-CN" altLang="en-US" sz="1600" b="1" kern="0" dirty="0">
                <a:sym typeface="Arial" panose="020B0604020202020204" pitchFamily="34" charset="0"/>
              </a:rPr>
              <a:t>版本号，版本管理员填写</a:t>
            </a:r>
            <a:r>
              <a:rPr lang="en-US" altLang="zh-CN" sz="1600" b="1" kern="0" dirty="0">
                <a:sym typeface="Arial" panose="020B0604020202020204" pitchFamily="34" charset="0"/>
              </a:rPr>
              <a:t>Git</a:t>
            </a:r>
            <a:r>
              <a:rPr lang="zh-CN" altLang="en-US" sz="1600" b="1" kern="0" dirty="0">
                <a:sym typeface="Arial" panose="020B0604020202020204" pitchFamily="34" charset="0"/>
              </a:rPr>
              <a:t>版本到版本变更登记簿</a:t>
            </a:r>
            <a:endParaRPr lang="zh-CN" altLang="en-US" sz="1600" b="1" kern="0" dirty="0"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6103396" y="3353367"/>
            <a:ext cx="752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03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6855575" y="3405085"/>
            <a:ext cx="4576890" cy="471807"/>
          </a:xfrm>
          <a:prstGeom prst="rect">
            <a:avLst/>
          </a:prstGeom>
        </p:spPr>
        <p:txBody>
          <a:bodyPr wrap="square" anchor="t" anchorCtr="0"/>
          <a:p>
            <a:pPr algn="just">
              <a:lnSpc>
                <a:spcPct val="120000"/>
              </a:lnSpc>
            </a:pPr>
            <a:r>
              <a:rPr lang="zh-CN" altLang="en-US" sz="1600" kern="0" dirty="0">
                <a:sym typeface="Arial" panose="020B0604020202020204" pitchFamily="34" charset="0"/>
              </a:rPr>
              <a:t>接收</a:t>
            </a:r>
            <a:r>
              <a:rPr lang="en-US" altLang="zh-CN" sz="1600" kern="0" dirty="0">
                <a:sym typeface="Arial" panose="020B0604020202020204" pitchFamily="34" charset="0"/>
              </a:rPr>
              <a:t>bug</a:t>
            </a:r>
            <a:r>
              <a:rPr lang="zh-CN" altLang="en-US" sz="1600" kern="0" dirty="0">
                <a:sym typeface="Arial" panose="020B0604020202020204" pitchFamily="34" charset="0"/>
              </a:rPr>
              <a:t>，组长可以选择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已分配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kern="0" dirty="0">
                <a:sym typeface="Arial" panose="020B0604020202020204" pitchFamily="34" charset="0"/>
              </a:rPr>
              <a:t>给组员或者自己</a:t>
            </a:r>
            <a:endParaRPr lang="zh-CN" altLang="en-US" sz="1600" kern="0" dirty="0"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6103396" y="4327749"/>
            <a:ext cx="8564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01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6854825" y="4327525"/>
            <a:ext cx="4804410" cy="682625"/>
          </a:xfrm>
          <a:prstGeom prst="rect">
            <a:avLst/>
          </a:prstGeom>
        </p:spPr>
        <p:txBody>
          <a:bodyPr wrap="square" anchor="t" anchorCtr="0"/>
          <a:p>
            <a:pPr algn="just">
              <a:lnSpc>
                <a:spcPct val="120000"/>
              </a:lnSpc>
            </a:pPr>
            <a:r>
              <a:rPr lang="zh-CN" altLang="en-US" sz="1600" kern="0" dirty="0">
                <a:sym typeface="Arial" panose="020B0604020202020204" pitchFamily="34" charset="0"/>
              </a:rPr>
              <a:t>出现</a:t>
            </a:r>
            <a:r>
              <a:rPr lang="en-US" altLang="zh-CN" sz="1600" kern="0" dirty="0">
                <a:sym typeface="Arial" panose="020B0604020202020204" pitchFamily="34" charset="0"/>
              </a:rPr>
              <a:t>bug，</a:t>
            </a:r>
            <a:r>
              <a:rPr lang="zh-CN" altLang="en-US" sz="1600" kern="0" dirty="0">
                <a:sym typeface="Arial" panose="020B0604020202020204" pitchFamily="34" charset="0"/>
              </a:rPr>
              <a:t>组员提供</a:t>
            </a:r>
            <a:r>
              <a:rPr lang="en-US" altLang="zh-CN" sz="1600" kern="0" dirty="0">
                <a:sym typeface="Arial" panose="020B0604020202020204" pitchFamily="34" charset="0"/>
              </a:rPr>
              <a:t>bug</a:t>
            </a:r>
            <a:r>
              <a:rPr lang="zh-CN" altLang="en-US" sz="1600" kern="0" dirty="0">
                <a:sym typeface="Arial" panose="020B0604020202020204" pitchFamily="34" charset="0"/>
              </a:rPr>
              <a:t>信息，组长填写</a:t>
            </a:r>
            <a:r>
              <a:rPr lang="zh-CN" altLang="en-US" sz="1600" b="1" kern="0" dirty="0">
                <a:sym typeface="Arial" panose="020B0604020202020204" pitchFamily="34" charset="0"/>
              </a:rPr>
              <a:t>版本变更登记簿，并在</a:t>
            </a:r>
            <a:r>
              <a:rPr lang="en-US" altLang="zh-CN" sz="1600" b="1" kern="0" dirty="0">
                <a:sym typeface="Arial" panose="020B0604020202020204" pitchFamily="34" charset="0"/>
              </a:rPr>
              <a:t>SVN</a:t>
            </a:r>
            <a:r>
              <a:rPr lang="zh-CN" altLang="en-US" sz="1600" b="1" kern="0" dirty="0">
                <a:sym typeface="Arial" panose="020B0604020202020204" pitchFamily="34" charset="0"/>
              </a:rPr>
              <a:t>上传</a:t>
            </a:r>
            <a:endParaRPr lang="zh-CN" altLang="en-US" sz="1600" b="1" kern="0" dirty="0"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4"/>
            </p:custDataLst>
          </p:nvPr>
        </p:nvSpPr>
        <p:spPr>
          <a:xfrm>
            <a:off x="5824469" y="2010007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CDD8AA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5"/>
            </p:custDataLst>
          </p:nvPr>
        </p:nvSpPr>
        <p:spPr>
          <a:xfrm flipH="1">
            <a:off x="4955272" y="2448172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B1C38C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6"/>
            </p:custDataLst>
          </p:nvPr>
        </p:nvSpPr>
        <p:spPr>
          <a:xfrm>
            <a:off x="5824469" y="2976508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A2B06C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KSO_Shape"/>
          <p:cNvSpPr/>
          <p:nvPr>
            <p:custDataLst>
              <p:tags r:id="rId17"/>
            </p:custDataLst>
          </p:nvPr>
        </p:nvSpPr>
        <p:spPr>
          <a:xfrm flipH="1">
            <a:off x="4955272" y="3405148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758D55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3" name="KSO_Shape"/>
          <p:cNvSpPr/>
          <p:nvPr>
            <p:custDataLst>
              <p:tags r:id="rId18"/>
            </p:custDataLst>
          </p:nvPr>
        </p:nvSpPr>
        <p:spPr>
          <a:xfrm>
            <a:off x="5824470" y="3943008"/>
            <a:ext cx="1031160" cy="86339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556740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675" y="1810385"/>
            <a:ext cx="437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kern="0" dirty="0">
                <a:sym typeface="Arial" panose="020B0604020202020204" pitchFamily="34" charset="0"/>
              </a:rPr>
              <a:t>        </a:t>
            </a:r>
            <a:r>
              <a:rPr lang="zh-CN" altLang="en-US" sz="1600" kern="0" dirty="0">
                <a:sym typeface="Arial" panose="020B0604020202020204" pitchFamily="34" charset="0"/>
              </a:rPr>
              <a:t>通知复测，缺陷改为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待复测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，分派给b</a:t>
            </a:r>
            <a:r>
              <a:rPr lang="en-US" altLang="zh-CN" sz="1600" kern="0" dirty="0">
                <a:sym typeface="Arial" panose="020B0604020202020204" pitchFamily="34" charset="0"/>
              </a:rPr>
              <a:t>ug</a:t>
            </a:r>
            <a:r>
              <a:rPr lang="zh-CN" altLang="en-US" sz="1600" kern="0" dirty="0">
                <a:sym typeface="Arial" panose="020B0604020202020204" pitchFamily="34" charset="0"/>
              </a:rPr>
              <a:t>提交人或者其他组员</a:t>
            </a:r>
            <a:endParaRPr lang="zh-CN" altLang="en-US" sz="1600" kern="0" dirty="0"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5014250" y="1925816"/>
            <a:ext cx="752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06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0"/>
            </p:custDataLst>
          </p:nvPr>
        </p:nvSpPr>
        <p:spPr>
          <a:xfrm>
            <a:off x="6103396" y="1435049"/>
            <a:ext cx="752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07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6095" y="1473200"/>
            <a:ext cx="4803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kern="0" dirty="0">
                <a:sym typeface="Arial" panose="020B0604020202020204" pitchFamily="34" charset="0"/>
              </a:rPr>
              <a:t>组员测试通过，缺陷 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关闭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，结束。否则 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重新打开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，分派给所属组长。</a:t>
            </a:r>
            <a:endParaRPr lang="zh-CN" altLang="en-US" sz="1600" kern="0" dirty="0"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21"/>
            </p:custDataLst>
          </p:nvPr>
        </p:nvSpPr>
        <p:spPr>
          <a:xfrm>
            <a:off x="5008656" y="895934"/>
            <a:ext cx="752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ym typeface="Arial" panose="020B0604020202020204" pitchFamily="34" charset="0"/>
              </a:rPr>
              <a:t>08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265" y="834390"/>
            <a:ext cx="437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kern="0" dirty="0">
                <a:sym typeface="Arial" panose="020B0604020202020204" pitchFamily="34" charset="0"/>
              </a:rPr>
              <a:t>        </a:t>
            </a:r>
            <a:r>
              <a:rPr lang="zh-CN" altLang="en-US" sz="1600" kern="0" dirty="0">
                <a:sym typeface="Arial" panose="020B0604020202020204" pitchFamily="34" charset="0"/>
              </a:rPr>
              <a:t>将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olidFill>
                  <a:srgbClr val="FF0000"/>
                </a:solidFill>
                <a:sym typeface="Arial" panose="020B0604020202020204" pitchFamily="34" charset="0"/>
              </a:rPr>
              <a:t>重新打开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的缺陷，</a:t>
            </a:r>
            <a:r>
              <a:rPr lang="en-US" altLang="zh-CN" sz="1600" kern="0" dirty="0">
                <a:sym typeface="Arial" panose="020B0604020202020204" pitchFamily="34" charset="0"/>
              </a:rPr>
              <a:t>“</a:t>
            </a:r>
            <a:r>
              <a:rPr lang="zh-CN" altLang="en-US" sz="1600" b="1" kern="0" dirty="0">
                <a:sym typeface="Arial" panose="020B0604020202020204" pitchFamily="34" charset="0"/>
              </a:rPr>
              <a:t>已分配</a:t>
            </a:r>
            <a:r>
              <a:rPr lang="en-US" altLang="zh-CN" sz="1600" kern="0" dirty="0">
                <a:sym typeface="Arial" panose="020B0604020202020204" pitchFamily="34" charset="0"/>
              </a:rPr>
              <a:t>”</a:t>
            </a:r>
            <a:r>
              <a:rPr lang="zh-CN" altLang="en-US" sz="1600" kern="0" dirty="0">
                <a:sym typeface="Arial" panose="020B0604020202020204" pitchFamily="34" charset="0"/>
              </a:rPr>
              <a:t>给组长或组员，重复</a:t>
            </a:r>
            <a:r>
              <a:rPr lang="en-US" altLang="zh-CN" sz="1600" b="1" kern="0" dirty="0">
                <a:sym typeface="Arial" panose="020B0604020202020204" pitchFamily="34" charset="0"/>
              </a:rPr>
              <a:t>04</a:t>
            </a:r>
            <a:r>
              <a:rPr lang="zh-CN" altLang="en-US" sz="1600" kern="0" dirty="0">
                <a:sym typeface="Arial" panose="020B0604020202020204" pitchFamily="34" charset="0"/>
              </a:rPr>
              <a:t>步骤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53540" y="5461635"/>
            <a:ext cx="9224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1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、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</a:rPr>
              <a:t>变更记录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：登记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</a:rPr>
              <a:t>内部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缺陷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、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</a:rPr>
              <a:t>版本变更索引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：登记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</a:rPr>
              <a:t>外部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缺陷，有版本变更就写，没有就不写，有</a:t>
            </a:r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bug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说明的，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加超链接到本文档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69815" y="313880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4140" y="2921635"/>
            <a:ext cx="205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内部流程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02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450" y="1737995"/>
            <a:ext cx="315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将缺陷明细、变更清单等信息发给所属组长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450" y="2844800"/>
            <a:ext cx="3262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修复缺陷后，修改缺陷状态为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已修改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，并分派回所属组长</a:t>
            </a:r>
            <a:endParaRPr lang="zh-CN" altLang="en-US" sz="2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1485" y="4457065"/>
            <a:ext cx="3081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有程序变更的，组长填写版本变更登记簿，提交到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SVN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95460" y="961390"/>
            <a:ext cx="2529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查看版本变更登记簿，申请、变更版本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1230" y="290830"/>
            <a:ext cx="1424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组员</a:t>
            </a:r>
            <a:r>
              <a:rPr lang="en-US" altLang="zh-CN" sz="2000"/>
              <a:t>ABC...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76570" y="290830"/>
            <a:ext cx="1381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组长</a:t>
            </a:r>
            <a:r>
              <a:rPr lang="en-US" altLang="zh-CN" sz="2000"/>
              <a:t>DEF...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9687560" y="29083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版本管理员</a:t>
            </a:r>
            <a:endParaRPr lang="zh-CN" altLang="en-US" sz="2000"/>
          </a:p>
        </p:txBody>
      </p:sp>
      <p:cxnSp>
        <p:nvCxnSpPr>
          <p:cNvPr id="14" name="直接连接符 13"/>
          <p:cNvCxnSpPr/>
          <p:nvPr/>
        </p:nvCxnSpPr>
        <p:spPr>
          <a:xfrm>
            <a:off x="309245" y="796290"/>
            <a:ext cx="116160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 141"/>
          <p:cNvSpPr/>
          <p:nvPr/>
        </p:nvSpPr>
        <p:spPr>
          <a:xfrm>
            <a:off x="3579495" y="1329055"/>
            <a:ext cx="433705" cy="3556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245" y="908050"/>
            <a:ext cx="269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新建缺陷，</a:t>
            </a:r>
            <a:r>
              <a:rPr lang="zh-CN" altLang="en-US" sz="2400" b="1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分派给所属组长</a:t>
            </a:r>
            <a:endParaRPr lang="zh-CN" altLang="en-US" sz="2400" b="1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1485" y="908050"/>
            <a:ext cx="42316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修改缺陷状态为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已确认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，分派给自己或者其他组长；然后组长改状态为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已分配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，分派给组员</a:t>
            </a:r>
            <a:endParaRPr lang="zh-CN" altLang="en-US" sz="2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8" name=" 141"/>
          <p:cNvSpPr/>
          <p:nvPr/>
        </p:nvSpPr>
        <p:spPr>
          <a:xfrm rot="8820000">
            <a:off x="3375660" y="2626995"/>
            <a:ext cx="896620" cy="3556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450" y="4043680"/>
            <a:ext cx="305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如果有程序变更，将变更程序、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SVN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版本号发给所属组长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51325" y="3627120"/>
            <a:ext cx="3919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修改缺陷状态为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待复测</a:t>
            </a:r>
            <a:r>
              <a:rPr lang="en-US" altLang="zh-CN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，分派给组员测试验证</a:t>
            </a:r>
            <a:endParaRPr lang="zh-CN" altLang="en-US" sz="2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1" name=" 141"/>
          <p:cNvSpPr/>
          <p:nvPr/>
        </p:nvSpPr>
        <p:spPr>
          <a:xfrm>
            <a:off x="3579495" y="3864610"/>
            <a:ext cx="478155" cy="3556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171180" y="458343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109585" y="2227580"/>
            <a:ext cx="1374775" cy="1296035"/>
          </a:xfrm>
          <a:prstGeom prst="straightConnector1">
            <a:avLst/>
          </a:prstGeom>
          <a:ln w="38100">
            <a:prstDash val="sysDash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493125" y="3121660"/>
            <a:ext cx="178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程序变更，通知版本管理员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9245" y="5423535"/>
            <a:ext cx="32518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测试通过，修改缺陷状态为</a:t>
            </a:r>
            <a:r>
              <a:rPr lang="en-US" altLang="zh-CN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关闭</a:t>
            </a:r>
            <a:r>
              <a:rPr lang="en-US" altLang="zh-CN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。否则</a:t>
            </a:r>
            <a:r>
              <a:rPr lang="en-US" altLang="zh-CN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“</a:t>
            </a:r>
            <a:r>
              <a:rPr lang="zh-CN" altLang="en-US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重新打开</a:t>
            </a:r>
            <a:r>
              <a:rPr lang="en-US" altLang="zh-CN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”</a:t>
            </a:r>
            <a:r>
              <a:rPr lang="zh-CN" altLang="en-US" sz="20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，分派回组长流转</a:t>
            </a:r>
            <a:endParaRPr lang="zh-CN" altLang="en-US" sz="20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cxnSp>
        <p:nvCxnSpPr>
          <p:cNvPr id="28" name="曲线连接符 27"/>
          <p:cNvCxnSpPr/>
          <p:nvPr/>
        </p:nvCxnSpPr>
        <p:spPr>
          <a:xfrm rot="10800000" flipV="1">
            <a:off x="4472940" y="2274570"/>
            <a:ext cx="6667500" cy="4131945"/>
          </a:xfrm>
          <a:prstGeom prst="curvedConnector3">
            <a:avLst>
              <a:gd name="adj1" fmla="val -266"/>
            </a:avLst>
          </a:prstGeom>
          <a:ln w="38100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281920" y="54235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给变更后的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git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版本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79495" y="9613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79495" y="238315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579495" y="349631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2" name=" 141"/>
          <p:cNvSpPr/>
          <p:nvPr/>
        </p:nvSpPr>
        <p:spPr>
          <a:xfrm rot="8100000">
            <a:off x="3589020" y="5197475"/>
            <a:ext cx="563880" cy="3556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9495" y="4965700"/>
            <a:ext cx="29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49375" y="378460"/>
            <a:ext cx="9143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新建缺陷：必须选择自己所属组长，若分派给其他组员，会导致缺陷无法更改状态、分派！</a:t>
            </a:r>
            <a:endParaRPr lang="zh-CN" altLang="en-US" sz="2400"/>
          </a:p>
        </p:txBody>
      </p:sp>
      <p:pic>
        <p:nvPicPr>
          <p:cNvPr id="2" name="图片 1" descr="Y4E8CZNIWOT3DIYEO2S)0U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403985"/>
            <a:ext cx="10311765" cy="4767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$PW3`ST[8[RKSIXAKQV~V2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630680"/>
            <a:ext cx="12090400" cy="333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1805" y="702945"/>
            <a:ext cx="524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已确认：只能给组长确认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2QM4WX__PC8%CZ{VQV5ZD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1581785"/>
            <a:ext cx="11900535" cy="3695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9585" y="804545"/>
            <a:ext cx="530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已分配：只能给组员分配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7"/>
  <p:tag name="KSO_WM_UNIT_ID" val="diagram160132_2*m_i*1_7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6"/>
  <p:tag name="KSO_WM_UNIT_ID" val="diagram160132_2*m_i*1_6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7"/>
  <p:tag name="KSO_WM_UNIT_ID" val="diagram160132_2*m_i*1_7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1"/>
  <p:tag name="KSO_WM_UNIT_ID" val="diagram160132_2*m_i*1_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h_f"/>
  <p:tag name="KSO_WM_UNIT_INDEX" val="1_4_1"/>
  <p:tag name="KSO_WM_UNIT_ID" val="diagram160132_2*m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8"/>
  <p:tag name="KSO_WM_DIAGRAM_GROUP_CODE" val="m1-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2"/>
  <p:tag name="KSO_WM_UNIT_ID" val="diagram160132_2*m_i*1_2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h_f"/>
  <p:tag name="KSO_WM_UNIT_INDEX" val="1_2_1"/>
  <p:tag name="KSO_WM_UNIT_ID" val="diagram160132_2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8"/>
  <p:tag name="KSO_WM_DIAGRAM_GROUP_CODE" val="m1-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3"/>
  <p:tag name="KSO_WM_UNIT_ID" val="diagram160132_2*m_i*1_3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h_f"/>
  <p:tag name="KSO_WM_UNIT_INDEX" val="1_5_1"/>
  <p:tag name="KSO_WM_UNIT_ID" val="diagram160132_2*m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8"/>
  <p:tag name="KSO_WM_DIAGRAM_GROUP_CODE" val="m1-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4"/>
  <p:tag name="KSO_WM_UNIT_ID" val="diagram160132_2*m_i*1_4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h_f"/>
  <p:tag name="KSO_WM_UNIT_INDEX" val="1_3_1"/>
  <p:tag name="KSO_WM_UNIT_ID" val="diagram160132_2*m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8"/>
  <p:tag name="KSO_WM_DIAGRAM_GROUP_CODE" val="m1-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5"/>
  <p:tag name="KSO_WM_UNIT_ID" val="diagram160132_2*m_i*1_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h_f"/>
  <p:tag name="KSO_WM_UNIT_INDEX" val="1_1_1"/>
  <p:tag name="KSO_WM_UNIT_ID" val="diagram160132_2*m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28"/>
  <p:tag name="KSO_WM_DIAGRAM_GROUP_CODE" val="m1-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6"/>
  <p:tag name="KSO_WM_UNIT_ID" val="diagram160132_2*m_i*1_6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7"/>
  <p:tag name="KSO_WM_UNIT_ID" val="diagram160132_2*m_i*1_7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8"/>
  <p:tag name="KSO_WM_UNIT_ID" val="diagram160132_2*m_i*1_8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9"/>
  <p:tag name="KSO_WM_UNIT_ID" val="diagram160132_2*m_i*1_9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10"/>
  <p:tag name="KSO_WM_UNIT_ID" val="diagram160132_2*m_i*1_10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3"/>
  <p:tag name="KSO_WM_UNIT_ID" val="diagram160132_2*m_i*1_3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3"/>
  <p:tag name="KSO_WM_UNIT_ID" val="diagram160132_2*m_i*1_3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3"/>
  <p:tag name="KSO_WM_UNIT_ID" val="diagram160132_2*m_i*1_3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5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7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演示</Application>
  <PresentationFormat>宽屏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华文宋体</vt:lpstr>
      <vt:lpstr>黑体</vt:lpstr>
      <vt:lpstr>微软雅黑</vt:lpstr>
      <vt:lpstr>逐浪温莎雅楷体</vt:lpstr>
      <vt:lpstr>逐浪粗宋简体</vt:lpstr>
      <vt:lpstr>Arial Unicode MS</vt:lpstr>
      <vt:lpstr>等线</vt:lpstr>
      <vt:lpstr>华文行楷</vt:lpstr>
      <vt:lpstr>华文新魏</vt:lpstr>
      <vt:lpstr>华文楷体</vt:lpstr>
      <vt:lpstr>华文中宋</vt:lpstr>
      <vt:lpstr>华文彩云</vt:lpstr>
      <vt:lpstr>华文琥珀</vt:lpstr>
      <vt:lpstr>华文隶书</vt:lpstr>
      <vt:lpstr>新宋体</vt:lpstr>
      <vt:lpstr>方正兰亭超细黑简体</vt:lpstr>
      <vt:lpstr>华文细黑</vt:lpstr>
      <vt:lpstr>方正舒体</vt:lpstr>
      <vt:lpstr>方正姚体</vt:lpstr>
      <vt:lpstr>Office 主题​​</vt:lpstr>
      <vt:lpstr>版 本 变 更 流 程</vt:lpstr>
      <vt:lpstr>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暮华25℃</cp:lastModifiedBy>
  <cp:revision>615</cp:revision>
  <dcterms:created xsi:type="dcterms:W3CDTF">2017-08-03T09:01:00Z</dcterms:created>
  <dcterms:modified xsi:type="dcterms:W3CDTF">2019-06-29T06:31:16Z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