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283" r:id="rId5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500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pos="5722" userDrawn="1">
          <p15:clr>
            <a:srgbClr val="A4A3A4"/>
          </p15:clr>
        </p15:guide>
        <p15:guide id="6" pos="6471" userDrawn="1">
          <p15:clr>
            <a:srgbClr val="A4A3A4"/>
          </p15:clr>
        </p15:guide>
        <p15:guide id="7" pos="3591" userDrawn="1">
          <p15:clr>
            <a:srgbClr val="A4A3A4"/>
          </p15:clr>
        </p15:guide>
        <p15:guide id="8" orient="horz" pos="1253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  <p15:guide id="12" orient="horz" pos="24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66"/>
    <a:srgbClr val="00AEEF"/>
    <a:srgbClr val="125687"/>
    <a:srgbClr val="002A54"/>
    <a:srgbClr val="AFBCD2"/>
    <a:srgbClr val="144069"/>
    <a:srgbClr val="5A789C"/>
    <a:srgbClr val="CA2126"/>
    <a:srgbClr val="F15A29"/>
    <a:srgbClr val="80B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662" y="72"/>
      </p:cViewPr>
      <p:guideLst>
        <p:guide pos="3500"/>
        <p:guide orient="horz" pos="3906"/>
        <p:guide pos="5722"/>
        <p:guide pos="6471"/>
        <p:guide pos="3591"/>
        <p:guide orient="horz" pos="1253"/>
        <p:guide orient="horz" pos="2704"/>
        <p:guide orient="horz" pos="1593"/>
        <p:guide orient="horz" pos="1457"/>
        <p:guide orient="horz" pos="24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66" y="54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4BE7D-5E4F-4759-9230-3713D3C2EE4C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DA3F0-513F-4640-9A46-8AEE19A81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8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B489-25FE-45CA-9246-2B2DB90CCD3B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A237-C0A9-4822-92B6-23797C130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9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59" y="-191920"/>
            <a:ext cx="1557420" cy="16810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9F49D62-DED1-46B5-80C4-AB89EABE54BD}"/>
              </a:ext>
            </a:extLst>
          </p:cNvPr>
          <p:cNvSpPr txBox="1"/>
          <p:nvPr userDrawn="1"/>
        </p:nvSpPr>
        <p:spPr>
          <a:xfrm>
            <a:off x="6096000" y="3429000"/>
            <a:ext cx="590374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pt-BR" sz="4400" dirty="0">
                <a:solidFill>
                  <a:srgbClr val="15344C"/>
                </a:solidFill>
                <a:latin typeface="Franklin Gothic Heavy" panose="020B0903020102020204" pitchFamily="34" charset="0"/>
                <a:cs typeface="Segoe UI" panose="020B0502040204020203" pitchFamily="34" charset="0"/>
              </a:rPr>
              <a:t>O HUB DE NEGÓCIOS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331E5E-951C-4E6C-B7A6-C5961F39CF5A}"/>
              </a:ext>
            </a:extLst>
          </p:cNvPr>
          <p:cNvSpPr/>
          <p:nvPr userDrawn="1"/>
        </p:nvSpPr>
        <p:spPr>
          <a:xfrm>
            <a:off x="6351181" y="4094662"/>
            <a:ext cx="4915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15344C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DA SAÚDE E BEM-ESTAR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313F8B-DDA3-491E-8866-2DD80D71D7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80"/>
          <a:stretch/>
        </p:blipFill>
        <p:spPr>
          <a:xfrm>
            <a:off x="7333653" y="1192440"/>
            <a:ext cx="2950504" cy="22331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 hasCustomPrompt="1"/>
          </p:nvPr>
        </p:nvSpPr>
        <p:spPr>
          <a:xfrm>
            <a:off x="5528604" y="5124364"/>
            <a:ext cx="6663396" cy="564582"/>
          </a:xfrm>
        </p:spPr>
        <p:txBody>
          <a:bodyPr>
            <a:normAutofit/>
          </a:bodyPr>
          <a:lstStyle>
            <a:lvl1pPr algn="ctr">
              <a:defRPr sz="2400" baseline="0">
                <a:latin typeface="Franklin Gothic Book" panose="020B0503020102020204" pitchFamily="34" charset="0"/>
              </a:defRPr>
            </a:lvl1pPr>
          </a:lstStyle>
          <a:p>
            <a:r>
              <a:rPr lang="pt-BR" dirty="0"/>
              <a:t>Coloque aqui o seu nome </a:t>
            </a:r>
            <a:br>
              <a:rPr lang="pt-BR" dirty="0"/>
            </a:br>
            <a:r>
              <a:rPr lang="pt-BR" dirty="0"/>
              <a:t>ou tema da apresentação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0" hasCustomPrompt="1"/>
          </p:nvPr>
        </p:nvSpPr>
        <p:spPr>
          <a:xfrm>
            <a:off x="5514975" y="6049732"/>
            <a:ext cx="6663396" cy="4538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pt-BR" dirty="0"/>
              <a:t>Mês / Ano </a:t>
            </a:r>
          </a:p>
        </p:txBody>
      </p:sp>
    </p:spTree>
    <p:extLst>
      <p:ext uri="{BB962C8B-B14F-4D97-AF65-F5344CB8AC3E}">
        <p14:creationId xmlns:p14="http://schemas.microsoft.com/office/powerpoint/2010/main" val="468095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59" y="-191920"/>
            <a:ext cx="1557420" cy="16810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5C155A-580F-49CE-A691-0E9031F38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5"/>
          <a:stretch/>
        </p:blipFill>
        <p:spPr>
          <a:xfrm rot="5400000">
            <a:off x="2634302" y="-2634300"/>
            <a:ext cx="6923397" cy="121920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B30183A-E2CA-4297-A5F5-0134DC8116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5649307"/>
            <a:ext cx="12323928" cy="12740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F3316C-3E9A-4CE4-A6CE-9232308BF1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08" y="1154519"/>
            <a:ext cx="4021215" cy="35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723DB4-6272-443D-9938-6F76A2BF3F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27" r="20433"/>
          <a:stretch/>
        </p:blipFill>
        <p:spPr>
          <a:xfrm rot="5400000">
            <a:off x="-2254102" y="2254103"/>
            <a:ext cx="6857998" cy="23497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CEE4987-562E-4833-B12C-5F806A974B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3" y="482760"/>
            <a:ext cx="1661627" cy="144807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F965262-95C4-4EBF-A784-A027BEA36A96}"/>
              </a:ext>
            </a:extLst>
          </p:cNvPr>
          <p:cNvSpPr/>
          <p:nvPr userDrawn="1"/>
        </p:nvSpPr>
        <p:spPr>
          <a:xfrm>
            <a:off x="-1" y="2413591"/>
            <a:ext cx="2356765" cy="2615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D1D277-040D-4179-A257-456CBF0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5" t="17209" r="22155" b="7722"/>
          <a:stretch/>
        </p:blipFill>
        <p:spPr>
          <a:xfrm>
            <a:off x="-1" y="2615609"/>
            <a:ext cx="2356765" cy="219030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2480153" y="314940"/>
            <a:ext cx="9544833" cy="766596"/>
          </a:xfrm>
        </p:spPr>
        <p:txBody>
          <a:bodyPr>
            <a:noAutofit/>
          </a:bodyPr>
          <a:lstStyle>
            <a:lvl1pPr algn="ctr">
              <a:defRPr sz="3200" b="1">
                <a:latin typeface="Franklin Gothic Demi" panose="020B07030201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0"/>
          </p:nvPr>
        </p:nvSpPr>
        <p:spPr>
          <a:xfrm>
            <a:off x="2480153" y="1352550"/>
            <a:ext cx="9544833" cy="537368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171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F260EB-EE3E-491A-8A43-F0BDE895E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27" r="20433"/>
          <a:stretch/>
        </p:blipFill>
        <p:spPr>
          <a:xfrm rot="5400000">
            <a:off x="-2254101" y="2254101"/>
            <a:ext cx="6857998" cy="23497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1F7248-1039-460B-A409-4ED2A002FD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3" y="5153541"/>
            <a:ext cx="1449612" cy="126330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AF85E0A-3D7C-47AE-B6AC-86B4DE8DEC66}"/>
              </a:ext>
            </a:extLst>
          </p:cNvPr>
          <p:cNvSpPr/>
          <p:nvPr userDrawn="1"/>
        </p:nvSpPr>
        <p:spPr>
          <a:xfrm>
            <a:off x="0" y="1477922"/>
            <a:ext cx="2356765" cy="3349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C49ED5-27CE-4F0E-BE40-6416DA51F3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5" t="14077" r="22155" b="7721"/>
          <a:stretch/>
        </p:blipFill>
        <p:spPr>
          <a:xfrm>
            <a:off x="0" y="-2"/>
            <a:ext cx="2356765" cy="22817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253F77-63C3-45FA-83BD-9E4F02CB71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5" y="2419039"/>
            <a:ext cx="1404610" cy="251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01D68D-0097-4E27-95CA-8EB8424DBC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5" b="37227"/>
          <a:stretch/>
        </p:blipFill>
        <p:spPr>
          <a:xfrm>
            <a:off x="519973" y="4003937"/>
            <a:ext cx="1268166" cy="2969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B86A5F-709D-49B2-B8EE-E87B932A699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5" y="3551304"/>
            <a:ext cx="979496" cy="3469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75377C-7E46-441B-9FE7-1C92080732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03" r="-4019"/>
          <a:stretch/>
        </p:blipFill>
        <p:spPr>
          <a:xfrm>
            <a:off x="476314" y="2837436"/>
            <a:ext cx="1584000" cy="1358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3052FC-F0F2-41C5-97BE-AE409AE40B1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2" y="4461299"/>
            <a:ext cx="864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4" y="3102752"/>
            <a:ext cx="1087902" cy="324120"/>
          </a:xfrm>
          <a:prstGeom prst="rect">
            <a:avLst/>
          </a:prstGeom>
        </p:spPr>
      </p:pic>
      <p:sp>
        <p:nvSpPr>
          <p:cNvPr id="14" name="Título 7"/>
          <p:cNvSpPr>
            <a:spLocks noGrp="1"/>
          </p:cNvSpPr>
          <p:nvPr>
            <p:ph type="title" hasCustomPrompt="1"/>
          </p:nvPr>
        </p:nvSpPr>
        <p:spPr>
          <a:xfrm>
            <a:off x="2480153" y="314940"/>
            <a:ext cx="9544833" cy="766596"/>
          </a:xfrm>
        </p:spPr>
        <p:txBody>
          <a:bodyPr>
            <a:noAutofit/>
          </a:bodyPr>
          <a:lstStyle>
            <a:lvl1pPr algn="ctr">
              <a:defRPr sz="3200" b="1">
                <a:latin typeface="Franklin Gothic Demi" panose="020B07030201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Conteúdo 9"/>
          <p:cNvSpPr>
            <a:spLocks noGrp="1"/>
          </p:cNvSpPr>
          <p:nvPr>
            <p:ph sz="quarter" idx="10"/>
          </p:nvPr>
        </p:nvSpPr>
        <p:spPr>
          <a:xfrm>
            <a:off x="2480153" y="1352550"/>
            <a:ext cx="9544833" cy="537368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5781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5196000" y="-58056"/>
            <a:ext cx="1800000" cy="288000"/>
          </a:xfrm>
          <a:prstGeom prst="rect">
            <a:avLst/>
          </a:prstGeom>
          <a:solidFill>
            <a:srgbClr val="125687"/>
          </a:solidFill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840" y="-44035"/>
            <a:ext cx="1284134" cy="1133060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350729" y="1540701"/>
            <a:ext cx="11511071" cy="5210937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899781" y="261129"/>
            <a:ext cx="8392438" cy="840982"/>
          </a:xfrm>
        </p:spPr>
        <p:txBody>
          <a:bodyPr>
            <a:normAutofit/>
          </a:bodyPr>
          <a:lstStyle>
            <a:lvl1pPr algn="ctr">
              <a:defRPr sz="3200" b="1">
                <a:latin typeface="Franklin Gothic Demi" panose="020B07030201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0056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BF0D8-AD53-4BB5-9061-FD8F155D1DDB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055D-F144-4BF5-86CC-FAA0C77C6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98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5" r:id="rId2"/>
    <p:sldLayoutId id="2147483673" r:id="rId3"/>
    <p:sldLayoutId id="2147483676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5F22375-2CD4-4505-9647-821194F60DDE}"/>
              </a:ext>
            </a:extLst>
          </p:cNvPr>
          <p:cNvGrpSpPr/>
          <p:nvPr/>
        </p:nvGrpSpPr>
        <p:grpSpPr>
          <a:xfrm>
            <a:off x="4815531" y="297169"/>
            <a:ext cx="5554469" cy="5648558"/>
            <a:chOff x="3342265" y="3367081"/>
            <a:chExt cx="7055977" cy="7175501"/>
          </a:xfrm>
          <a:solidFill>
            <a:schemeClr val="bg1">
              <a:lumMod val="95000"/>
            </a:schemeClr>
          </a:solidFill>
        </p:grpSpPr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48FB7E5F-4DD5-4A20-8849-2309C9B8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solidFill>
              <a:srgbClr val="0DC0FF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747E2374-2FE5-4162-88E3-AA50B068C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solidFill>
              <a:srgbClr val="00B0F0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0623FD68-51F0-40FA-AC8C-AC259508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solidFill>
              <a:srgbClr val="0DC0FF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56A3D0DC-E805-42D3-978C-53770283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solidFill>
              <a:srgbClr val="0DC0FF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B1775395-3AB8-4506-86B1-FF30879B0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solidFill>
              <a:srgbClr val="00B0F0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06C50A07-DB8A-4C88-BD8D-E8523D88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solidFill>
              <a:srgbClr val="0DC0FF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DC1EBDA8-D023-493C-8BB9-49E33A95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solidFill>
              <a:srgbClr val="0DC0FF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50C35BE4-48FF-49C3-8F81-5CF207ACB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solidFill>
              <a:srgbClr val="0DC0FF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59D17050-BF19-4DA3-B792-C05111A9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solidFill>
              <a:srgbClr val="0DC0FF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7B83A9B8-6E49-4896-AD21-4A3A97996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solidFill>
              <a:srgbClr val="0070C0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A3128344-D447-472F-AAA0-84B899B24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3702D8F8-1618-43D1-BD7E-919D71705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A1D412F7-C6A4-41B8-9D1F-380CB234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9F178B20-502F-47F0-909E-7B55D8F0A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867126E7-533B-4843-89E0-474BD4E6E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3C3A289C-6297-4F51-AA97-0825CE0EF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0E54D82-70C9-4C6C-A1EF-021EF90E4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97946BEE-8205-4424-84E6-5229D448D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2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B9AB8F74-EBD2-49B8-896F-656850157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solidFill>
              <a:srgbClr val="0070C0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C38ED94D-8BBF-4F02-9A66-5CEDAC683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solidFill>
              <a:srgbClr val="0070C0"/>
            </a:solidFill>
            <a:ln w="28575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EFE3D1B7-7A12-402C-B94F-6E53911B4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357ADFC1-F4AC-4E0C-8D1E-BC09E281E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2141FAEC-F72E-48D8-BDD1-B9720ED59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6E8620DB-D9E7-4DAC-8324-CF8DC8141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solidFill>
              <a:srgbClr val="00B0F0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00669151-C04E-40FB-A127-DE0634CF8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D3D798C7-4E87-4B46-916F-947C38091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solidFill>
              <a:srgbClr val="0070C0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6211AFF1-A8EA-4B2B-BF07-C05E894A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solidFill>
              <a:srgbClr val="00B0F0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E6649CA-E67A-4484-A7C4-5AED8EBF6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solidFill>
              <a:srgbClr val="00B0F0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Open Sans Regular" charset="0"/>
              </a:endParaRPr>
            </a:p>
          </p:txBody>
        </p:sp>
      </p:grpSp>
      <p:sp>
        <p:nvSpPr>
          <p:cNvPr id="87" name="CaixaDeTexto 86"/>
          <p:cNvSpPr txBox="1"/>
          <p:nvPr/>
        </p:nvSpPr>
        <p:spPr>
          <a:xfrm>
            <a:off x="3534022" y="824334"/>
            <a:ext cx="1712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Norte: 147 / 1121	</a:t>
            </a:r>
          </a:p>
          <a:p>
            <a:pPr fontAlgn="ctr"/>
            <a:r>
              <a:rPr lang="en-US" dirty="0"/>
              <a:t>RR: 2 / 15</a:t>
            </a:r>
          </a:p>
          <a:p>
            <a:pPr fontAlgn="ctr"/>
            <a:r>
              <a:rPr lang="en-US" dirty="0"/>
              <a:t>AP: 3 / 55</a:t>
            </a:r>
          </a:p>
          <a:p>
            <a:pPr fontAlgn="ctr"/>
            <a:r>
              <a:rPr lang="en-US" dirty="0"/>
              <a:t>PA: 60 / 526</a:t>
            </a:r>
          </a:p>
          <a:p>
            <a:pPr fontAlgn="ctr"/>
            <a:r>
              <a:rPr lang="en-US" dirty="0"/>
              <a:t>TO: 32 / 135</a:t>
            </a:r>
          </a:p>
          <a:p>
            <a:pPr fontAlgn="ctr"/>
            <a:r>
              <a:rPr lang="en-US" dirty="0"/>
              <a:t>AM: 7 / 172</a:t>
            </a:r>
          </a:p>
          <a:p>
            <a:pPr fontAlgn="ctr"/>
            <a:r>
              <a:rPr lang="en-US" dirty="0"/>
              <a:t>RO: 35 / 159</a:t>
            </a:r>
          </a:p>
          <a:p>
            <a:pPr fontAlgn="ctr"/>
            <a:r>
              <a:rPr lang="en-US" dirty="0"/>
              <a:t>AC: 8 / 59</a:t>
            </a:r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</a:p>
          <a:p>
            <a:pPr algn="ctr"/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grpSp>
        <p:nvGrpSpPr>
          <p:cNvPr id="88" name="Grupo 87"/>
          <p:cNvGrpSpPr/>
          <p:nvPr/>
        </p:nvGrpSpPr>
        <p:grpSpPr>
          <a:xfrm>
            <a:off x="3580859" y="1081898"/>
            <a:ext cx="1800000" cy="144000"/>
            <a:chOff x="5728307" y="1330604"/>
            <a:chExt cx="1215269" cy="90435"/>
          </a:xfrm>
          <a:solidFill>
            <a:schemeClr val="accent3"/>
          </a:solidFill>
        </p:grpSpPr>
        <p:cxnSp>
          <p:nvCxnSpPr>
            <p:cNvPr id="89" name="Conector reto 88"/>
            <p:cNvCxnSpPr/>
            <p:nvPr/>
          </p:nvCxnSpPr>
          <p:spPr>
            <a:xfrm flipH="1">
              <a:off x="5773525" y="1375821"/>
              <a:ext cx="1170051" cy="1"/>
            </a:xfrm>
            <a:prstGeom prst="line">
              <a:avLst/>
            </a:prstGeom>
            <a:grpFill/>
            <a:ln>
              <a:solidFill>
                <a:schemeClr val="accent3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0" name="Elipse 89"/>
            <p:cNvSpPr/>
            <p:nvPr/>
          </p:nvSpPr>
          <p:spPr>
            <a:xfrm>
              <a:off x="5728307" y="1330604"/>
              <a:ext cx="90435" cy="9043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4650410" y="3935530"/>
            <a:ext cx="248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 Oeste: 401 / 3756	</a:t>
            </a:r>
          </a:p>
        </p:txBody>
      </p:sp>
      <p:grpSp>
        <p:nvGrpSpPr>
          <p:cNvPr id="92" name="Grupo 91"/>
          <p:cNvGrpSpPr/>
          <p:nvPr/>
        </p:nvGrpSpPr>
        <p:grpSpPr>
          <a:xfrm>
            <a:off x="4560658" y="4153250"/>
            <a:ext cx="2412000" cy="113981"/>
            <a:chOff x="7474766" y="4382890"/>
            <a:chExt cx="1561487" cy="90435"/>
          </a:xfrm>
          <a:solidFill>
            <a:srgbClr val="125687"/>
          </a:solidFill>
        </p:grpSpPr>
        <p:cxnSp>
          <p:nvCxnSpPr>
            <p:cNvPr id="93" name="Conector reto 92"/>
            <p:cNvCxnSpPr/>
            <p:nvPr/>
          </p:nvCxnSpPr>
          <p:spPr>
            <a:xfrm flipH="1">
              <a:off x="7519985" y="4428107"/>
              <a:ext cx="1516268" cy="1"/>
            </a:xfrm>
            <a:prstGeom prst="line">
              <a:avLst/>
            </a:prstGeom>
            <a:grpFill/>
            <a:ln>
              <a:solidFill>
                <a:srgbClr val="125687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7474766" y="4382890"/>
              <a:ext cx="90435" cy="90435"/>
            </a:xfrm>
            <a:prstGeom prst="ellipse">
              <a:avLst/>
            </a:prstGeom>
            <a:grpFill/>
            <a:ln>
              <a:solidFill>
                <a:srgbClr val="125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rgbClr val="125687"/>
                </a:solidFill>
              </a:endParaRPr>
            </a:p>
          </p:txBody>
        </p:sp>
      </p:grpSp>
      <p:sp>
        <p:nvSpPr>
          <p:cNvPr id="95" name="CaixaDeTexto 94"/>
          <p:cNvSpPr txBox="1"/>
          <p:nvPr/>
        </p:nvSpPr>
        <p:spPr>
          <a:xfrm>
            <a:off x="8034973" y="5371077"/>
            <a:ext cx="2181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Sul: 1040 / 9002</a:t>
            </a:r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B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lang="fr-FR" dirty="0"/>
              <a:t>PR: 364 / 3185</a:t>
            </a:r>
          </a:p>
          <a:p>
            <a:pPr fontAlgn="ctr"/>
            <a:r>
              <a:rPr lang="fr-FR" dirty="0"/>
              <a:t>SC: 261 / 2206</a:t>
            </a:r>
          </a:p>
          <a:p>
            <a:pPr fontAlgn="ctr"/>
            <a:r>
              <a:rPr lang="fr-FR" dirty="0"/>
              <a:t>RS: 415 / 3611</a:t>
            </a:r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</p:txBody>
      </p:sp>
      <p:grpSp>
        <p:nvGrpSpPr>
          <p:cNvPr id="96" name="Grupo 95"/>
          <p:cNvGrpSpPr/>
          <p:nvPr/>
        </p:nvGrpSpPr>
        <p:grpSpPr>
          <a:xfrm rot="10800000">
            <a:off x="8182555" y="5620816"/>
            <a:ext cx="1692000" cy="113981"/>
            <a:chOff x="9640977" y="5990283"/>
            <a:chExt cx="1215269" cy="90435"/>
          </a:xfrm>
          <a:solidFill>
            <a:srgbClr val="00AEEF"/>
          </a:solidFill>
        </p:grpSpPr>
        <p:cxnSp>
          <p:nvCxnSpPr>
            <p:cNvPr id="97" name="Conector reto 96"/>
            <p:cNvCxnSpPr/>
            <p:nvPr/>
          </p:nvCxnSpPr>
          <p:spPr>
            <a:xfrm flipH="1">
              <a:off x="9686195" y="6035500"/>
              <a:ext cx="1170051" cy="1"/>
            </a:xfrm>
            <a:prstGeom prst="line">
              <a:avLst/>
            </a:prstGeom>
            <a:grpFill/>
            <a:ln>
              <a:solidFill>
                <a:srgbClr val="00AEEF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9640977" y="5990283"/>
              <a:ext cx="90435" cy="90435"/>
            </a:xfrm>
            <a:prstGeom prst="ellipse">
              <a:avLst/>
            </a:prstGeom>
            <a:grpFill/>
            <a:ln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</p:grpSp>
      <p:sp>
        <p:nvSpPr>
          <p:cNvPr id="99" name="CaixaDeTexto 98"/>
          <p:cNvSpPr txBox="1"/>
          <p:nvPr/>
        </p:nvSpPr>
        <p:spPr>
          <a:xfrm>
            <a:off x="9540267" y="3875050"/>
            <a:ext cx="218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Sudeste: 1426 / 17055</a:t>
            </a:r>
          </a:p>
          <a:p>
            <a:pPr algn="ctr"/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grpSp>
        <p:nvGrpSpPr>
          <p:cNvPr id="100" name="Grupo 99"/>
          <p:cNvGrpSpPr/>
          <p:nvPr/>
        </p:nvGrpSpPr>
        <p:grpSpPr>
          <a:xfrm rot="10800000">
            <a:off x="9483729" y="4135200"/>
            <a:ext cx="2088000" cy="113981"/>
            <a:chOff x="7474766" y="4382890"/>
            <a:chExt cx="1561487" cy="90435"/>
          </a:xfrm>
          <a:solidFill>
            <a:srgbClr val="002060"/>
          </a:solidFill>
        </p:grpSpPr>
        <p:cxnSp>
          <p:nvCxnSpPr>
            <p:cNvPr id="101" name="Conector reto 100"/>
            <p:cNvCxnSpPr/>
            <p:nvPr/>
          </p:nvCxnSpPr>
          <p:spPr>
            <a:xfrm flipH="1">
              <a:off x="7519985" y="4428107"/>
              <a:ext cx="1516268" cy="1"/>
            </a:xfrm>
            <a:prstGeom prst="line">
              <a:avLst/>
            </a:prstGeom>
            <a:grpFill/>
            <a:ln>
              <a:solidFill>
                <a:srgbClr val="002060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2" name="Elipse 101"/>
            <p:cNvSpPr/>
            <p:nvPr/>
          </p:nvSpPr>
          <p:spPr>
            <a:xfrm>
              <a:off x="7474766" y="4382890"/>
              <a:ext cx="90435" cy="90435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</p:grpSp>
      <p:sp>
        <p:nvSpPr>
          <p:cNvPr id="103" name="CaixaDeTexto 102"/>
          <p:cNvSpPr txBox="1"/>
          <p:nvPr/>
        </p:nvSpPr>
        <p:spPr>
          <a:xfrm>
            <a:off x="9653906" y="910733"/>
            <a:ext cx="220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Nordeste: 973 / 5330</a:t>
            </a:r>
          </a:p>
        </p:txBody>
      </p:sp>
      <p:grpSp>
        <p:nvGrpSpPr>
          <p:cNvPr id="104" name="Grupo 103"/>
          <p:cNvGrpSpPr/>
          <p:nvPr/>
        </p:nvGrpSpPr>
        <p:grpSpPr>
          <a:xfrm rot="10800000">
            <a:off x="9590251" y="1165186"/>
            <a:ext cx="2556000" cy="144000"/>
            <a:chOff x="9640977" y="5990283"/>
            <a:chExt cx="1215269" cy="90435"/>
          </a:xfrm>
          <a:solidFill>
            <a:srgbClr val="00AEEF"/>
          </a:solidFill>
        </p:grpSpPr>
        <p:cxnSp>
          <p:nvCxnSpPr>
            <p:cNvPr id="105" name="Conector reto 104"/>
            <p:cNvCxnSpPr/>
            <p:nvPr/>
          </p:nvCxnSpPr>
          <p:spPr>
            <a:xfrm flipH="1">
              <a:off x="9686195" y="6035500"/>
              <a:ext cx="1170051" cy="1"/>
            </a:xfrm>
            <a:prstGeom prst="line">
              <a:avLst/>
            </a:prstGeom>
            <a:grpFill/>
            <a:ln>
              <a:solidFill>
                <a:srgbClr val="00AEEF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Elipse 105"/>
            <p:cNvSpPr/>
            <p:nvPr/>
          </p:nvSpPr>
          <p:spPr>
            <a:xfrm>
              <a:off x="9640977" y="5990283"/>
              <a:ext cx="90435" cy="90435"/>
            </a:xfrm>
            <a:prstGeom prst="ellipse">
              <a:avLst/>
            </a:prstGeom>
            <a:grpFill/>
            <a:ln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</p:grpSp>
      <p:sp>
        <p:nvSpPr>
          <p:cNvPr id="107" name="CaixaDeTexto 106"/>
          <p:cNvSpPr txBox="1"/>
          <p:nvPr/>
        </p:nvSpPr>
        <p:spPr>
          <a:xfrm>
            <a:off x="10246273" y="6578172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UF: Cidades / Lojas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4720254" y="4210240"/>
            <a:ext cx="1840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pt-BR" dirty="0"/>
              <a:t>MT: 115 / 811</a:t>
            </a:r>
          </a:p>
          <a:p>
            <a:pPr fontAlgn="ctr"/>
            <a:r>
              <a:rPr lang="pt-BR" dirty="0"/>
              <a:t>DF: 19 / 641</a:t>
            </a:r>
          </a:p>
          <a:p>
            <a:pPr fontAlgn="ctr"/>
            <a:r>
              <a:rPr lang="pt-BR" dirty="0"/>
              <a:t>GO: 198 / 1783</a:t>
            </a:r>
          </a:p>
          <a:p>
            <a:pPr fontAlgn="ctr"/>
            <a:r>
              <a:rPr lang="pt-BR" dirty="0"/>
              <a:t>MS: 69 / 521</a:t>
            </a:r>
            <a:endParaRPr lang="pt-BR" sz="14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9799252" y="4235353"/>
            <a:ext cx="1789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de-DE" dirty="0"/>
              <a:t>ES: 76 / 863</a:t>
            </a:r>
          </a:p>
          <a:p>
            <a:pPr fontAlgn="ctr"/>
            <a:r>
              <a:rPr lang="de-DE" dirty="0"/>
              <a:t>MG: 716 / 5366</a:t>
            </a:r>
          </a:p>
          <a:p>
            <a:pPr fontAlgn="ctr"/>
            <a:r>
              <a:rPr lang="de-DE" dirty="0"/>
              <a:t>RJ: 91 / 2769</a:t>
            </a:r>
          </a:p>
          <a:p>
            <a:pPr fontAlgn="ctr"/>
            <a:r>
              <a:rPr lang="de-DE" dirty="0"/>
              <a:t>SP: 543 / 8057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10295025" y="1236438"/>
            <a:ext cx="1700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it-IT" dirty="0"/>
              <a:t>MA: 84 / 400</a:t>
            </a:r>
          </a:p>
          <a:p>
            <a:pPr fontAlgn="ctr"/>
            <a:r>
              <a:rPr lang="it-IT" dirty="0"/>
              <a:t>CE: 116 / 738</a:t>
            </a:r>
          </a:p>
          <a:p>
            <a:pPr fontAlgn="ctr"/>
            <a:r>
              <a:rPr lang="it-IT" dirty="0"/>
              <a:t>RN: 89 / 402</a:t>
            </a:r>
          </a:p>
          <a:p>
            <a:pPr fontAlgn="ctr"/>
            <a:r>
              <a:rPr lang="it-IT" dirty="0"/>
              <a:t>PI: 81 / 298</a:t>
            </a:r>
          </a:p>
          <a:p>
            <a:pPr fontAlgn="ctr"/>
            <a:r>
              <a:rPr lang="it-IT" dirty="0"/>
              <a:t>PB: 111 / 505</a:t>
            </a:r>
          </a:p>
          <a:p>
            <a:pPr fontAlgn="ctr"/>
            <a:r>
              <a:rPr lang="it-IT" dirty="0"/>
              <a:t>PE: 131 / 905</a:t>
            </a:r>
          </a:p>
          <a:p>
            <a:pPr fontAlgn="ctr"/>
            <a:r>
              <a:rPr lang="it-IT" dirty="0"/>
              <a:t>AL: 43 / 224</a:t>
            </a:r>
          </a:p>
          <a:p>
            <a:pPr fontAlgn="ctr"/>
            <a:r>
              <a:rPr lang="it-IT" dirty="0"/>
              <a:t>SE: 42 / 285</a:t>
            </a:r>
          </a:p>
          <a:p>
            <a:pPr fontAlgn="ctr"/>
            <a:r>
              <a:rPr lang="it-IT" dirty="0"/>
              <a:t>BA: 276 / 1573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483199" y="3785436"/>
            <a:ext cx="295232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000">
                <a:solidFill>
                  <a:schemeClr val="bg1"/>
                </a:solidFill>
              </a:defRPr>
            </a:lvl1pPr>
          </a:lstStyle>
          <a:p>
            <a:pPr algn="ctr"/>
            <a:r>
              <a:rPr lang="pt-BR" sz="4400" b="1" dirty="0">
                <a:solidFill>
                  <a:srgbClr val="00AEEF"/>
                </a:solidFill>
              </a:rPr>
              <a:t>36.264</a:t>
            </a:r>
          </a:p>
          <a:p>
            <a:pPr algn="ctr"/>
            <a:r>
              <a:rPr lang="pt-BR" sz="2400" b="1" dirty="0">
                <a:solidFill>
                  <a:srgbClr val="00AEEF"/>
                </a:solidFill>
              </a:rPr>
              <a:t>estabelecimentos 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3.987 cidades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-34532" y="35684"/>
            <a:ext cx="4034099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sz="4400" b="1" dirty="0">
                <a:solidFill>
                  <a:srgbClr val="12568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PRESENÇA É   </a:t>
            </a:r>
          </a:p>
          <a:p>
            <a:pPr>
              <a:lnSpc>
                <a:spcPct val="85000"/>
              </a:lnSpc>
            </a:pPr>
            <a:r>
              <a:rPr lang="pt-BR" sz="3200" b="1" dirty="0">
                <a:solidFill>
                  <a:srgbClr val="12568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NOSSO FORTE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-66095" y="6557317"/>
            <a:ext cx="8632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Julho/2021 </a:t>
            </a:r>
            <a:r>
              <a:rPr lang="pt-BR" sz="1400" dirty="0"/>
              <a:t>–  Lojas que fizeram ao menos uma venda nos Programas de Fidelização nos últimos 06 meses.</a:t>
            </a:r>
          </a:p>
        </p:txBody>
      </p:sp>
      <p:pic>
        <p:nvPicPr>
          <p:cNvPr id="122" name="Imagem 12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5" t="16401" r="31095" b="17451"/>
          <a:stretch/>
        </p:blipFill>
        <p:spPr>
          <a:xfrm>
            <a:off x="-1136900" y="3302653"/>
            <a:ext cx="4536504" cy="31755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86DFD2A-B3FD-4CDD-90BB-A9815A4D88AA}"/>
              </a:ext>
            </a:extLst>
          </p:cNvPr>
          <p:cNvSpPr txBox="1"/>
          <p:nvPr/>
        </p:nvSpPr>
        <p:spPr>
          <a:xfrm>
            <a:off x="5140681" y="-66149"/>
            <a:ext cx="1910638" cy="364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FIDELIZAÇÃO</a:t>
            </a:r>
          </a:p>
        </p:txBody>
      </p:sp>
    </p:spTree>
    <p:extLst>
      <p:ext uri="{BB962C8B-B14F-4D97-AF65-F5344CB8AC3E}">
        <p14:creationId xmlns:p14="http://schemas.microsoft.com/office/powerpoint/2010/main" val="211289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ctr">
          <a:defRPr sz="36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49D2AE388F20429590E0587F40D39E" ma:contentTypeVersion="7" ma:contentTypeDescription="Crie um novo documento." ma:contentTypeScope="" ma:versionID="366eda43452a64921c5a7ddde470b68f">
  <xsd:schema xmlns:xsd="http://www.w3.org/2001/XMLSchema" xmlns:xs="http://www.w3.org/2001/XMLSchema" xmlns:p="http://schemas.microsoft.com/office/2006/metadata/properties" xmlns:ns2="1608b880-31c1-4c38-a61c-7487a3f18ebb" targetNamespace="http://schemas.microsoft.com/office/2006/metadata/properties" ma:root="true" ma:fieldsID="03490e29763e41c1e5bf46c59b457e74" ns2:_="">
    <xsd:import namespace="1608b880-31c1-4c38-a61c-7487a3f18e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8b880-31c1-4c38-a61c-7487a3f18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198418-F4EE-4091-B440-D99564E2D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08b880-31c1-4c38-a61c-7487a3f18e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C5C97-6261-4CC3-A060-40FC4B9895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B67166-CF42-4990-BCE5-31F94296A9A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15418</TotalTime>
  <Words>206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Franklin Gothic Heavy</vt:lpstr>
      <vt:lpstr>Open Sans Regular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 Pires</dc:creator>
  <cp:lastModifiedBy>thoni rodrigues</cp:lastModifiedBy>
  <cp:revision>952</cp:revision>
  <dcterms:created xsi:type="dcterms:W3CDTF">2018-11-21T12:20:45Z</dcterms:created>
  <dcterms:modified xsi:type="dcterms:W3CDTF">2021-07-02T13:28:42Z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0x0101009949D2AE388F20429590E0587F40D39E</vt:lpwstr>
  </property>
  <property fmtid="{D5CDD505-2E9C-101B-9397-08002B2CF9AE}" pid="3" name="Order">
    <vt:r8>1216600</vt:r8>
  </property>
</Properties>
</file>