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  <p:sldId id="266" r:id="rId10"/>
    <p:sldId id="270" r:id="rId11"/>
    <p:sldId id="271" r:id="rId12"/>
    <p:sldId id="272" r:id="rId13"/>
    <p:sldId id="264" r:id="rId14"/>
    <p:sldId id="265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66" autoAdjust="0"/>
  </p:normalViewPr>
  <p:slideViewPr>
    <p:cSldViewPr snapToGrid="0">
      <p:cViewPr varScale="1">
        <p:scale>
          <a:sx n="53" d="100"/>
          <a:sy n="53" d="100"/>
        </p:scale>
        <p:origin x="2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C46C3-A2C9-4B66-BF9E-09BC8233EE5C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441B1-2D14-4858-A42E-1538FD92D9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41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441B1-2D14-4858-A42E-1538FD92D9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59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Process lent → retarde la mise en production et le feedback utilisateur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Asynchrone → le feedback arrive trop tard, difficile à exploiter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Effet bouchon → accumulation de tâches en attente de validation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Faux sentiment de sécurité → “vu” ≠ “testé” ni “compris”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Dilution de la responsabilité → personne ne sait vraiment qui “porte” la qualité du livrable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441B1-2D14-4858-A42E-1538FD92D9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468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on réduit le risque ?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Tests auto</a:t>
            </a:r>
          </a:p>
          <a:p>
            <a:pPr marL="171450" indent="-171450">
              <a:buFontTx/>
              <a:buChar char="-"/>
            </a:pPr>
            <a:r>
              <a:rPr lang="fr-FR" dirty="0"/>
              <a:t>CI rapide</a:t>
            </a:r>
          </a:p>
          <a:p>
            <a:pPr marL="171450" indent="-171450">
              <a:buFontTx/>
              <a:buChar char="-"/>
            </a:pPr>
            <a:r>
              <a:rPr lang="fr-FR" dirty="0"/>
              <a:t>Pair </a:t>
            </a:r>
            <a:r>
              <a:rPr lang="fr-FR" dirty="0" err="1"/>
              <a:t>programming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Baby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441B1-2D14-4858-A42E-1538FD92D9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935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on réduit le risque ?</a:t>
            </a:r>
          </a:p>
          <a:p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Tests auto</a:t>
            </a:r>
          </a:p>
          <a:p>
            <a:pPr marL="171450" indent="-171450">
              <a:buFontTx/>
              <a:buChar char="-"/>
            </a:pPr>
            <a:r>
              <a:rPr lang="fr-FR" dirty="0"/>
              <a:t>CI rapide</a:t>
            </a:r>
          </a:p>
          <a:p>
            <a:pPr marL="171450" indent="-171450">
              <a:buFontTx/>
              <a:buChar char="-"/>
            </a:pPr>
            <a:r>
              <a:rPr lang="fr-FR" dirty="0"/>
              <a:t>Pair </a:t>
            </a:r>
            <a:r>
              <a:rPr lang="fr-FR" dirty="0" err="1"/>
              <a:t>programming</a:t>
            </a: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Baby </a:t>
            </a:r>
            <a:r>
              <a:rPr lang="fr-FR" dirty="0" err="1"/>
              <a:t>steps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441B1-2D14-4858-A42E-1538FD92D9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262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441B1-2D14-4858-A42E-1538FD92D9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808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441B1-2D14-4858-A42E-1538FD92D94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389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CB3BC-5D26-F913-AF0A-152A00C86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FA9B28-1709-BEA7-57AC-4EC7E4DF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4C2766-5342-456B-81CB-26FED3D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841-D9EA-41CA-9B4B-F02E2AB9EBDF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A1B97-0304-B8FF-C021-4C70C7B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2CB8A2-90D1-E02E-4031-B2BA24D8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8534-DEB0-4292-A7B7-08160684E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30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5D7AD-89BF-8351-6DCF-2CB1E1C4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2C63C1-29FD-A76D-9ABD-B0DE78DC7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231DF9-5489-4314-5A9D-90B191DC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841-D9EA-41CA-9B4B-F02E2AB9EBDF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D9FACB-E8FD-E464-47AE-DF940A67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60A6B4-4E33-065C-B274-4B12D428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8534-DEB0-4292-A7B7-08160684E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43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902080-E165-55A2-0C28-CDE26CCC8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26E112-E286-EDDE-99E9-A9C0BEC9D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AA42F-2A19-EE50-D714-9DC9D37F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841-D9EA-41CA-9B4B-F02E2AB9EBDF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E4364-4ECB-082E-7A29-719CF00D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695E5-7DDA-A084-D21D-50A85051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8534-DEB0-4292-A7B7-08160684E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02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059ED-F896-92F5-6411-B6CBB1AA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1C254C-7EE6-2A66-0F55-9FD92AC8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AEFB2-56EF-E0D6-B6F4-6250F00F2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841-D9EA-41CA-9B4B-F02E2AB9EBDF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C0604-69AD-4C20-A95A-A26C3EE1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D1952-2BC1-161F-72B4-9D2DFD76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8534-DEB0-4292-A7B7-08160684E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6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BDF0C-7130-6EB2-ED39-9507F9F37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54A2D2-B540-0A8F-20E6-D54191537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51347B-E91B-638B-F43A-BD078AB8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841-D9EA-41CA-9B4B-F02E2AB9EBDF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E2A90D-5499-E03D-BD72-F73DC9BD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2D6B92-636C-67BB-3054-93A8DAFB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8534-DEB0-4292-A7B7-08160684E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8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B8306-ED88-4DB3-FBE6-175DEC74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521E85-3702-53C4-8E46-79853C64C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92D1A5-7E78-B374-CCC4-385C5BD6F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C31700-7BAC-44BC-CABA-30C38335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841-D9EA-41CA-9B4B-F02E2AB9EBDF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4C47D6-B4FC-E5D8-6B58-718F0B25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15670-2A91-8A63-69B9-1B71C323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8534-DEB0-4292-A7B7-08160684E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94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1461F-EBB2-0D56-FBE7-4E94DADF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1A6AE1-DCB6-441F-3B3E-34A8BD2D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3DEC5C-AC8A-60DB-36AC-344974030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1BFBFD-3B61-2BEB-F45B-51D7D04A8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D52DAE-9D50-56A9-6B12-004B71763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F6597F-2DB8-99D1-DB8B-A80ED923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841-D9EA-41CA-9B4B-F02E2AB9EBDF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E2CECFA-1022-7C1B-AF48-FE2AE1C0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038458-6321-F529-02F4-78C50B8A1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8534-DEB0-4292-A7B7-08160684E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00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5CCAA-A39E-1B46-FACA-9A31F5A8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4E6D685-DEDE-AD47-8541-C9ED02C0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841-D9EA-41CA-9B4B-F02E2AB9EBDF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19968B-3C05-C390-4373-00BAABE4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63A5F6-429F-8961-E616-3AF9D9B8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8534-DEB0-4292-A7B7-08160684E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7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8025C7-BD2C-411E-D732-82B6239D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841-D9EA-41CA-9B4B-F02E2AB9EBDF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05BA82-3DC2-2CF4-4251-70320C83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2F45D4-6A72-13CC-E720-83CF4743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8534-DEB0-4292-A7B7-08160684E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01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37877-E169-A87F-53EF-EF7CAF7C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C3C3E-3E85-C831-20A8-0FFEF05AA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B49D50-9DDC-AE62-AA7A-5EDC28283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F9F95F-43DE-388D-20ED-04127AAD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841-D9EA-41CA-9B4B-F02E2AB9EBDF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A7468C-3606-2242-A183-A7FC918A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AEA0D3-3A6E-063E-4FC2-D51790A4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8534-DEB0-4292-A7B7-08160684E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58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FD7E6-E594-744B-F4B4-D7C14615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DBF3E0-2E37-4A5A-C925-0C4598456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DB8F14-8BFC-4E13-00A2-BBD23B11E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ED1BFE-6BEF-831E-7027-3ABD7406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EE841-D9EA-41CA-9B4B-F02E2AB9EBDF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A78641-C830-45D4-1F94-F632D99D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3F185E-FC54-2F5C-84C5-DBD04F32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A8534-DEB0-4292-A7B7-08160684E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16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F7409B-E905-A81F-F786-44333E12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84453C-366D-56B3-8146-356C4FD0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DB64F5-E394-BD07-E7CD-8BDF3B66E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EE841-D9EA-41CA-9B4B-F02E2AB9EBDF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B5F691-E0D3-7D5E-E8AA-D6869187E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E4D546-A728-025B-C1EA-99EE3D30A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A8534-DEB0-4292-A7B7-08160684E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12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martinfowler.com/articles/ship-show-ask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97F71-1EF0-6358-7189-FFC8D5901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Ship</a:t>
            </a:r>
            <a:r>
              <a:rPr lang="fr-FR" dirty="0"/>
              <a:t> / Show / </a:t>
            </a:r>
            <a:r>
              <a:rPr lang="fr-FR" dirty="0" err="1"/>
              <a:t>Ask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257B27-641F-CC6C-F0B2-B7A2C8BB1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88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400ED-1218-FB23-E365-867F7480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Ship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88E9A-D3A9-604B-55F7-3091646EE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770"/>
            <a:ext cx="10515600" cy="35301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“Always committing to mainline can mean problematic changes are only noticed weeks after they’re made.”</a:t>
            </a:r>
          </a:p>
          <a:p>
            <a:pPr marL="0" indent="0" algn="ctr">
              <a:buNone/>
            </a:pPr>
            <a:r>
              <a:rPr lang="de-DE" sz="2000" dirty="0"/>
              <a:t>— </a:t>
            </a:r>
            <a:r>
              <a:rPr lang="de-DE" sz="2000" i="1" dirty="0" err="1"/>
              <a:t>Rouan</a:t>
            </a:r>
            <a:r>
              <a:rPr lang="de-DE" sz="2000" i="1" dirty="0"/>
              <a:t> </a:t>
            </a:r>
            <a:r>
              <a:rPr lang="de-DE" sz="2000" i="1" dirty="0" err="1"/>
              <a:t>Wilsenach</a:t>
            </a:r>
            <a:r>
              <a:rPr lang="de-DE" sz="2000" i="1" dirty="0"/>
              <a:t> (Martin Fowler Blog)</a:t>
            </a:r>
          </a:p>
          <a:p>
            <a:pPr marL="0" indent="0" algn="ctr">
              <a:buNone/>
            </a:pPr>
            <a:endParaRPr lang="de-DE" sz="1800" dirty="0"/>
          </a:p>
          <a:p>
            <a:pPr marL="0" indent="0" algn="ctr">
              <a:buNone/>
            </a:pPr>
            <a:r>
              <a:rPr lang="fr-FR" sz="1800" i="1" dirty="0"/>
              <a:t>« Le fait de toujours livrer directement sur la branche principale peut faire que les changements problématiques ne soient remarqués que plusieurs semaines après leur réalisation. »</a:t>
            </a:r>
          </a:p>
        </p:txBody>
      </p:sp>
    </p:spTree>
    <p:extLst>
      <p:ext uri="{BB962C8B-B14F-4D97-AF65-F5344CB8AC3E}">
        <p14:creationId xmlns:p14="http://schemas.microsoft.com/office/powerpoint/2010/main" val="408035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89B3F-FB1C-A705-54E0-59EB0611D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mostly Show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BBBAAC7-327F-0635-D726-86F06B51C588}"/>
              </a:ext>
            </a:extLst>
          </p:cNvPr>
          <p:cNvSpPr txBox="1"/>
          <p:nvPr/>
        </p:nvSpPr>
        <p:spPr>
          <a:xfrm>
            <a:off x="617517" y="2554806"/>
            <a:ext cx="108540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dirty="0"/>
              <a:t>“Explicitly showing the interesting parts of your work helps others learn and feel included”</a:t>
            </a:r>
          </a:p>
          <a:p>
            <a:pPr algn="ctr">
              <a:buNone/>
            </a:pPr>
            <a:r>
              <a:rPr lang="de-DE" dirty="0"/>
              <a:t>— </a:t>
            </a:r>
            <a:r>
              <a:rPr lang="de-DE" i="1" dirty="0" err="1"/>
              <a:t>Rouan</a:t>
            </a:r>
            <a:r>
              <a:rPr lang="de-DE" i="1" dirty="0"/>
              <a:t> </a:t>
            </a:r>
            <a:r>
              <a:rPr lang="de-DE" i="1" dirty="0" err="1"/>
              <a:t>Wilsenach</a:t>
            </a:r>
            <a:r>
              <a:rPr lang="de-DE" i="1" dirty="0"/>
              <a:t> (Martin Fowler Blog)</a:t>
            </a:r>
            <a:br>
              <a:rPr lang="fr-FR" i="1" dirty="0"/>
            </a:br>
            <a:endParaRPr lang="fr-FR" dirty="0"/>
          </a:p>
          <a:p>
            <a:pPr algn="ctr">
              <a:buNone/>
            </a:pPr>
            <a:r>
              <a:rPr lang="fr-FR" dirty="0"/>
              <a:t>« Montrer explicitement les aspects intéressants de ton travail permet aux autres d’apprendre et de se sentir inclus dans la discussion»</a:t>
            </a:r>
          </a:p>
        </p:txBody>
      </p:sp>
    </p:spTree>
    <p:extLst>
      <p:ext uri="{BB962C8B-B14F-4D97-AF65-F5344CB8AC3E}">
        <p14:creationId xmlns:p14="http://schemas.microsoft.com/office/powerpoint/2010/main" val="209013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7C206-1DB2-A08A-FCA9-2104706F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DBD83D-2131-4EDE-EC86-99C70116C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184" y="1950859"/>
            <a:ext cx="10241479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“An approval step is only a band-aid — it won’t fix your underlying trust issues.”</a:t>
            </a:r>
            <a:br>
              <a:rPr lang="en-US" sz="2000" dirty="0"/>
            </a:br>
            <a:r>
              <a:rPr lang="en-US" sz="2000" dirty="0"/>
              <a:t>— </a:t>
            </a:r>
            <a:r>
              <a:rPr lang="en-US" sz="2000" i="1" dirty="0"/>
              <a:t>Rouan </a:t>
            </a:r>
            <a:r>
              <a:rPr lang="en-US" sz="2000" i="1" dirty="0" err="1"/>
              <a:t>Wilsenach</a:t>
            </a:r>
            <a:r>
              <a:rPr lang="en-US" sz="2000" i="1" dirty="0"/>
              <a:t> (Martin Fowler Blog)</a:t>
            </a:r>
          </a:p>
          <a:p>
            <a:pPr marL="0" indent="0" algn="ctr">
              <a:buNone/>
            </a:pPr>
            <a:r>
              <a:rPr lang="fr-FR" sz="1800" i="1" dirty="0"/>
              <a:t>« Une étape d’approbation n’est qu’un pansement : elle ne résout pas les problèmes de confiance sous-jacents. »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1EC6E4E-9A61-6C2E-99FF-45D89ED85D99}"/>
              </a:ext>
            </a:extLst>
          </p:cNvPr>
          <p:cNvSpPr txBox="1"/>
          <p:nvPr/>
        </p:nvSpPr>
        <p:spPr>
          <a:xfrm>
            <a:off x="1518062" y="4027208"/>
            <a:ext cx="9265721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“The unavoidable thing about waiting for approval is that it takes time.”</a:t>
            </a:r>
            <a:br>
              <a:rPr lang="en-US" sz="2000" dirty="0"/>
            </a:br>
            <a:r>
              <a:rPr lang="en-US" sz="2000" dirty="0"/>
              <a:t>— </a:t>
            </a:r>
            <a:r>
              <a:rPr lang="en-US" sz="2000" i="1" dirty="0"/>
              <a:t>Rouan </a:t>
            </a:r>
            <a:r>
              <a:rPr lang="en-US" sz="2000" i="1" dirty="0" err="1"/>
              <a:t>Wilsenach</a:t>
            </a:r>
            <a:r>
              <a:rPr lang="en-US" sz="2000" i="1" dirty="0"/>
              <a:t> (Martin Fowler Blog)</a:t>
            </a:r>
          </a:p>
          <a:p>
            <a:pPr algn="ctr"/>
            <a:endParaRPr lang="en-US" i="1" dirty="0"/>
          </a:p>
          <a:p>
            <a:pPr algn="ctr"/>
            <a:r>
              <a:rPr lang="fr-FR" dirty="0"/>
              <a:t>« L’inévitable avec l’attente d’une approbation, c’est que cela prend du temps. »</a:t>
            </a:r>
          </a:p>
        </p:txBody>
      </p:sp>
    </p:spTree>
    <p:extLst>
      <p:ext uri="{BB962C8B-B14F-4D97-AF65-F5344CB8AC3E}">
        <p14:creationId xmlns:p14="http://schemas.microsoft.com/office/powerpoint/2010/main" val="426734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Les marmottes : de véritables sérials killers - Le chasseur français">
            <a:extLst>
              <a:ext uri="{FF2B5EF4-FFF2-40B4-BE49-F238E27FC236}">
                <a16:creationId xmlns:a16="http://schemas.microsoft.com/office/drawing/2014/main" id="{20396E3D-74FD-7A01-9FB4-C59E70F693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58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1A93EB-7D6B-90B5-8E09-FA6115694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92" y="1042416"/>
            <a:ext cx="11128248" cy="4928615"/>
          </a:xfrm>
        </p:spPr>
        <p:txBody>
          <a:bodyPr>
            <a:normAutofit fontScale="77500" lnSpcReduction="20000"/>
          </a:bodyPr>
          <a:lstStyle/>
          <a:p>
            <a:endParaRPr lang="fr-FR" dirty="0"/>
          </a:p>
          <a:p>
            <a:r>
              <a:rPr lang="fr-FR" dirty="0"/>
              <a:t>Qu’est-ce qui permet de livrer de la valeur le plus rapidement pour les utilisateurs ?</a:t>
            </a:r>
          </a:p>
          <a:p>
            <a:endParaRPr lang="fr-FR" dirty="0"/>
          </a:p>
          <a:p>
            <a:r>
              <a:rPr lang="fr-FR" dirty="0"/>
              <a:t>Le meilleur feedback, c’est celui du code ou celui du terrain</a:t>
            </a:r>
            <a:r>
              <a:rPr lang="fr-FR" b="1" dirty="0"/>
              <a:t> </a:t>
            </a:r>
            <a:r>
              <a:rPr lang="fr-FR" dirty="0"/>
              <a:t>?</a:t>
            </a:r>
          </a:p>
          <a:p>
            <a:endParaRPr lang="fr-FR" dirty="0"/>
          </a:p>
          <a:p>
            <a:r>
              <a:rPr lang="fr-FR" dirty="0"/>
              <a:t>Une branche doit durer combien de temps ?</a:t>
            </a:r>
          </a:p>
          <a:p>
            <a:endParaRPr lang="fr-FR" dirty="0"/>
          </a:p>
          <a:p>
            <a:r>
              <a:rPr lang="fr-FR" dirty="0"/>
              <a:t>Le but d’une PR c’est la collaboration mais est-ce que ce ne serait pas un anti-pattern ?</a:t>
            </a:r>
          </a:p>
          <a:p>
            <a:endParaRPr lang="fr-FR" dirty="0"/>
          </a:p>
          <a:p>
            <a:r>
              <a:rPr lang="fr-FR" dirty="0"/>
              <a:t>Les PR et les branches…bonne mauvaise idée ?</a:t>
            </a:r>
          </a:p>
          <a:p>
            <a:endParaRPr lang="fr-FR" dirty="0"/>
          </a:p>
          <a:p>
            <a:r>
              <a:rPr lang="fr-FR" dirty="0"/>
              <a:t>Prêt à arrêter le «  Always </a:t>
            </a:r>
            <a:r>
              <a:rPr lang="fr-FR" dirty="0" err="1"/>
              <a:t>ask</a:t>
            </a:r>
            <a:r>
              <a:rPr lang="fr-FR" dirty="0"/>
              <a:t> » ? 😉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173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E0B6E2-7CE8-4D86-87FC-4B58A7D8E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C2AE191-A5E3-C058-9B67-7618FFE6E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771650"/>
            <a:ext cx="108394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7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B65DFD2-30ED-3401-9A70-277DE502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61396"/>
            <a:ext cx="10905066" cy="313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7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BA5809-7CBB-E733-9D08-BEB05B7A1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539" y="818757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https://martinfowler.com/articles/ship-show-ask.html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2" name="Picture 2" descr="Amazon.fr - EXTREME PROGRAMMING - Beck, Kent - Livres">
            <a:extLst>
              <a:ext uri="{FF2B5EF4-FFF2-40B4-BE49-F238E27FC236}">
                <a16:creationId xmlns:a16="http://schemas.microsoft.com/office/drawing/2014/main" id="{8DE64A68-99A8-7A07-D14B-68135E916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39" y="2500207"/>
            <a:ext cx="1881341" cy="238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oftware craft">
            <a:extLst>
              <a:ext uri="{FF2B5EF4-FFF2-40B4-BE49-F238E27FC236}">
                <a16:creationId xmlns:a16="http://schemas.microsoft.com/office/drawing/2014/main" id="{ECDA139D-E5CD-857E-8B01-D1E180E0E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9888" y="2314944"/>
            <a:ext cx="1951373" cy="275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mazon.fr - The Pragmatic Programmer: Your Journey to Mastery, 20th  Anniversary Edition - Thomas, David, Hunt, Andrew - Livres">
            <a:extLst>
              <a:ext uri="{FF2B5EF4-FFF2-40B4-BE49-F238E27FC236}">
                <a16:creationId xmlns:a16="http://schemas.microsoft.com/office/drawing/2014/main" id="{9ECF111C-289A-C63B-4ABB-6FA8278B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270" y="2422132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3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3F2B7-C4C3-2552-6B9E-B0FC2384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11713"/>
            <a:ext cx="9144000" cy="757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Martin Fowler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06C6413-B714-6549-3514-B25F92BA1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7440"/>
          <a:stretch>
            <a:fillRect/>
          </a:stretch>
        </p:blipFill>
        <p:spPr bwMode="auto">
          <a:xfrm>
            <a:off x="877415" y="877413"/>
            <a:ext cx="3457978" cy="377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.fr - EXTREME PROGRAMMING - Beck, Kent - Livres">
            <a:extLst>
              <a:ext uri="{FF2B5EF4-FFF2-40B4-BE49-F238E27FC236}">
                <a16:creationId xmlns:a16="http://schemas.microsoft.com/office/drawing/2014/main" id="{5CD1431B-BE05-3D37-DC43-449E151D3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97"/>
          <a:stretch>
            <a:fillRect/>
          </a:stretch>
        </p:blipFill>
        <p:spPr bwMode="auto">
          <a:xfrm>
            <a:off x="4321687" y="877413"/>
            <a:ext cx="3457978" cy="377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e image contenant texte, livre, graphisme, Couverture de livre&#10;&#10;Le contenu généré par l’IA peut être incorrect.">
            <a:extLst>
              <a:ext uri="{FF2B5EF4-FFF2-40B4-BE49-F238E27FC236}">
                <a16:creationId xmlns:a16="http://schemas.microsoft.com/office/drawing/2014/main" id="{92C12433-8C40-D0B2-CAD6-A96C4C233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8" r="1" b="1"/>
          <a:stretch>
            <a:fillRect/>
          </a:stretch>
        </p:blipFill>
        <p:spPr bwMode="auto">
          <a:xfrm>
            <a:off x="7778837" y="877413"/>
            <a:ext cx="3535748" cy="377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D533A9FC-8F39-83F1-AB84-DB06379A2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6692" y="4594099"/>
            <a:ext cx="10439007" cy="123363"/>
            <a:chOff x="876692" y="4888672"/>
            <a:chExt cx="10439007" cy="123363"/>
          </a:xfrm>
        </p:grpSpPr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FDDB9A05-924B-6229-8E82-E105C1D3B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515" y="-269151"/>
              <a:ext cx="123362" cy="10439007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E36333A6-E886-6557-F296-25BB3F76C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719273" y="2415609"/>
              <a:ext cx="123362" cy="5069490"/>
            </a:xfrm>
            <a:prstGeom prst="rect">
              <a:avLst/>
            </a:prstGeom>
            <a:gradFill>
              <a:gsLst>
                <a:gs pos="30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utoShape 6" descr="Résultat d’images pour extreme programming livre">
            <a:extLst>
              <a:ext uri="{FF2B5EF4-FFF2-40B4-BE49-F238E27FC236}">
                <a16:creationId xmlns:a16="http://schemas.microsoft.com/office/drawing/2014/main" id="{2B9388E6-3ECA-08E1-4336-079610414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8" descr="Résultat d’images pour extreme programming livre">
            <a:extLst>
              <a:ext uri="{FF2B5EF4-FFF2-40B4-BE49-F238E27FC236}">
                <a16:creationId xmlns:a16="http://schemas.microsoft.com/office/drawing/2014/main" id="{BCD81A82-EAFF-58C7-3A3C-0B2B641B76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75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FB1DA7-0906-38CF-78B7-0AC627324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8662"/>
            <a:ext cx="3785513" cy="37288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Rouan Wilsenach</a:t>
            </a:r>
          </a:p>
        </p:txBody>
      </p:sp>
      <p:pic>
        <p:nvPicPr>
          <p:cNvPr id="3074" name="Picture 2" descr="Photo de Rouan Wilsenach">
            <a:extLst>
              <a:ext uri="{FF2B5EF4-FFF2-40B4-BE49-F238E27FC236}">
                <a16:creationId xmlns:a16="http://schemas.microsoft.com/office/drawing/2014/main" id="{56583CA5-166D-6399-48F8-9B7A626F9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788"/>
          <a:stretch>
            <a:fillRect/>
          </a:stretch>
        </p:blipFill>
        <p:spPr bwMode="auto">
          <a:xfrm>
            <a:off x="5009505" y="10"/>
            <a:ext cx="71824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34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E5BBD-ADF9-5D68-AEE9-1C698A3E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des </a:t>
            </a:r>
            <a:r>
              <a:rPr lang="fr-FR" dirty="0" err="1"/>
              <a:t>PRs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56C251-D076-0A76-9050-3DF55C40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Espace de collaboration</a:t>
            </a:r>
          </a:p>
          <a:p>
            <a:r>
              <a:rPr lang="fr-FR" dirty="0"/>
              <a:t>« Contrôle » de la qualité du code</a:t>
            </a:r>
          </a:p>
          <a:p>
            <a:r>
              <a:rPr lang="fr-FR" dirty="0"/>
              <a:t>Zone d’apprentissage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691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50057-AE8F-09C1-8F2F-ED1F66D0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problèmes des </a:t>
            </a:r>
            <a:r>
              <a:rPr lang="fr-FR" dirty="0" err="1"/>
              <a:t>PRs</a:t>
            </a:r>
            <a:r>
              <a:rPr lang="fr-FR" dirty="0"/>
              <a:t>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2D5071-ACD9-EFB2-73D2-B74D7E24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Process lent</a:t>
            </a:r>
          </a:p>
          <a:p>
            <a:r>
              <a:rPr lang="fr-FR" dirty="0"/>
              <a:t>Asynchrone</a:t>
            </a:r>
          </a:p>
          <a:p>
            <a:r>
              <a:rPr lang="fr-FR" dirty="0"/>
              <a:t>Effet bouchon</a:t>
            </a:r>
          </a:p>
          <a:p>
            <a:r>
              <a:rPr lang="fr-FR" dirty="0"/>
              <a:t>Faux sentiment de sécurité</a:t>
            </a:r>
          </a:p>
          <a:p>
            <a:r>
              <a:rPr lang="fr-FR" dirty="0"/>
              <a:t>Dilution de la responsabilité</a:t>
            </a:r>
          </a:p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498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DD964-9BF9-5086-2C15-9196F702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Ship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FF7F6-EEBA-2EAD-DD52-760A2573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383" y="1470222"/>
            <a:ext cx="8821234" cy="317273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FR" sz="4500" dirty="0"/>
              <a:t>Ce qui ressemble le plus à de l’intégration continue</a:t>
            </a:r>
          </a:p>
          <a:p>
            <a:pPr marL="0" indent="0">
              <a:buNone/>
            </a:pPr>
            <a:endParaRPr lang="fr-FR" sz="4500" dirty="0"/>
          </a:p>
          <a:p>
            <a:pPr fontAlgn="base"/>
            <a:r>
              <a:rPr lang="fr-FR" sz="4500" dirty="0"/>
              <a:t>J’ai ajouté une fonctionnalité en utilisant un modèle établi</a:t>
            </a:r>
          </a:p>
          <a:p>
            <a:pPr fontAlgn="base"/>
            <a:r>
              <a:rPr lang="fr-FR" sz="4500" dirty="0"/>
              <a:t>J’ai corrigé un bug banal</a:t>
            </a:r>
          </a:p>
          <a:p>
            <a:pPr fontAlgn="base"/>
            <a:r>
              <a:rPr lang="fr-FR" sz="4500" dirty="0"/>
              <a:t>J’ai mis à jour la documentation</a:t>
            </a:r>
          </a:p>
          <a:p>
            <a:pPr fontAlgn="base"/>
            <a:r>
              <a:rPr lang="fr-FR" sz="4500" dirty="0"/>
              <a:t>J’ai amélioré mon code en fonction de vos retours</a:t>
            </a:r>
          </a:p>
          <a:p>
            <a:pPr fontAlgn="base"/>
            <a:endParaRPr lang="fr-FR" sz="4500" dirty="0"/>
          </a:p>
          <a:p>
            <a:pPr marL="0" indent="0" fontAlgn="base">
              <a:buNone/>
            </a:pPr>
            <a:r>
              <a:rPr lang="fr-FR" sz="4500" dirty="0">
                <a:highlight>
                  <a:srgbClr val="FFFF00"/>
                </a:highlight>
              </a:rPr>
              <a:t>Pas de PR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3B6B7A4-E8A3-3E55-1A19-CEA7F202E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802" y="4536644"/>
            <a:ext cx="7727791" cy="2321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1B62091-6102-249F-64BA-A3434A52F9F7}"/>
              </a:ext>
            </a:extLst>
          </p:cNvPr>
          <p:cNvSpPr txBox="1"/>
          <p:nvPr/>
        </p:nvSpPr>
        <p:spPr>
          <a:xfrm rot="1596053">
            <a:off x="8256508" y="1221787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Force à réduire le risque au maximum</a:t>
            </a:r>
          </a:p>
        </p:txBody>
      </p:sp>
    </p:spTree>
    <p:extLst>
      <p:ext uri="{BB962C8B-B14F-4D97-AF65-F5344CB8AC3E}">
        <p14:creationId xmlns:p14="http://schemas.microsoft.com/office/powerpoint/2010/main" val="378054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24CE7-7E6E-5CDC-78A1-FFB0EE06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Show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DE080C1-5402-DFFD-A2B6-95D543746C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321" y="3641038"/>
            <a:ext cx="7628823" cy="271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F978E3E-8282-15C8-FA41-5E382747BD87}"/>
              </a:ext>
            </a:extLst>
          </p:cNvPr>
          <p:cNvSpPr txBox="1"/>
          <p:nvPr/>
        </p:nvSpPr>
        <p:spPr>
          <a:xfrm>
            <a:off x="838200" y="1581912"/>
            <a:ext cx="9537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Meilleurs des deux mondes, tous les avantages des </a:t>
            </a:r>
            <a:r>
              <a:rPr lang="fr-FR" dirty="0" err="1"/>
              <a:t>PRs</a:t>
            </a:r>
            <a:r>
              <a:rPr lang="fr-FR" dirty="0"/>
              <a:t> et tous les avantages de l’intégration continue :</a:t>
            </a:r>
          </a:p>
          <a:p>
            <a:endParaRPr lang="fr-FR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J’aimerais avoir votre avis sur la façon dont ce code pourrait être amélioré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Regardez cette nouvelle approche ou ce nouveau modèle que j’ai utilisé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J’ai refactorisé X pour que maintenant cela ressemble à ceci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fr-FR" dirty="0"/>
              <a:t>Quel bug intéressant ! Regardez comment je l’ai réparé.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DF1007-B5AC-5FE4-C1CA-2C2C061E7E40}"/>
              </a:ext>
            </a:extLst>
          </p:cNvPr>
          <p:cNvSpPr txBox="1"/>
          <p:nvPr/>
        </p:nvSpPr>
        <p:spPr>
          <a:xfrm rot="1596053">
            <a:off x="8418575" y="993319"/>
            <a:ext cx="391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Force à réduire le risque au maximum</a:t>
            </a:r>
          </a:p>
        </p:txBody>
      </p:sp>
    </p:spTree>
    <p:extLst>
      <p:ext uri="{BB962C8B-B14F-4D97-AF65-F5344CB8AC3E}">
        <p14:creationId xmlns:p14="http://schemas.microsoft.com/office/powerpoint/2010/main" val="38110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EA21A-43CA-561A-7B75-1D70D1FA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20F9B6-645E-B92A-239D-BC143624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5536" cy="19691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PR classique, on bloque le process et on attend des retours</a:t>
            </a:r>
          </a:p>
          <a:p>
            <a:pPr marL="0" indent="0">
              <a:buNone/>
            </a:pPr>
            <a:endParaRPr lang="fr-FR" dirty="0"/>
          </a:p>
          <a:p>
            <a:pPr fontAlgn="base"/>
            <a:r>
              <a:rPr lang="fr-FR" dirty="0"/>
              <a:t>Cela fonctionnera-t-il ? 🚩</a:t>
            </a:r>
          </a:p>
          <a:p>
            <a:pPr fontAlgn="base"/>
            <a:r>
              <a:rPr lang="fr-FR" dirty="0"/>
              <a:t>Que pensons-nous de cette nouvelle approche ?</a:t>
            </a:r>
          </a:p>
          <a:p>
            <a:pPr fontAlgn="base"/>
            <a:r>
              <a:rPr lang="fr-FR" dirty="0"/>
              <a:t>J’ai besoin d’aide pour améliorer cela s’il vous plaît</a:t>
            </a:r>
          </a:p>
          <a:p>
            <a:pPr fontAlgn="base"/>
            <a:r>
              <a:rPr lang="fr-FR" dirty="0"/>
              <a:t>J’ai fini pour aujourd’hui, je fusionnerai demain 🚩</a:t>
            </a:r>
          </a:p>
          <a:p>
            <a:pPr fontAlgn="base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AB8BF98-A05E-4B31-C5EF-85260465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89" y="3858275"/>
            <a:ext cx="7148362" cy="286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D92A1A0-3458-9B2B-2AEC-BD1442685C4B}"/>
              </a:ext>
            </a:extLst>
          </p:cNvPr>
          <p:cNvSpPr txBox="1"/>
          <p:nvPr/>
        </p:nvSpPr>
        <p:spPr>
          <a:xfrm rot="1596053">
            <a:off x="8594968" y="866040"/>
            <a:ext cx="334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Faux sentiment de sécurité </a:t>
            </a:r>
            <a:r>
              <a:rPr lang="fr-FR" dirty="0">
                <a:highlight>
                  <a:srgbClr val="FFFF00"/>
                </a:highlight>
                <a:sym typeface="Wingdings" panose="05000000000000000000" pitchFamily="2" charset="2"/>
              </a:rPr>
              <a:t>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644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B23D3-A755-D12C-33A8-548F65CC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« Always </a:t>
            </a:r>
            <a:r>
              <a:rPr lang="fr-FR" dirty="0" err="1"/>
              <a:t>ask</a:t>
            </a:r>
            <a:r>
              <a:rPr lang="fr-FR" dirty="0"/>
              <a:t>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4A0F6E-7DDE-2F27-EFBD-3306DB85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47" y="2252312"/>
            <a:ext cx="9159305" cy="4028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198C79-EA61-4B4D-58F8-3F5C2EE36F66}"/>
              </a:ext>
            </a:extLst>
          </p:cNvPr>
          <p:cNvSpPr txBox="1"/>
          <p:nvPr/>
        </p:nvSpPr>
        <p:spPr>
          <a:xfrm rot="1596053">
            <a:off x="8816349" y="817509"/>
            <a:ext cx="3345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highlight>
                  <a:srgbClr val="FFFF00"/>
                </a:highlight>
                <a:sym typeface="Wingdings" panose="05000000000000000000" pitchFamily="2" charset="2"/>
              </a:rPr>
              <a:t>Beaucoup de risques </a:t>
            </a:r>
            <a:br>
              <a:rPr lang="fr-FR" dirty="0">
                <a:highlight>
                  <a:srgbClr val="FFFF00"/>
                </a:highlight>
                <a:sym typeface="Wingdings" panose="05000000000000000000" pitchFamily="2" charset="2"/>
              </a:rPr>
            </a:br>
            <a:r>
              <a:rPr lang="fr-FR" dirty="0">
                <a:highlight>
                  <a:srgbClr val="FFFF00"/>
                </a:highlight>
                <a:sym typeface="Wingdings" panose="05000000000000000000" pitchFamily="2" charset="2"/>
              </a:rPr>
              <a:t>Faux sentiment de sécurité</a:t>
            </a:r>
          </a:p>
          <a:p>
            <a:pPr algn="ctr"/>
            <a:r>
              <a:rPr lang="fr-FR" dirty="0">
                <a:highlight>
                  <a:srgbClr val="FFFF00"/>
                </a:highlight>
                <a:sym typeface="Wingdings" panose="05000000000000000000" pitchFamily="2" charset="2"/>
              </a:rPr>
              <a:t>Process très lent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64475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606</Words>
  <Application>Microsoft Office PowerPoint</Application>
  <PresentationFormat>Grand écran</PresentationFormat>
  <Paragraphs>95</Paragraphs>
  <Slides>17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Thème Office</vt:lpstr>
      <vt:lpstr>Ship / Show / Ask</vt:lpstr>
      <vt:lpstr>Martin Fowler</vt:lpstr>
      <vt:lpstr>Rouan Wilsenach</vt:lpstr>
      <vt:lpstr>Avantages des PRs</vt:lpstr>
      <vt:lpstr>Les problèmes des PRs…</vt:lpstr>
      <vt:lpstr>Ship</vt:lpstr>
      <vt:lpstr>Show</vt:lpstr>
      <vt:lpstr>Ask</vt:lpstr>
      <vt:lpstr>« Always ask »</vt:lpstr>
      <vt:lpstr>If you mostly Ship</vt:lpstr>
      <vt:lpstr>If you mostly Show</vt:lpstr>
      <vt:lpstr>If you mostly Ask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VAL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CRIBLEZ</dc:creator>
  <cp:lastModifiedBy>Anthony CRIBLEZ</cp:lastModifiedBy>
  <cp:revision>28</cp:revision>
  <dcterms:created xsi:type="dcterms:W3CDTF">2025-10-28T13:39:18Z</dcterms:created>
  <dcterms:modified xsi:type="dcterms:W3CDTF">2025-10-30T13:30:07Z</dcterms:modified>
</cp:coreProperties>
</file>