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19"/>
  </p:notesMasterIdLst>
  <p:sldIdLst>
    <p:sldId id="256" r:id="rId2"/>
    <p:sldId id="257" r:id="rId3"/>
    <p:sldId id="258" r:id="rId4"/>
    <p:sldId id="259" r:id="rId5"/>
    <p:sldId id="260" r:id="rId6"/>
    <p:sldId id="261" r:id="rId7"/>
    <p:sldId id="274" r:id="rId8"/>
    <p:sldId id="263" r:id="rId9"/>
    <p:sldId id="273" r:id="rId10"/>
    <p:sldId id="264" r:id="rId11"/>
    <p:sldId id="265" r:id="rId12"/>
    <p:sldId id="266" r:id="rId13"/>
    <p:sldId id="267"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3826" autoAdjust="0"/>
  </p:normalViewPr>
  <p:slideViewPr>
    <p:cSldViewPr snapToGrid="0">
      <p:cViewPr varScale="1">
        <p:scale>
          <a:sx n="77" d="100"/>
          <a:sy n="77" d="100"/>
        </p:scale>
        <p:origin x="912" y="72"/>
      </p:cViewPr>
      <p:guideLst/>
    </p:cSldViewPr>
  </p:slideViewPr>
  <p:notesTextViewPr>
    <p:cViewPr>
      <p:scale>
        <a:sx n="3" d="2"/>
        <a:sy n="3" d="2"/>
      </p:scale>
      <p:origin x="0" y="-5"/>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161892-BB91-4041-9746-57C810BF3105}" type="datetimeFigureOut">
              <a:rPr lang="de-DE" smtClean="0"/>
              <a:t>29.10.2025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19333BC-2EAF-4F36-B5E9-047F1A3799A7}" type="slidenum">
              <a:rPr lang="de-DE" smtClean="0"/>
              <a:t>‹Nr.›</a:t>
            </a:fld>
            <a:endParaRPr lang="de-DE"/>
          </a:p>
        </p:txBody>
      </p:sp>
    </p:spTree>
    <p:extLst>
      <p:ext uri="{BB962C8B-B14F-4D97-AF65-F5344CB8AC3E}">
        <p14:creationId xmlns:p14="http://schemas.microsoft.com/office/powerpoint/2010/main" val="3921873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Moin, Kommerz statt Community?</a:t>
            </a:r>
          </a:p>
          <a:p>
            <a:r>
              <a:rPr lang="de-DE" dirty="0"/>
              <a:t>ich begrüße Sie alle recht herzlich zu meiner datenbasierten Analyse der Airbnb-Entwicklung auf Basis von 10 europäischen Großstädten.</a:t>
            </a:r>
          </a:p>
          <a:p>
            <a:r>
              <a:rPr lang="de-DE" dirty="0"/>
              <a:t>Mein Name ist Thorsten Teetzen, Datenanalyst im Auftrage der allgemeinen Stadtentwicklung.</a:t>
            </a:r>
          </a:p>
          <a:p>
            <a:r>
              <a:rPr lang="de-DE" dirty="0"/>
              <a:t>Zunächst stelle ich mal vor was uns in den nächsten 15 Minuten erwartet.</a:t>
            </a:r>
          </a:p>
        </p:txBody>
      </p:sp>
      <p:sp>
        <p:nvSpPr>
          <p:cNvPr id="4" name="Foliennummernplatzhalter 3"/>
          <p:cNvSpPr>
            <a:spLocks noGrp="1"/>
          </p:cNvSpPr>
          <p:nvPr>
            <p:ph type="sldNum" sz="quarter" idx="5"/>
          </p:nvPr>
        </p:nvSpPr>
        <p:spPr/>
        <p:txBody>
          <a:bodyPr/>
          <a:lstStyle/>
          <a:p>
            <a:fld id="{819333BC-2EAF-4F36-B5E9-047F1A3799A7}" type="slidenum">
              <a:rPr lang="de-DE" smtClean="0"/>
              <a:t>1</a:t>
            </a:fld>
            <a:endParaRPr lang="de-DE"/>
          </a:p>
        </p:txBody>
      </p:sp>
    </p:spTree>
    <p:extLst>
      <p:ext uri="{BB962C8B-B14F-4D97-AF65-F5344CB8AC3E}">
        <p14:creationId xmlns:p14="http://schemas.microsoft.com/office/powerpoint/2010/main" val="37229956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1F4037-5FEB-CC88-B8EF-02B42A2E5E7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52FCAE5-92C7-BD88-A3A2-27966F2B954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181B9BA-743C-B2D5-2DBA-7C5A55DBEBE7}"/>
              </a:ext>
            </a:extLst>
          </p:cNvPr>
          <p:cNvSpPr>
            <a:spLocks noGrp="1"/>
          </p:cNvSpPr>
          <p:nvPr>
            <p:ph type="body" idx="1"/>
          </p:nvPr>
        </p:nvSpPr>
        <p:spPr/>
        <p:txBody>
          <a:bodyPr/>
          <a:lstStyle/>
          <a:p>
            <a:r>
              <a:rPr lang="de-DE" sz="1200" kern="1200" dirty="0">
                <a:solidFill>
                  <a:schemeClr val="tx1"/>
                </a:solidFill>
                <a:effectLst/>
                <a:latin typeface="+mn-lt"/>
                <a:ea typeface="+mn-ea"/>
                <a:cs typeface="+mn-cs"/>
              </a:rPr>
              <a:t>Die Analyse der Preisfaktoren zeigt, dass vor allem die Größe der Unterkunft und die Lage den Preis stark beeinflussen. So besteht eine positive Korrelation zwischen der Anzahl der Schlafzimmer (+0,22) und der maximalen Personenanzahl (+0,20) mit dem Preis: Je größer die Unterkunft, desto höher die Kosten. Besonders deutlich wird dies bei der Lageattraktivität. Sie ist der stärkste Preistreiber: Attraktive, zentrale Lagen oder touristisch beliebte Gegenden führen zu höheren Preisen. Insgesamt lassen sich als Haupttreiber des Preises vor allem Größe und Lage zusammenfassen.</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Schauen wir uns doch mal die Preisunterschiede der einzelnen Städte an</a:t>
            </a:r>
          </a:p>
        </p:txBody>
      </p:sp>
      <p:sp>
        <p:nvSpPr>
          <p:cNvPr id="4" name="Foliennummernplatzhalter 3">
            <a:extLst>
              <a:ext uri="{FF2B5EF4-FFF2-40B4-BE49-F238E27FC236}">
                <a16:creationId xmlns:a16="http://schemas.microsoft.com/office/drawing/2014/main" id="{C5458D3E-7A09-490B-2F67-5C896678134B}"/>
              </a:ext>
            </a:extLst>
          </p:cNvPr>
          <p:cNvSpPr>
            <a:spLocks noGrp="1"/>
          </p:cNvSpPr>
          <p:nvPr>
            <p:ph type="sldNum" sz="quarter" idx="5"/>
          </p:nvPr>
        </p:nvSpPr>
        <p:spPr/>
        <p:txBody>
          <a:bodyPr/>
          <a:lstStyle/>
          <a:p>
            <a:fld id="{819333BC-2EAF-4F36-B5E9-047F1A3799A7}" type="slidenum">
              <a:rPr lang="de-DE" smtClean="0"/>
              <a:t>10</a:t>
            </a:fld>
            <a:endParaRPr lang="de-DE"/>
          </a:p>
        </p:txBody>
      </p:sp>
    </p:spTree>
    <p:extLst>
      <p:ext uri="{BB962C8B-B14F-4D97-AF65-F5344CB8AC3E}">
        <p14:creationId xmlns:p14="http://schemas.microsoft.com/office/powerpoint/2010/main" val="30704557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7E23BC-EEEC-121C-C488-C0C51695DC8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9811CAD-637E-BED8-20AE-CE7119D0055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40C6EA0-F9AA-81B2-B953-6957E221B2E5}"/>
              </a:ext>
            </a:extLst>
          </p:cNvPr>
          <p:cNvSpPr>
            <a:spLocks noGrp="1"/>
          </p:cNvSpPr>
          <p:nvPr>
            <p:ph type="body" idx="1"/>
          </p:nvPr>
        </p:nvSpPr>
        <p:spPr/>
        <p:txBody>
          <a:bodyPr/>
          <a:lstStyle/>
          <a:p>
            <a:r>
              <a:rPr lang="de-DE" sz="1200" kern="1200" dirty="0">
                <a:solidFill>
                  <a:schemeClr val="tx1"/>
                </a:solidFill>
                <a:effectLst/>
                <a:latin typeface="+mn-lt"/>
                <a:ea typeface="+mn-ea"/>
                <a:cs typeface="+mn-cs"/>
              </a:rPr>
              <a:t>Die Preisanalyse anhand von Boxplots zeigt deutliche Unterschiede zwischen den Städten: Höhere Medianpreise finden sich in Städten wie Paris, London und Amsterdam, während Budapest, Athen und Lissabon ein deutlich niedrigeres Preisniveau aufweisen. Eine breite Box in der Darstellung deutet auf große Preisspannen hin. Viele Ausreißer nach oben deuten auf extreme Preisschwankungen, etwa durch Luxusangebote oder Events. So liegt der Medianpreis in Paris für zwei Nächte bei ca. 300 €. In Budapest dagegen liegt der Median unter 150 €, was den deutlichen Unterschied zwischen West- und Osteuropa widerspiegelt.</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Schauen wir uns das mal genauer an</a:t>
            </a:r>
          </a:p>
        </p:txBody>
      </p:sp>
      <p:sp>
        <p:nvSpPr>
          <p:cNvPr id="4" name="Foliennummernplatzhalter 3">
            <a:extLst>
              <a:ext uri="{FF2B5EF4-FFF2-40B4-BE49-F238E27FC236}">
                <a16:creationId xmlns:a16="http://schemas.microsoft.com/office/drawing/2014/main" id="{9CE589EB-84E5-9306-90FC-401265952A1D}"/>
              </a:ext>
            </a:extLst>
          </p:cNvPr>
          <p:cNvSpPr>
            <a:spLocks noGrp="1"/>
          </p:cNvSpPr>
          <p:nvPr>
            <p:ph type="sldNum" sz="quarter" idx="5"/>
          </p:nvPr>
        </p:nvSpPr>
        <p:spPr/>
        <p:txBody>
          <a:bodyPr/>
          <a:lstStyle/>
          <a:p>
            <a:fld id="{819333BC-2EAF-4F36-B5E9-047F1A3799A7}" type="slidenum">
              <a:rPr lang="de-DE" smtClean="0"/>
              <a:t>11</a:t>
            </a:fld>
            <a:endParaRPr lang="de-DE"/>
          </a:p>
        </p:txBody>
      </p:sp>
    </p:spTree>
    <p:extLst>
      <p:ext uri="{BB962C8B-B14F-4D97-AF65-F5344CB8AC3E}">
        <p14:creationId xmlns:p14="http://schemas.microsoft.com/office/powerpoint/2010/main" val="11159702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4B634-153E-83F8-2089-3EA8063B390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DBFD9A1-10A2-7BDD-B146-833C530CF9E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B19DBD3-8074-6276-A78A-4A605076C5E1}"/>
              </a:ext>
            </a:extLst>
          </p:cNvPr>
          <p:cNvSpPr>
            <a:spLocks noGrp="1"/>
          </p:cNvSpPr>
          <p:nvPr>
            <p:ph type="body" idx="1"/>
          </p:nvPr>
        </p:nvSpPr>
        <p:spPr/>
        <p:txBody>
          <a:bodyPr/>
          <a:lstStyle/>
          <a:p>
            <a:r>
              <a:rPr lang="de-DE" sz="1200" kern="1200" dirty="0">
                <a:solidFill>
                  <a:schemeClr val="tx1"/>
                </a:solidFill>
                <a:effectLst/>
                <a:latin typeface="+mn-lt"/>
                <a:ea typeface="+mn-ea"/>
                <a:cs typeface="+mn-cs"/>
              </a:rPr>
              <a:t>In nahezu allen Städten liegen über 97 % der Unterkünfte unter 1000 € für zwei Nächte – mit einer Ausnahme: In Amsterdam liegt dieser Anteil nur bei 90,14 %. Fast jede zehnte Unterkunft kostet dort also mehr als 1000 €, was die Stadt zum klaren Ausreißer im Preisgefüge macht. Vermutlich hohe Nachfrage bei, strenger Regulierung mit Lizenzbeschränkungen, die das günstige Angebot reduziert haben. Hinzu kommt, dass Amsterdam fast ausschließlich Appartements anbietet, was in anderen Auswertungen bereits sichtbar wurde.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Wir sehen hier deutliche Unterschiede zwischen Wochentagen und Wochenenden. Den größten Preisunterschied verzeichnet Barcelona bei Appartements, wo der Preis am Wochenende um 172 € höher liegt. Besonders stabil zeigen sich dagegen Athen und Paris. Amsterdam hat insgesamt das höchste Preisniveau in beiden Unterkunftskategorien: Dort kosten Appartements im Schnitt über 730 €, unabhängig vom Wochentag. Am günstigsten ist Budapest: Hier liegen die Preise für Appartements unter 200 €, Privatzimmer sogar unter 120 €. </a:t>
            </a:r>
          </a:p>
          <a:p>
            <a:endParaRPr lang="de-DE" dirty="0"/>
          </a:p>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Lassen Sie uns das Augenmerk auf die Ausreißer legen</a:t>
            </a:r>
          </a:p>
          <a:p>
            <a:endParaRPr lang="de-DE" dirty="0"/>
          </a:p>
        </p:txBody>
      </p:sp>
      <p:sp>
        <p:nvSpPr>
          <p:cNvPr id="4" name="Foliennummernplatzhalter 3">
            <a:extLst>
              <a:ext uri="{FF2B5EF4-FFF2-40B4-BE49-F238E27FC236}">
                <a16:creationId xmlns:a16="http://schemas.microsoft.com/office/drawing/2014/main" id="{1FCB13B6-BE3A-A061-6D03-621385A2E41D}"/>
              </a:ext>
            </a:extLst>
          </p:cNvPr>
          <p:cNvSpPr>
            <a:spLocks noGrp="1"/>
          </p:cNvSpPr>
          <p:nvPr>
            <p:ph type="sldNum" sz="quarter" idx="5"/>
          </p:nvPr>
        </p:nvSpPr>
        <p:spPr/>
        <p:txBody>
          <a:bodyPr/>
          <a:lstStyle/>
          <a:p>
            <a:fld id="{819333BC-2EAF-4F36-B5E9-047F1A3799A7}" type="slidenum">
              <a:rPr lang="de-DE" smtClean="0"/>
              <a:t>12</a:t>
            </a:fld>
            <a:endParaRPr lang="de-DE"/>
          </a:p>
        </p:txBody>
      </p:sp>
    </p:spTree>
    <p:extLst>
      <p:ext uri="{BB962C8B-B14F-4D97-AF65-F5344CB8AC3E}">
        <p14:creationId xmlns:p14="http://schemas.microsoft.com/office/powerpoint/2010/main" val="13776900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9B66A-9C74-D543-A752-1409862C335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DE4BB01-0851-F491-E746-561ED63165F9}"/>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4B6E7B5-6C92-0189-D0C0-8959C4EDD6D7}"/>
              </a:ext>
            </a:extLst>
          </p:cNvPr>
          <p:cNvSpPr>
            <a:spLocks noGrp="1"/>
          </p:cNvSpPr>
          <p:nvPr>
            <p:ph type="body" idx="1"/>
          </p:nvPr>
        </p:nvSpPr>
        <p:spPr/>
        <p:txBody>
          <a:bodyPr/>
          <a:lstStyle/>
          <a:p>
            <a:r>
              <a:rPr lang="de-DE" sz="1200" kern="1200" dirty="0">
                <a:solidFill>
                  <a:schemeClr val="tx1"/>
                </a:solidFill>
                <a:effectLst/>
                <a:latin typeface="+mn-lt"/>
                <a:ea typeface="+mn-ea"/>
                <a:cs typeface="+mn-cs"/>
              </a:rPr>
              <a:t>Die Top 10 Ausreißer: Die höchsten Preise finden sich in Athen (18.545 €) und Paris (16.445 €), gefolgt von London – dies deutet auf eine stark kommerzialisierte Vermietungsstruktur hin, bei der gezielt hochpreisige Objekte angeboten werden. Für Unterkünfte für nur zwei bis drei Personen werden Preise verlanget, die weit über dem Durchschnitt liegen. Dies widerspricht dem ursprünglichen Gedanken der Sharing Economy und legt nahe, dass es sich hier um Luxusunterkünfte handelt, die professionell betrieben werden.</a:t>
            </a:r>
          </a:p>
          <a:p>
            <a:r>
              <a:rPr lang="de-DE" sz="1200" kern="1200" dirty="0">
                <a:solidFill>
                  <a:schemeClr val="tx1"/>
                </a:solidFill>
                <a:effectLst/>
                <a:latin typeface="+mn-lt"/>
                <a:ea typeface="+mn-ea"/>
                <a:cs typeface="+mn-cs"/>
              </a:rPr>
              <a:t>Die meisten dieser teuren Unterkünfte haben überdurchschnittlich hohe Bewertungen in den Kategorien Sauberkeit und Gästebewertung, was auf eine durchweg professionelle Betreuung und hohe Qualitätsstandards hindeutet und die zunehmende Kommerzialisierung des </a:t>
            </a:r>
            <a:r>
              <a:rPr lang="de-DE" sz="1200" kern="1200" dirty="0" err="1">
                <a:solidFill>
                  <a:schemeClr val="tx1"/>
                </a:solidFill>
                <a:effectLst/>
                <a:latin typeface="+mn-lt"/>
                <a:ea typeface="+mn-ea"/>
                <a:cs typeface="+mn-cs"/>
              </a:rPr>
              <a:t>Airbnb</a:t>
            </a:r>
            <a:r>
              <a:rPr lang="de-DE" sz="1200" kern="1200" dirty="0">
                <a:solidFill>
                  <a:schemeClr val="tx1"/>
                </a:solidFill>
                <a:effectLst/>
                <a:latin typeface="+mn-lt"/>
                <a:ea typeface="+mn-ea"/>
                <a:cs typeface="+mn-cs"/>
              </a:rPr>
              <a:t>-Markts nachweist: Der private Gelegenheitsgastgeber tritt bei solchen Angeboten klar in den Hintergrund, während professionelle Anbieter mit Luxusstandards den Markt für exklusive Unterkünfte prägen.</a:t>
            </a:r>
          </a:p>
          <a:p>
            <a:endParaRPr lang="de-DE" dirty="0"/>
          </a:p>
          <a:p>
            <a:r>
              <a:rPr lang="de-DE" dirty="0"/>
              <a:t>Schauen wir uns am Beispiel von Amsterdam die Vergleiche zwischen Business- und </a:t>
            </a:r>
            <a:r>
              <a:rPr lang="de-DE" dirty="0" err="1"/>
              <a:t>Touristbuchungen</a:t>
            </a:r>
            <a:r>
              <a:rPr lang="de-DE" dirty="0"/>
              <a:t> an</a:t>
            </a:r>
          </a:p>
        </p:txBody>
      </p:sp>
      <p:sp>
        <p:nvSpPr>
          <p:cNvPr id="4" name="Foliennummernplatzhalter 3">
            <a:extLst>
              <a:ext uri="{FF2B5EF4-FFF2-40B4-BE49-F238E27FC236}">
                <a16:creationId xmlns:a16="http://schemas.microsoft.com/office/drawing/2014/main" id="{75B8CBCA-F559-DB2A-3736-9FF33E9D9023}"/>
              </a:ext>
            </a:extLst>
          </p:cNvPr>
          <p:cNvSpPr>
            <a:spLocks noGrp="1"/>
          </p:cNvSpPr>
          <p:nvPr>
            <p:ph type="sldNum" sz="quarter" idx="5"/>
          </p:nvPr>
        </p:nvSpPr>
        <p:spPr/>
        <p:txBody>
          <a:bodyPr/>
          <a:lstStyle/>
          <a:p>
            <a:fld id="{819333BC-2EAF-4F36-B5E9-047F1A3799A7}" type="slidenum">
              <a:rPr lang="de-DE" smtClean="0"/>
              <a:t>13</a:t>
            </a:fld>
            <a:endParaRPr lang="de-DE"/>
          </a:p>
        </p:txBody>
      </p:sp>
    </p:spTree>
    <p:extLst>
      <p:ext uri="{BB962C8B-B14F-4D97-AF65-F5344CB8AC3E}">
        <p14:creationId xmlns:p14="http://schemas.microsoft.com/office/powerpoint/2010/main" val="307399285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3B1F0-4289-5A37-7E39-83F1D63FB54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CDF5AE1-D14C-EFE3-F71E-F89EF231A1D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EE6A6FD-FCEB-4987-442F-2173DC2ECDFF}"/>
              </a:ext>
            </a:extLst>
          </p:cNvPr>
          <p:cNvSpPr>
            <a:spLocks noGrp="1"/>
          </p:cNvSpPr>
          <p:nvPr>
            <p:ph type="body" idx="1"/>
          </p:nvPr>
        </p:nvSpPr>
        <p:spPr/>
        <p:txBody>
          <a:bodyPr/>
          <a:lstStyle/>
          <a:p>
            <a:r>
              <a:rPr lang="de-DE" sz="1200" kern="1200" dirty="0">
                <a:solidFill>
                  <a:schemeClr val="tx1"/>
                </a:solidFill>
                <a:effectLst/>
                <a:latin typeface="+mn-lt"/>
                <a:ea typeface="+mn-ea"/>
                <a:cs typeface="+mn-cs"/>
              </a:rPr>
              <a:t>Die wirtschaftlichen Stadtteile haben durchgehend die höchsten Preise: Appartements kosten dort rund 1000 € – sowohl unter der Woche als auch am Wochenende – was auf eine exklusive, stark professionalisierte Angebotsstruktur schließen lässt. In touristischen Vierteln steigen die Preise am Wochenende merklich an, besonders bei Privatzimmern. Das deutet auf eine gezielte Preisstrategie hin, um die erhöhte Nachfrage an Wochenenden auszunutzen. Auch in geschäftlichen Vierteln sind die Preise hoch, bleiben jedoch relativ stabil, was auf planbare Geschäftsaufenthalte hindeuten könnte. In gemischten und wohnorientierten Vierteln sind die Preise deutlich moderater. Touristische und wirtschaftliche Lagen sind stark kommerzialisiert, mit hohen Preisen und professionellem Angebot, während wohnorientierte Viertel noch teilweise dem ursprünglichen Prinzip der Sharing Economy entsprechen.</a:t>
            </a:r>
          </a:p>
          <a:p>
            <a:endParaRPr lang="de-DE" dirty="0"/>
          </a:p>
          <a:p>
            <a:r>
              <a:rPr lang="de-DE" dirty="0"/>
              <a:t>Kommen wir zu den Wiederholungsbuchungen</a:t>
            </a:r>
          </a:p>
        </p:txBody>
      </p:sp>
      <p:sp>
        <p:nvSpPr>
          <p:cNvPr id="4" name="Foliennummernplatzhalter 3">
            <a:extLst>
              <a:ext uri="{FF2B5EF4-FFF2-40B4-BE49-F238E27FC236}">
                <a16:creationId xmlns:a16="http://schemas.microsoft.com/office/drawing/2014/main" id="{E6EAC562-2695-EE02-5609-AEF05D77B8DF}"/>
              </a:ext>
            </a:extLst>
          </p:cNvPr>
          <p:cNvSpPr>
            <a:spLocks noGrp="1"/>
          </p:cNvSpPr>
          <p:nvPr>
            <p:ph type="sldNum" sz="quarter" idx="5"/>
          </p:nvPr>
        </p:nvSpPr>
        <p:spPr/>
        <p:txBody>
          <a:bodyPr/>
          <a:lstStyle/>
          <a:p>
            <a:fld id="{819333BC-2EAF-4F36-B5E9-047F1A3799A7}" type="slidenum">
              <a:rPr lang="de-DE" smtClean="0"/>
              <a:t>14</a:t>
            </a:fld>
            <a:endParaRPr lang="de-DE"/>
          </a:p>
        </p:txBody>
      </p:sp>
    </p:spTree>
    <p:extLst>
      <p:ext uri="{BB962C8B-B14F-4D97-AF65-F5344CB8AC3E}">
        <p14:creationId xmlns:p14="http://schemas.microsoft.com/office/powerpoint/2010/main" val="16651103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5D956-4B87-93A2-21EF-E22E9AC883A8}"/>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595D6F-0FEE-5DE8-AF78-5096F5EC3FD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9F588E8-061A-3F2C-D08F-F373D9C9EE56}"/>
              </a:ext>
            </a:extLst>
          </p:cNvPr>
          <p:cNvSpPr>
            <a:spLocks noGrp="1"/>
          </p:cNvSpPr>
          <p:nvPr>
            <p:ph type="body" idx="1"/>
          </p:nvPr>
        </p:nvSpPr>
        <p:spPr/>
        <p:txBody>
          <a:bodyPr/>
          <a:lstStyle/>
          <a:p>
            <a:r>
              <a:rPr lang="de-DE" sz="1200" kern="1200" dirty="0">
                <a:solidFill>
                  <a:schemeClr val="tx1"/>
                </a:solidFill>
                <a:effectLst/>
                <a:latin typeface="+mn-lt"/>
                <a:ea typeface="+mn-ea"/>
                <a:cs typeface="+mn-cs"/>
              </a:rPr>
              <a:t>Der Superhost-Status bei </a:t>
            </a:r>
            <a:r>
              <a:rPr lang="de-DE" sz="1200" kern="1200" dirty="0" err="1">
                <a:solidFill>
                  <a:schemeClr val="tx1"/>
                </a:solidFill>
                <a:effectLst/>
                <a:latin typeface="+mn-lt"/>
                <a:ea typeface="+mn-ea"/>
                <a:cs typeface="+mn-cs"/>
              </a:rPr>
              <a:t>Airbnb</a:t>
            </a:r>
            <a:r>
              <a:rPr lang="de-DE" sz="1200" kern="1200" dirty="0">
                <a:solidFill>
                  <a:schemeClr val="tx1"/>
                </a:solidFill>
                <a:effectLst/>
                <a:latin typeface="+mn-lt"/>
                <a:ea typeface="+mn-ea"/>
                <a:cs typeface="+mn-cs"/>
              </a:rPr>
              <a:t> führt nicht zwangsläufig zu den höchsten Buchungszahlen. In den Top 10 der am häufigsten gebuchten Stadt-Raum-Kombinationen stammen viele Angebote von Hosts ohne Superhost-Zertifizierung. Besonders in stark nachgefragten Städten wie Paris, Athen und London erzielen Appartements auch ohne offiziellen Superhost-Status sehr hohe Buchungszahlen. Dies legt nahe, dass Gäste in touristischen Hotspots eher auf Lage, Preis und Unterkunftstyp achten als auf die Superhost-Kennzeichnung. Grundsätzlich dominieren Appartements die Buchungszahlen gegenüber Privatzimmern – ein weiteres Indiz für die zunehmende Kommerzialisierung der Plattform.</a:t>
            </a:r>
          </a:p>
          <a:p>
            <a:r>
              <a:rPr lang="de-DE" sz="1200" kern="1200" dirty="0">
                <a:solidFill>
                  <a:schemeClr val="tx1"/>
                </a:solidFill>
                <a:effectLst/>
                <a:latin typeface="+mn-lt"/>
                <a:ea typeface="+mn-ea"/>
                <a:cs typeface="+mn-cs"/>
              </a:rPr>
              <a:t>Ein Blick auf die Anbieterstruktur verdeutlicht, dass der Superhost-Anteil je nach Anbieter-Typ variiert. </a:t>
            </a:r>
          </a:p>
          <a:p>
            <a:r>
              <a:rPr lang="de-DE" sz="1200" b="1" kern="1200" dirty="0" err="1">
                <a:solidFill>
                  <a:schemeClr val="tx1"/>
                </a:solidFill>
                <a:effectLst/>
                <a:latin typeface="+mn-lt"/>
                <a:ea typeface="+mn-ea"/>
                <a:cs typeface="+mn-cs"/>
              </a:rPr>
              <a:t>Airbnb</a:t>
            </a:r>
            <a:r>
              <a:rPr lang="de-DE" sz="1200" b="1" kern="1200" dirty="0">
                <a:solidFill>
                  <a:schemeClr val="tx1"/>
                </a:solidFill>
                <a:effectLst/>
                <a:latin typeface="+mn-lt"/>
                <a:ea typeface="+mn-ea"/>
                <a:cs typeface="+mn-cs"/>
              </a:rPr>
              <a:t> entwickelt sich zunehmend von einer Peer-to-Peer-Plattform zur professionellen Kurzzeitvermietung.</a:t>
            </a:r>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Ursprünglich als Sharing-Economy-Modell gedacht, zeigt sich hier, dass private Gelegenheitsanbieter in den umsatzstärksten Fällen kaum noch eine Rolle spielen.</a:t>
            </a:r>
          </a:p>
          <a:p>
            <a:endParaRPr lang="de-DE" dirty="0"/>
          </a:p>
          <a:p>
            <a:r>
              <a:rPr lang="de-DE" dirty="0"/>
              <a:t>Was ist das Fazit aus diesen gewonnen Erkenntnissen?</a:t>
            </a:r>
          </a:p>
        </p:txBody>
      </p:sp>
      <p:sp>
        <p:nvSpPr>
          <p:cNvPr id="4" name="Foliennummernplatzhalter 3">
            <a:extLst>
              <a:ext uri="{FF2B5EF4-FFF2-40B4-BE49-F238E27FC236}">
                <a16:creationId xmlns:a16="http://schemas.microsoft.com/office/drawing/2014/main" id="{979A15D7-C08B-D451-3D75-9DD12937EADB}"/>
              </a:ext>
            </a:extLst>
          </p:cNvPr>
          <p:cNvSpPr>
            <a:spLocks noGrp="1"/>
          </p:cNvSpPr>
          <p:nvPr>
            <p:ph type="sldNum" sz="quarter" idx="5"/>
          </p:nvPr>
        </p:nvSpPr>
        <p:spPr/>
        <p:txBody>
          <a:bodyPr/>
          <a:lstStyle/>
          <a:p>
            <a:fld id="{819333BC-2EAF-4F36-B5E9-047F1A3799A7}" type="slidenum">
              <a:rPr lang="de-DE" smtClean="0"/>
              <a:t>15</a:t>
            </a:fld>
            <a:endParaRPr lang="de-DE"/>
          </a:p>
        </p:txBody>
      </p:sp>
    </p:spTree>
    <p:extLst>
      <p:ext uri="{BB962C8B-B14F-4D97-AF65-F5344CB8AC3E}">
        <p14:creationId xmlns:p14="http://schemas.microsoft.com/office/powerpoint/2010/main" val="1440759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3A042E-483D-4235-36C5-15FB726A9CF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ABFE761-87A2-E8D4-B717-1D039190AB6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299D11E-B95E-8B66-CF57-871B55C4C914}"/>
              </a:ext>
            </a:extLst>
          </p:cNvPr>
          <p:cNvSpPr>
            <a:spLocks noGrp="1"/>
          </p:cNvSpPr>
          <p:nvPr>
            <p:ph type="body" idx="1"/>
          </p:nvPr>
        </p:nvSpPr>
        <p:spPr/>
        <p:txBody>
          <a:bodyPr/>
          <a:lstStyle/>
          <a:p>
            <a:r>
              <a:rPr lang="de-DE" sz="1200" kern="1200" dirty="0">
                <a:solidFill>
                  <a:schemeClr val="tx1"/>
                </a:solidFill>
                <a:effectLst/>
                <a:latin typeface="+mn-lt"/>
                <a:ea typeface="+mn-ea"/>
                <a:cs typeface="+mn-cs"/>
              </a:rPr>
              <a:t>Wie versprochen nehme ich hier nochmal Bezug zu den Ursprüngen, womit sich unser Kreis hier </a:t>
            </a:r>
            <a:r>
              <a:rPr lang="de-DE" sz="1200" kern="1200" dirty="0" err="1">
                <a:solidFill>
                  <a:schemeClr val="tx1"/>
                </a:solidFill>
                <a:effectLst/>
                <a:latin typeface="+mn-lt"/>
                <a:ea typeface="+mn-ea"/>
                <a:cs typeface="+mn-cs"/>
              </a:rPr>
              <a:t>schliesst</a:t>
            </a:r>
            <a:r>
              <a:rPr lang="de-DE" sz="1200" kern="1200" dirty="0">
                <a:solidFill>
                  <a:schemeClr val="tx1"/>
                </a:solidFill>
                <a:effectLst/>
                <a:latin typeface="+mn-lt"/>
                <a:ea typeface="+mn-ea"/>
                <a:cs typeface="+mn-cs"/>
              </a:rPr>
              <a:t>.</a:t>
            </a:r>
          </a:p>
          <a:p>
            <a:r>
              <a:rPr lang="de-DE" sz="1200" kern="1200" dirty="0">
                <a:solidFill>
                  <a:schemeClr val="tx1"/>
                </a:solidFill>
                <a:effectLst/>
                <a:latin typeface="+mn-lt"/>
                <a:ea typeface="+mn-ea"/>
                <a:cs typeface="+mn-cs"/>
              </a:rPr>
              <a:t>Aus der kleinen Nischenlösung wurde rasch ein globaler Anbieter mit Millionen von Inseraten in über 220 Ländern. Mit dem Erfolg kam jedoch ein Wandel: Aus dem Teilen wurde zunehmend Geschäft. 2014 ersetzte Airbnb das alte Logo durch das moderne „</a:t>
            </a:r>
            <a:r>
              <a:rPr lang="de-DE" sz="1200" kern="1200" dirty="0" err="1">
                <a:solidFill>
                  <a:schemeClr val="tx1"/>
                </a:solidFill>
                <a:effectLst/>
                <a:latin typeface="+mn-lt"/>
                <a:ea typeface="+mn-ea"/>
                <a:cs typeface="+mn-cs"/>
              </a:rPr>
              <a:t>Bélo</a:t>
            </a:r>
            <a:r>
              <a:rPr lang="de-DE" sz="1200" kern="1200" dirty="0">
                <a:solidFill>
                  <a:schemeClr val="tx1"/>
                </a:solidFill>
                <a:effectLst/>
                <a:latin typeface="+mn-lt"/>
                <a:ea typeface="+mn-ea"/>
                <a:cs typeface="+mn-cs"/>
              </a:rPr>
              <a:t>“-Symbol – es steht für das neue Markenversprechen „</a:t>
            </a:r>
            <a:r>
              <a:rPr lang="de-DE" sz="1200" kern="1200" dirty="0" err="1">
                <a:solidFill>
                  <a:schemeClr val="tx1"/>
                </a:solidFill>
                <a:effectLst/>
                <a:latin typeface="+mn-lt"/>
                <a:ea typeface="+mn-ea"/>
                <a:cs typeface="+mn-cs"/>
              </a:rPr>
              <a:t>Belong</a:t>
            </a:r>
            <a:r>
              <a:rPr lang="de-DE" sz="1200" kern="1200" dirty="0">
                <a:solidFill>
                  <a:schemeClr val="tx1"/>
                </a:solidFill>
                <a:effectLst/>
                <a:latin typeface="+mn-lt"/>
                <a:ea typeface="+mn-ea"/>
                <a:cs typeface="+mn-cs"/>
              </a:rPr>
              <a:t> Anywhere“. Damit rückte statt Gemeinschaft nun die globale Marke in den Mittelpunkt.</a:t>
            </a:r>
          </a:p>
          <a:p>
            <a:r>
              <a:rPr lang="de-DE" sz="1200" kern="1200" dirty="0">
                <a:solidFill>
                  <a:schemeClr val="tx1"/>
                </a:solidFill>
                <a:effectLst/>
                <a:latin typeface="+mn-lt"/>
                <a:ea typeface="+mn-ea"/>
                <a:cs typeface="+mn-cs"/>
              </a:rPr>
              <a:t>Auch aus dem Logo erkennt man die Kommerzialisierung:</a:t>
            </a:r>
          </a:p>
          <a:p>
            <a:r>
              <a:rPr lang="de-DE" sz="1200" b="1" kern="1200" dirty="0" err="1">
                <a:solidFill>
                  <a:schemeClr val="tx1"/>
                </a:solidFill>
                <a:effectLst/>
                <a:latin typeface="+mn-lt"/>
                <a:ea typeface="+mn-ea"/>
                <a:cs typeface="+mn-cs"/>
              </a:rPr>
              <a:t>Bélo</a:t>
            </a:r>
            <a:r>
              <a:rPr lang="de-DE" sz="1200" b="1" kern="1200" dirty="0">
                <a:solidFill>
                  <a:schemeClr val="tx1"/>
                </a:solidFill>
                <a:effectLst/>
                <a:latin typeface="+mn-lt"/>
                <a:ea typeface="+mn-ea"/>
                <a:cs typeface="+mn-cs"/>
              </a:rPr>
              <a:t>-Symbol (seit Juli 2014)</a:t>
            </a:r>
            <a:endParaRPr lang="de-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Eine abstrakte, tropfenförmige Form, die an ein Herz, einen Standort-Pin und ein A erinnert.</a:t>
            </a:r>
          </a:p>
          <a:p>
            <a:pPr lvl="0"/>
            <a:r>
              <a:rPr lang="de-DE" sz="1200" kern="1200" dirty="0">
                <a:solidFill>
                  <a:schemeClr val="tx1"/>
                </a:solidFill>
                <a:effectLst/>
                <a:latin typeface="+mn-lt"/>
                <a:ea typeface="+mn-ea"/>
                <a:cs typeface="+mn-cs"/>
              </a:rPr>
              <a:t>Es symbolisiert </a:t>
            </a:r>
            <a:r>
              <a:rPr lang="de-DE" sz="1200" b="1" kern="1200" dirty="0">
                <a:solidFill>
                  <a:schemeClr val="tx1"/>
                </a:solidFill>
                <a:effectLst/>
                <a:latin typeface="+mn-lt"/>
                <a:ea typeface="+mn-ea"/>
                <a:cs typeface="+mn-cs"/>
              </a:rPr>
              <a:t>Zugehörigkeit und Verbundenheit</a:t>
            </a:r>
            <a:r>
              <a:rPr lang="de-DE" sz="1200" kern="1200" dirty="0">
                <a:solidFill>
                  <a:schemeClr val="tx1"/>
                </a:solidFill>
                <a:effectLst/>
                <a:latin typeface="+mn-lt"/>
                <a:ea typeface="+mn-ea"/>
                <a:cs typeface="+mn-cs"/>
              </a:rPr>
              <a:t> – passend zum Slogan: </a:t>
            </a:r>
            <a:r>
              <a:rPr lang="de-DE" sz="1200" b="1" kern="1200" dirty="0">
                <a:solidFill>
                  <a:schemeClr val="tx1"/>
                </a:solidFill>
                <a:effectLst/>
                <a:latin typeface="+mn-lt"/>
                <a:ea typeface="+mn-ea"/>
                <a:cs typeface="+mn-cs"/>
              </a:rPr>
              <a:t>„</a:t>
            </a:r>
            <a:r>
              <a:rPr lang="de-DE" sz="1200" b="1" kern="1200" dirty="0" err="1">
                <a:solidFill>
                  <a:schemeClr val="tx1"/>
                </a:solidFill>
                <a:effectLst/>
                <a:latin typeface="+mn-lt"/>
                <a:ea typeface="+mn-ea"/>
                <a:cs typeface="+mn-cs"/>
              </a:rPr>
              <a:t>Belong</a:t>
            </a:r>
            <a:r>
              <a:rPr lang="de-DE" sz="1200" b="1" kern="1200" dirty="0">
                <a:solidFill>
                  <a:schemeClr val="tx1"/>
                </a:solidFill>
                <a:effectLst/>
                <a:latin typeface="+mn-lt"/>
                <a:ea typeface="+mn-ea"/>
                <a:cs typeface="+mn-cs"/>
              </a:rPr>
              <a:t> Anywhere“</a:t>
            </a:r>
            <a:r>
              <a:rPr lang="de-DE" sz="1200" kern="1200" dirty="0">
                <a:solidFill>
                  <a:schemeClr val="tx1"/>
                </a:solidFill>
                <a:effectLst/>
                <a:latin typeface="+mn-lt"/>
                <a:ea typeface="+mn-ea"/>
                <a:cs typeface="+mn-cs"/>
              </a:rPr>
              <a:t>.</a:t>
            </a:r>
          </a:p>
          <a:p>
            <a:pPr lvl="0"/>
            <a:r>
              <a:rPr lang="de-DE" sz="1200" kern="1200" dirty="0">
                <a:solidFill>
                  <a:schemeClr val="tx1"/>
                </a:solidFill>
                <a:effectLst/>
                <a:latin typeface="+mn-lt"/>
                <a:ea typeface="+mn-ea"/>
                <a:cs typeface="+mn-cs"/>
              </a:rPr>
              <a:t>Farblich meist in einem </a:t>
            </a:r>
            <a:r>
              <a:rPr lang="de-DE" sz="1200" b="1" kern="1200" dirty="0">
                <a:solidFill>
                  <a:schemeClr val="tx1"/>
                </a:solidFill>
                <a:effectLst/>
                <a:latin typeface="+mn-lt"/>
                <a:ea typeface="+mn-ea"/>
                <a:cs typeface="+mn-cs"/>
              </a:rPr>
              <a:t>Korallenton (Rosa-Rot)</a:t>
            </a:r>
            <a:r>
              <a:rPr lang="de-DE" sz="1200" kern="1200" dirty="0">
                <a:solidFill>
                  <a:schemeClr val="tx1"/>
                </a:solidFill>
                <a:effectLst/>
                <a:latin typeface="+mn-lt"/>
                <a:ea typeface="+mn-ea"/>
                <a:cs typeface="+mn-cs"/>
              </a:rPr>
              <a:t> gehalten.</a:t>
            </a:r>
          </a:p>
          <a:p>
            <a:r>
              <a:rPr lang="de-DE" sz="1200" b="1" kern="1200" dirty="0">
                <a:solidFill>
                  <a:schemeClr val="tx1"/>
                </a:solidFill>
                <a:effectLst/>
                <a:latin typeface="+mn-lt"/>
                <a:ea typeface="+mn-ea"/>
                <a:cs typeface="+mn-cs"/>
              </a:rPr>
              <a:t>Schriftzug: </a:t>
            </a:r>
            <a:r>
              <a:rPr lang="de-DE" sz="1200" b="1" kern="1200" dirty="0" err="1">
                <a:solidFill>
                  <a:schemeClr val="tx1"/>
                </a:solidFill>
                <a:effectLst/>
                <a:latin typeface="+mn-lt"/>
                <a:ea typeface="+mn-ea"/>
                <a:cs typeface="+mn-cs"/>
              </a:rPr>
              <a:t>airbnb</a:t>
            </a:r>
            <a:endParaRPr lang="de-DE" sz="1200" kern="1200" dirty="0">
              <a:solidFill>
                <a:schemeClr val="tx1"/>
              </a:solidFill>
              <a:effectLst/>
              <a:latin typeface="+mn-lt"/>
              <a:ea typeface="+mn-ea"/>
              <a:cs typeface="+mn-cs"/>
            </a:endParaRPr>
          </a:p>
          <a:p>
            <a:pPr lvl="0"/>
            <a:r>
              <a:rPr lang="de-DE" sz="1200" kern="1200" dirty="0">
                <a:solidFill>
                  <a:schemeClr val="tx1"/>
                </a:solidFill>
                <a:effectLst/>
                <a:latin typeface="+mn-lt"/>
                <a:ea typeface="+mn-ea"/>
                <a:cs typeface="+mn-cs"/>
              </a:rPr>
              <a:t>Kleinbuchstaben, klare, moderne Sans-Serif-Schrift.</a:t>
            </a:r>
          </a:p>
          <a:p>
            <a:pPr lvl="0"/>
            <a:r>
              <a:rPr lang="de-DE" sz="1200" kern="1200" dirty="0">
                <a:solidFill>
                  <a:schemeClr val="tx1"/>
                </a:solidFill>
                <a:effectLst/>
                <a:latin typeface="+mn-lt"/>
                <a:ea typeface="+mn-ea"/>
                <a:cs typeface="+mn-cs"/>
              </a:rPr>
              <a:t>Schlicht und freundlich gestaltet – vermittelt Offenheit und Einfachheit.</a:t>
            </a:r>
          </a:p>
          <a:p>
            <a:r>
              <a:rPr lang="de-DE" sz="1200" kern="1200" dirty="0">
                <a:solidFill>
                  <a:schemeClr val="tx1"/>
                </a:solidFill>
                <a:effectLst/>
                <a:latin typeface="+mn-lt"/>
                <a:ea typeface="+mn-ea"/>
                <a:cs typeface="+mn-cs"/>
              </a:rPr>
              <a:t> </a:t>
            </a:r>
          </a:p>
          <a:p>
            <a:r>
              <a:rPr lang="de-DE" sz="1200" kern="1200" dirty="0">
                <a:solidFill>
                  <a:schemeClr val="tx1"/>
                </a:solidFill>
                <a:effectLst/>
                <a:latin typeface="+mn-lt"/>
                <a:ea typeface="+mn-ea"/>
                <a:cs typeface="+mn-cs"/>
              </a:rPr>
              <a:t>Es ist besonders interessant, dass </a:t>
            </a:r>
            <a:r>
              <a:rPr lang="de-DE" sz="1200" b="1" kern="1200" dirty="0">
                <a:solidFill>
                  <a:schemeClr val="tx1"/>
                </a:solidFill>
                <a:effectLst/>
                <a:latin typeface="+mn-lt"/>
                <a:ea typeface="+mn-ea"/>
                <a:cs typeface="+mn-cs"/>
              </a:rPr>
              <a:t>Berlin</a:t>
            </a:r>
            <a:r>
              <a:rPr lang="de-DE" sz="1200" kern="1200" dirty="0">
                <a:solidFill>
                  <a:schemeClr val="tx1"/>
                </a:solidFill>
                <a:effectLst/>
                <a:latin typeface="+mn-lt"/>
                <a:ea typeface="+mn-ea"/>
                <a:cs typeface="+mn-cs"/>
              </a:rPr>
              <a:t> – obwohl touristisch sehr attraktiv – im Vergleich zu anderen Großstädten wie Paris oder Amsterdam </a:t>
            </a:r>
            <a:r>
              <a:rPr lang="de-DE" sz="1200" b="1" kern="1200" dirty="0">
                <a:solidFill>
                  <a:schemeClr val="tx1"/>
                </a:solidFill>
                <a:effectLst/>
                <a:latin typeface="+mn-lt"/>
                <a:ea typeface="+mn-ea"/>
                <a:cs typeface="+mn-cs"/>
              </a:rPr>
              <a:t>relativ wenige Buchungen</a:t>
            </a:r>
            <a:r>
              <a:rPr lang="de-DE" sz="1200" kern="1200" dirty="0">
                <a:solidFill>
                  <a:schemeClr val="tx1"/>
                </a:solidFill>
                <a:effectLst/>
                <a:latin typeface="+mn-lt"/>
                <a:ea typeface="+mn-ea"/>
                <a:cs typeface="+mn-cs"/>
              </a:rPr>
              <a:t> verzeichnet. Ein möglicher Grund dafür ist die </a:t>
            </a:r>
            <a:r>
              <a:rPr lang="de-DE" sz="1200" b="1" kern="1200" dirty="0">
                <a:solidFill>
                  <a:schemeClr val="tx1"/>
                </a:solidFill>
                <a:effectLst/>
                <a:latin typeface="+mn-lt"/>
                <a:ea typeface="+mn-ea"/>
                <a:cs typeface="+mn-cs"/>
              </a:rPr>
              <a:t>regulatorische Politik der Stadt</a:t>
            </a:r>
            <a:r>
              <a:rPr lang="de-DE" sz="1200" kern="1200" dirty="0">
                <a:solidFill>
                  <a:schemeClr val="tx1"/>
                </a:solidFill>
                <a:effectLst/>
                <a:latin typeface="+mn-lt"/>
                <a:ea typeface="+mn-ea"/>
                <a:cs typeface="+mn-cs"/>
              </a:rPr>
              <a:t>, die seit Jahren gezielt gegen die Kommerzialisierung durch Airbnb vorgeht. Dazu gehören strikte Registrierungspflichten, Zweckentfremdungsverbote und hohe Bußgelder bei Verstößen. Das hat offenbar dazu geführt, dass in Berlin ein höherer Anteil an </a:t>
            </a:r>
            <a:r>
              <a:rPr lang="de-DE" sz="1200" b="1" kern="1200" dirty="0">
                <a:solidFill>
                  <a:schemeClr val="tx1"/>
                </a:solidFill>
                <a:effectLst/>
                <a:latin typeface="+mn-lt"/>
                <a:ea typeface="+mn-ea"/>
                <a:cs typeface="+mn-cs"/>
              </a:rPr>
              <a:t>Privatpersonen</a:t>
            </a:r>
            <a:r>
              <a:rPr lang="de-DE" sz="1200" kern="1200" dirty="0">
                <a:solidFill>
                  <a:schemeClr val="tx1"/>
                </a:solidFill>
                <a:effectLst/>
                <a:latin typeface="+mn-lt"/>
                <a:ea typeface="+mn-ea"/>
                <a:cs typeface="+mn-cs"/>
              </a:rPr>
              <a:t> aktiv ist – vor allem mit Privatzimmern – und </a:t>
            </a:r>
            <a:r>
              <a:rPr lang="de-DE" sz="1200" b="1" kern="1200" dirty="0">
                <a:solidFill>
                  <a:schemeClr val="tx1"/>
                </a:solidFill>
                <a:effectLst/>
                <a:latin typeface="+mn-lt"/>
                <a:ea typeface="+mn-ea"/>
                <a:cs typeface="+mn-cs"/>
              </a:rPr>
              <a:t>Profianbieter deutlich unterrepräsentiert</a:t>
            </a:r>
            <a:r>
              <a:rPr lang="de-DE" sz="1200" kern="1200" dirty="0">
                <a:solidFill>
                  <a:schemeClr val="tx1"/>
                </a:solidFill>
                <a:effectLst/>
                <a:latin typeface="+mn-lt"/>
                <a:ea typeface="+mn-ea"/>
                <a:cs typeface="+mn-cs"/>
              </a:rPr>
              <a:t> sind.</a:t>
            </a:r>
          </a:p>
          <a:p>
            <a:r>
              <a:rPr lang="de-DE" sz="1200" kern="1200" dirty="0">
                <a:solidFill>
                  <a:schemeClr val="tx1"/>
                </a:solidFill>
                <a:effectLst/>
                <a:latin typeface="+mn-lt"/>
                <a:ea typeface="+mn-ea"/>
                <a:cs typeface="+mn-cs"/>
              </a:rPr>
              <a:t>Diese Entwicklung zeigt exemplarisch, dass </a:t>
            </a:r>
            <a:r>
              <a:rPr lang="de-DE" sz="1200" b="1" kern="1200" dirty="0">
                <a:solidFill>
                  <a:schemeClr val="tx1"/>
                </a:solidFill>
                <a:effectLst/>
                <a:latin typeface="+mn-lt"/>
                <a:ea typeface="+mn-ea"/>
                <a:cs typeface="+mn-cs"/>
              </a:rPr>
              <a:t>klare Regulierung wirksam sein kann</a:t>
            </a:r>
            <a:r>
              <a:rPr lang="de-DE" sz="1200" kern="1200" dirty="0">
                <a:solidFill>
                  <a:schemeClr val="tx1"/>
                </a:solidFill>
                <a:effectLst/>
                <a:latin typeface="+mn-lt"/>
                <a:ea typeface="+mn-ea"/>
                <a:cs typeface="+mn-cs"/>
              </a:rPr>
              <a:t>, um kommerzielle Anbieter zurückzudrängen und den ursprünglichen Gedanken der Sharing Economy zu erhalten. Gleichzeitig bedeutet das aber auch, dass das Angebot in Berlin stärker begrenzt ist – was sich möglicherweise auf die Buchungszahlen auswirkt, da professionelle Anbieter mit vielen Inseraten oft für eine höhere Auslastung sorgen.</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Somit komme ich zu einigen Handlungsempfehlungen</a:t>
            </a:r>
          </a:p>
        </p:txBody>
      </p:sp>
      <p:sp>
        <p:nvSpPr>
          <p:cNvPr id="4" name="Foliennummernplatzhalter 3">
            <a:extLst>
              <a:ext uri="{FF2B5EF4-FFF2-40B4-BE49-F238E27FC236}">
                <a16:creationId xmlns:a16="http://schemas.microsoft.com/office/drawing/2014/main" id="{072078E4-C834-51EA-DFA4-174C1CE5ECB9}"/>
              </a:ext>
            </a:extLst>
          </p:cNvPr>
          <p:cNvSpPr>
            <a:spLocks noGrp="1"/>
          </p:cNvSpPr>
          <p:nvPr>
            <p:ph type="sldNum" sz="quarter" idx="5"/>
          </p:nvPr>
        </p:nvSpPr>
        <p:spPr/>
        <p:txBody>
          <a:bodyPr/>
          <a:lstStyle/>
          <a:p>
            <a:fld id="{819333BC-2EAF-4F36-B5E9-047F1A3799A7}" type="slidenum">
              <a:rPr lang="de-DE" smtClean="0"/>
              <a:t>16</a:t>
            </a:fld>
            <a:endParaRPr lang="de-DE"/>
          </a:p>
        </p:txBody>
      </p:sp>
    </p:spTree>
    <p:extLst>
      <p:ext uri="{BB962C8B-B14F-4D97-AF65-F5344CB8AC3E}">
        <p14:creationId xmlns:p14="http://schemas.microsoft.com/office/powerpoint/2010/main" val="18679997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F1D86-5CC3-9B39-417F-EA2832EF43A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514D24C-FDAA-22E7-A968-E8C15428F8A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C600C5E-82A3-5071-70E9-00D2A57861BF}"/>
              </a:ext>
            </a:extLst>
          </p:cNvPr>
          <p:cNvSpPr>
            <a:spLocks noGrp="1"/>
          </p:cNvSpPr>
          <p:nvPr>
            <p:ph type="body" idx="1"/>
          </p:nvPr>
        </p:nvSpPr>
        <p:spPr/>
        <p:txBody>
          <a:bodyPr/>
          <a:lstStyle/>
          <a:p>
            <a:r>
              <a:rPr lang="de-DE" sz="1200" b="1" kern="1200" dirty="0">
                <a:solidFill>
                  <a:schemeClr val="tx1"/>
                </a:solidFill>
                <a:effectLst/>
                <a:latin typeface="+mn-lt"/>
                <a:ea typeface="+mn-ea"/>
                <a:cs typeface="+mn-cs"/>
              </a:rPr>
              <a:t>Um der fortschreitenden Kommerzialisierung von Airbnb entgegenzuwirken, sind gezielte Maßnahmen auf mehreren Ebenen notwendig:</a:t>
            </a:r>
          </a:p>
          <a:p>
            <a:r>
              <a:rPr lang="de-DE" sz="1200" b="1" kern="1200" dirty="0">
                <a:solidFill>
                  <a:schemeClr val="tx1"/>
                </a:solidFill>
                <a:effectLst/>
                <a:latin typeface="+mn-lt"/>
                <a:ea typeface="+mn-ea"/>
                <a:cs typeface="+mn-cs"/>
              </a:rPr>
              <a:t>klare regulatorische Rahmen setzen </a:t>
            </a:r>
          </a:p>
          <a:p>
            <a:r>
              <a:rPr lang="de-DE" sz="1200" b="1" kern="1200" dirty="0">
                <a:solidFill>
                  <a:schemeClr val="tx1"/>
                </a:solidFill>
                <a:effectLst/>
                <a:latin typeface="+mn-lt"/>
                <a:ea typeface="+mn-ea"/>
                <a:cs typeface="+mn-cs"/>
              </a:rPr>
              <a:t>Höchstgrenzen für Vermietungstage, etwa 60 bis 90 Tage pro Jahr</a:t>
            </a:r>
          </a:p>
          <a:p>
            <a:r>
              <a:rPr lang="de-DE" sz="1200" b="1" kern="1200" dirty="0">
                <a:solidFill>
                  <a:schemeClr val="tx1"/>
                </a:solidFill>
                <a:effectLst/>
                <a:latin typeface="+mn-lt"/>
                <a:ea typeface="+mn-ea"/>
                <a:cs typeface="+mn-cs"/>
              </a:rPr>
              <a:t>verpflichtende Registrierung aller Anbieter </a:t>
            </a:r>
          </a:p>
          <a:p>
            <a:r>
              <a:rPr lang="de-DE" sz="1200" b="1" kern="1200" dirty="0">
                <a:solidFill>
                  <a:schemeClr val="tx1"/>
                </a:solidFill>
                <a:effectLst/>
                <a:latin typeface="+mn-lt"/>
                <a:ea typeface="+mn-ea"/>
                <a:cs typeface="+mn-cs"/>
              </a:rPr>
              <a:t>ein Lizenzsystem für stark betroffene Stadtteile </a:t>
            </a:r>
          </a:p>
          <a:p>
            <a:r>
              <a:rPr lang="de-DE" sz="1200" b="1" kern="1200" dirty="0">
                <a:solidFill>
                  <a:schemeClr val="tx1"/>
                </a:solidFill>
                <a:effectLst/>
                <a:latin typeface="+mn-lt"/>
                <a:ea typeface="+mn-ea"/>
                <a:cs typeface="+mn-cs"/>
              </a:rPr>
              <a:t>Anreize schaffen um echte Privatvermieter zu stärken </a:t>
            </a:r>
          </a:p>
          <a:p>
            <a:r>
              <a:rPr lang="de-DE" sz="1200" b="1" kern="1200" dirty="0">
                <a:solidFill>
                  <a:schemeClr val="tx1"/>
                </a:solidFill>
                <a:effectLst/>
                <a:latin typeface="+mn-lt"/>
                <a:ea typeface="+mn-ea"/>
                <a:cs typeface="+mn-cs"/>
              </a:rPr>
              <a:t>Dauerhaft leerstehende oder zweckentfremdete Ferienwohnungen sollten wieder dem regulären Wohnungsmarkt zugeführt werden. </a:t>
            </a:r>
          </a:p>
          <a:p>
            <a:r>
              <a:rPr lang="de-DE" sz="1200" b="1" kern="1200" dirty="0">
                <a:solidFill>
                  <a:schemeClr val="tx1"/>
                </a:solidFill>
                <a:effectLst/>
                <a:latin typeface="+mn-lt"/>
                <a:ea typeface="+mn-ea"/>
                <a:cs typeface="+mn-cs"/>
              </a:rPr>
              <a:t>Nicht zuletzt ist eine höhere Transparenz seitens der Plattformen erforderlich. Airbnb sollte verpflichtet werden, regelmäßig Daten zur Angebotsstruktur, Buchungshäufigkeit und Anbieter-Typen offenzulegen. </a:t>
            </a:r>
          </a:p>
          <a:p>
            <a:r>
              <a:rPr lang="de-DE" sz="1200" b="1" kern="1200" dirty="0">
                <a:solidFill>
                  <a:schemeClr val="tx1"/>
                </a:solidFill>
                <a:effectLst/>
                <a:latin typeface="+mn-lt"/>
                <a:ea typeface="+mn-ea"/>
                <a:cs typeface="+mn-cs"/>
              </a:rPr>
              <a:t>Nur so können Kommunen die Entwicklung analysieren und frühzeitig eingreifen. Ich bedanke mich für die Aufmerksamkeit und wünsche einen guten Heimweg oder…..</a:t>
            </a:r>
            <a:endParaRPr lang="de-DE" sz="1200" kern="1200" dirty="0">
              <a:solidFill>
                <a:schemeClr val="tx1"/>
              </a:solidFill>
              <a:effectLst/>
              <a:latin typeface="+mn-lt"/>
              <a:ea typeface="+mn-ea"/>
              <a:cs typeface="+mn-cs"/>
            </a:endParaRPr>
          </a:p>
        </p:txBody>
      </p:sp>
      <p:sp>
        <p:nvSpPr>
          <p:cNvPr id="4" name="Foliennummernplatzhalter 3">
            <a:extLst>
              <a:ext uri="{FF2B5EF4-FFF2-40B4-BE49-F238E27FC236}">
                <a16:creationId xmlns:a16="http://schemas.microsoft.com/office/drawing/2014/main" id="{0B132594-AFBE-C6FB-F34C-3A65C10C5FDF}"/>
              </a:ext>
            </a:extLst>
          </p:cNvPr>
          <p:cNvSpPr>
            <a:spLocks noGrp="1"/>
          </p:cNvSpPr>
          <p:nvPr>
            <p:ph type="sldNum" sz="quarter" idx="5"/>
          </p:nvPr>
        </p:nvSpPr>
        <p:spPr/>
        <p:txBody>
          <a:bodyPr/>
          <a:lstStyle/>
          <a:p>
            <a:fld id="{819333BC-2EAF-4F36-B5E9-047F1A3799A7}" type="slidenum">
              <a:rPr lang="de-DE" smtClean="0"/>
              <a:t>17</a:t>
            </a:fld>
            <a:endParaRPr lang="de-DE"/>
          </a:p>
        </p:txBody>
      </p:sp>
    </p:spTree>
    <p:extLst>
      <p:ext uri="{BB962C8B-B14F-4D97-AF65-F5344CB8AC3E}">
        <p14:creationId xmlns:p14="http://schemas.microsoft.com/office/powerpoint/2010/main" val="2076745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Ich gebe eine Projektübersicht mit Ziel und Nutzen des Projektes.</a:t>
            </a:r>
          </a:p>
          <a:p>
            <a:r>
              <a:rPr lang="de-DE" dirty="0"/>
              <a:t>Erläutere was die Datengrundlage ist, und erkläre ein paar Schritte zur Datenbereinigung und zum Feature Engineering.</a:t>
            </a:r>
          </a:p>
          <a:p>
            <a:r>
              <a:rPr lang="de-DE" dirty="0"/>
              <a:t>Wir schauen uns die Verteilung der Unterkunftstypen sowie der Anbietertypen an gefolgt von der Preisbildung und Preisanalyse nach Unterkunftstypen und schauen uns auch ein paar Ausreißer an.</a:t>
            </a:r>
          </a:p>
          <a:p>
            <a:r>
              <a:rPr lang="de-DE" dirty="0"/>
              <a:t>Dann kommen wir zum Vergleich Geschäftsreisende vs. Touristen am Beispiel Amsterdams und betrachten die Häufigkeiten der Buchungen</a:t>
            </a:r>
          </a:p>
          <a:p>
            <a:r>
              <a:rPr lang="de-DE" dirty="0"/>
              <a:t>Dann werde ich ein Fazit ziehen und Empfehlungen aussprechen. </a:t>
            </a:r>
          </a:p>
          <a:p>
            <a:r>
              <a:rPr lang="de-DE" dirty="0"/>
              <a:t>Zunächst aber ein kurzer Rückblick zur Entstehungsgeschichte</a:t>
            </a:r>
          </a:p>
        </p:txBody>
      </p:sp>
      <p:sp>
        <p:nvSpPr>
          <p:cNvPr id="4" name="Foliennummernplatzhalter 3"/>
          <p:cNvSpPr>
            <a:spLocks noGrp="1"/>
          </p:cNvSpPr>
          <p:nvPr>
            <p:ph type="sldNum" sz="quarter" idx="5"/>
          </p:nvPr>
        </p:nvSpPr>
        <p:spPr/>
        <p:txBody>
          <a:bodyPr/>
          <a:lstStyle/>
          <a:p>
            <a:fld id="{819333BC-2EAF-4F36-B5E9-047F1A3799A7}" type="slidenum">
              <a:rPr lang="de-DE" smtClean="0"/>
              <a:t>2</a:t>
            </a:fld>
            <a:endParaRPr lang="de-DE"/>
          </a:p>
        </p:txBody>
      </p:sp>
    </p:spTree>
    <p:extLst>
      <p:ext uri="{BB962C8B-B14F-4D97-AF65-F5344CB8AC3E}">
        <p14:creationId xmlns:p14="http://schemas.microsoft.com/office/powerpoint/2010/main" val="2393794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sz="1200" kern="1200" dirty="0">
                <a:solidFill>
                  <a:schemeClr val="tx1"/>
                </a:solidFill>
                <a:effectLst/>
                <a:latin typeface="+mn-lt"/>
                <a:ea typeface="+mn-ea"/>
                <a:cs typeface="+mn-cs"/>
              </a:rPr>
              <a:t>Vorwort zur Projektübersicht</a:t>
            </a:r>
          </a:p>
          <a:p>
            <a:r>
              <a:rPr lang="de-DE" sz="1200" kern="1200" dirty="0">
                <a:solidFill>
                  <a:schemeClr val="tx1"/>
                </a:solidFill>
                <a:effectLst/>
                <a:latin typeface="+mn-lt"/>
                <a:ea typeface="+mn-ea"/>
                <a:cs typeface="+mn-cs"/>
              </a:rPr>
              <a:t>Airbnb wurde 2008 in San Francisco von Brian </a:t>
            </a:r>
            <a:r>
              <a:rPr lang="de-DE" sz="1200" kern="1200" dirty="0" err="1">
                <a:solidFill>
                  <a:schemeClr val="tx1"/>
                </a:solidFill>
                <a:effectLst/>
                <a:latin typeface="+mn-lt"/>
                <a:ea typeface="+mn-ea"/>
                <a:cs typeface="+mn-cs"/>
              </a:rPr>
              <a:t>Chesky</a:t>
            </a:r>
            <a:r>
              <a:rPr lang="de-DE" sz="1200" kern="1200" dirty="0">
                <a:solidFill>
                  <a:schemeClr val="tx1"/>
                </a:solidFill>
                <a:effectLst/>
                <a:latin typeface="+mn-lt"/>
                <a:ea typeface="+mn-ea"/>
                <a:cs typeface="+mn-cs"/>
              </a:rPr>
              <a:t>, Joe </a:t>
            </a:r>
            <a:r>
              <a:rPr lang="de-DE" sz="1200" kern="1200" dirty="0" err="1">
                <a:solidFill>
                  <a:schemeClr val="tx1"/>
                </a:solidFill>
                <a:effectLst/>
                <a:latin typeface="+mn-lt"/>
                <a:ea typeface="+mn-ea"/>
                <a:cs typeface="+mn-cs"/>
              </a:rPr>
              <a:t>Gebbia</a:t>
            </a:r>
            <a:r>
              <a:rPr lang="de-DE" sz="1200" kern="1200" dirty="0">
                <a:solidFill>
                  <a:schemeClr val="tx1"/>
                </a:solidFill>
                <a:effectLst/>
                <a:latin typeface="+mn-lt"/>
                <a:ea typeface="+mn-ea"/>
                <a:cs typeface="+mn-cs"/>
              </a:rPr>
              <a:t> und Nathan </a:t>
            </a:r>
            <a:r>
              <a:rPr lang="de-DE" sz="1200" kern="1200" dirty="0" err="1">
                <a:solidFill>
                  <a:schemeClr val="tx1"/>
                </a:solidFill>
                <a:effectLst/>
                <a:latin typeface="+mn-lt"/>
                <a:ea typeface="+mn-ea"/>
                <a:cs typeface="+mn-cs"/>
              </a:rPr>
              <a:t>Blecharczyk</a:t>
            </a:r>
            <a:r>
              <a:rPr lang="de-DE" sz="1200" kern="1200" dirty="0">
                <a:solidFill>
                  <a:schemeClr val="tx1"/>
                </a:solidFill>
                <a:effectLst/>
                <a:latin typeface="+mn-lt"/>
                <a:ea typeface="+mn-ea"/>
                <a:cs typeface="+mn-cs"/>
              </a:rPr>
              <a:t> gegründet – </a:t>
            </a:r>
          </a:p>
          <a:p>
            <a:r>
              <a:rPr lang="de-DE" sz="1200" kern="1200" dirty="0">
                <a:solidFill>
                  <a:schemeClr val="tx1"/>
                </a:solidFill>
                <a:effectLst/>
                <a:latin typeface="+mn-lt"/>
                <a:ea typeface="+mn-ea"/>
                <a:cs typeface="+mn-cs"/>
              </a:rPr>
              <a:t>aus der Not heraus, sie konnten ihre Miete nicht mehr zahlen. </a:t>
            </a:r>
          </a:p>
          <a:p>
            <a:r>
              <a:rPr lang="de-DE" sz="1200" kern="1200" dirty="0">
                <a:solidFill>
                  <a:schemeClr val="tx1"/>
                </a:solidFill>
                <a:effectLst/>
                <a:latin typeface="+mn-lt"/>
                <a:ea typeface="+mn-ea"/>
                <a:cs typeface="+mn-cs"/>
              </a:rPr>
              <a:t>So vermieteten sie ihre Wohnung samt Luftmatratze und Frühstück an Konferenzteilnehmer: „</a:t>
            </a:r>
            <a:r>
              <a:rPr lang="de-DE" sz="1200" kern="1200" dirty="0" err="1">
                <a:solidFill>
                  <a:schemeClr val="tx1"/>
                </a:solidFill>
                <a:effectLst/>
                <a:latin typeface="+mn-lt"/>
                <a:ea typeface="+mn-ea"/>
                <a:cs typeface="+mn-cs"/>
              </a:rPr>
              <a:t>AirBed</a:t>
            </a:r>
            <a:r>
              <a:rPr lang="de-DE" sz="1200" kern="1200" dirty="0">
                <a:solidFill>
                  <a:schemeClr val="tx1"/>
                </a:solidFill>
                <a:effectLst/>
                <a:latin typeface="+mn-lt"/>
                <a:ea typeface="+mn-ea"/>
                <a:cs typeface="+mn-cs"/>
              </a:rPr>
              <a:t> &amp; Breakfast“ war geboren. Ziel war es, Reisenden eine günstige und persönliche Alternative zum Hotel zu bieten – im Sinne der Sharing Economy. Die Idee: „Nicht Hotels – sondern echte Menschen, echte Wohnungen, echter Austausch.“ Das ursprüngliche Logo war bewusst lebhaft und informell gestaltet, um Gastfreundschaft und Vertrautheit zu vermitteln. Farben und Form erinnerten an eine aufblasbare Matratze – Symbol für den Ursprung der Plattform.  </a:t>
            </a:r>
          </a:p>
          <a:p>
            <a:r>
              <a:rPr lang="de-DE" sz="1200" kern="1200" dirty="0">
                <a:solidFill>
                  <a:schemeClr val="tx1"/>
                </a:solidFill>
                <a:effectLst/>
                <a:latin typeface="+mn-lt"/>
                <a:ea typeface="+mn-ea"/>
                <a:cs typeface="+mn-cs"/>
              </a:rPr>
              <a:t>Logo 2007-2008</a:t>
            </a:r>
          </a:p>
          <a:p>
            <a:r>
              <a:rPr lang="de-DE" sz="1200" kern="1200" dirty="0">
                <a:solidFill>
                  <a:schemeClr val="tx1"/>
                </a:solidFill>
                <a:effectLst/>
                <a:latin typeface="+mn-lt"/>
                <a:ea typeface="+mn-ea"/>
                <a:cs typeface="+mn-cs"/>
              </a:rPr>
              <a:t>Stil: Verspielt und community-orientiert</a:t>
            </a:r>
          </a:p>
          <a:p>
            <a:r>
              <a:rPr lang="de-DE" sz="1200" kern="1200" dirty="0">
                <a:solidFill>
                  <a:schemeClr val="tx1"/>
                </a:solidFill>
                <a:effectLst/>
                <a:latin typeface="+mn-lt"/>
                <a:ea typeface="+mn-ea"/>
                <a:cs typeface="+mn-cs"/>
              </a:rPr>
              <a:t>Logo 2008-2009</a:t>
            </a:r>
          </a:p>
          <a:p>
            <a:r>
              <a:rPr lang="de-DE" sz="1200" kern="1200" dirty="0">
                <a:solidFill>
                  <a:schemeClr val="tx1"/>
                </a:solidFill>
                <a:effectLst/>
                <a:latin typeface="+mn-lt"/>
                <a:ea typeface="+mn-ea"/>
                <a:cs typeface="+mn-cs"/>
              </a:rPr>
              <a:t>Stil: Etwas professioneller, stärker positioniert gegen Hotels</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Aber mehr hierzu in meinem Fazit, bitte drauf achten</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Projektziel:</a:t>
            </a:r>
          </a:p>
          <a:p>
            <a:r>
              <a:rPr lang="de-DE" sz="1200" kern="1200" dirty="0">
                <a:solidFill>
                  <a:schemeClr val="tx1"/>
                </a:solidFill>
                <a:effectLst/>
                <a:latin typeface="+mn-lt"/>
                <a:ea typeface="+mn-ea"/>
                <a:cs typeface="+mn-cs"/>
              </a:rPr>
              <a:t>Ziel der Analyse ist es, den Wandel von Airbnb als ursprünglich gemeinschaftlich orientierte Plattform hin zu einem kommerziell dominierten Geschäftsmodell nachzuvollziehen – und die damit verbundenen Auswirkungen auf den Wohnungsmarkt, die Stadtentwicklung und die lokale Regulierungspraxis zu untersuchen.</a:t>
            </a:r>
          </a:p>
          <a:p>
            <a:r>
              <a:rPr lang="de-DE" sz="1200" kern="1200" dirty="0">
                <a:solidFill>
                  <a:schemeClr val="tx1"/>
                </a:solidFill>
                <a:effectLst/>
                <a:latin typeface="+mn-lt"/>
                <a:ea typeface="+mn-ea"/>
                <a:cs typeface="+mn-cs"/>
              </a:rPr>
              <a:t>Ziel ist es also nicht nur, Zahlen zu beschreiben, sondern</a:t>
            </a:r>
            <a:r>
              <a:rPr lang="de-DE" sz="1200" b="1" kern="1200" dirty="0">
                <a:solidFill>
                  <a:schemeClr val="tx1"/>
                </a:solidFill>
                <a:effectLst/>
                <a:latin typeface="+mn-lt"/>
                <a:ea typeface="+mn-ea"/>
                <a:cs typeface="+mn-cs"/>
              </a:rPr>
              <a:t> Handlungsmuster zu erkennen und politische oder planerische Schlussfolgerungen</a:t>
            </a:r>
            <a:r>
              <a:rPr lang="de-DE" sz="1200" kern="1200" dirty="0">
                <a:solidFill>
                  <a:schemeClr val="tx1"/>
                </a:solidFill>
                <a:effectLst/>
                <a:latin typeface="+mn-lt"/>
                <a:ea typeface="+mn-ea"/>
                <a:cs typeface="+mn-cs"/>
              </a:rPr>
              <a:t> zu ermöglichen.</a:t>
            </a:r>
          </a:p>
          <a:p>
            <a:r>
              <a:rPr lang="de-DE" sz="1200" kern="1200" dirty="0">
                <a:solidFill>
                  <a:schemeClr val="tx1"/>
                </a:solidFill>
                <a:effectLst/>
                <a:latin typeface="+mn-lt"/>
                <a:ea typeface="+mn-ea"/>
                <a:cs typeface="+mn-cs"/>
              </a:rPr>
              <a:t>Projektnutzen:</a:t>
            </a:r>
          </a:p>
          <a:p>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Erkennung, wie stark private Gastgeber heute durch gewerbliche Anbieter verdrängt wurden – und ob Airbnb in bestimmten Städten zur profitgetriebenen Kurzzeitvermietung mutierte.</a:t>
            </a:r>
          </a:p>
          <a:p>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Die Analyse macht sichtbar, ob Airbnb zur Gentrifizierung( also zur Verdrängung einkommensschwacher Bürger aus ihrem Umfeld) beigetragen hat, indem Wohnraum in touristisch attraktiven Vierteln zweckentfremdet wurde.</a:t>
            </a:r>
          </a:p>
          <a:p>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Die Ergebnisse können Grundlage für Politik, Stadtplanung oder NGOs sein, um auf datenbasierten Erkenntnissen Entscheidungen zu treffen (z. B. Obergrenzen, Steuerregelungen, Lizenzsysteme).</a:t>
            </a:r>
          </a:p>
          <a:p>
            <a:br>
              <a:rPr lang="de-DE" sz="1200" kern="1200" dirty="0">
                <a:solidFill>
                  <a:schemeClr val="tx1"/>
                </a:solidFill>
                <a:effectLst/>
                <a:latin typeface="+mn-lt"/>
                <a:ea typeface="+mn-ea"/>
                <a:cs typeface="+mn-cs"/>
              </a:rPr>
            </a:br>
            <a:r>
              <a:rPr lang="de-DE" sz="1200" kern="1200" dirty="0">
                <a:solidFill>
                  <a:schemeClr val="tx1"/>
                </a:solidFill>
                <a:effectLst/>
                <a:latin typeface="+mn-lt"/>
                <a:ea typeface="+mn-ea"/>
                <a:cs typeface="+mn-cs"/>
              </a:rPr>
              <a:t>Neben Risiken zeigt die Analyse auch positive Effekte: Einnahmen für Privatpersonen, mehr Tourismus in Randlagen, lokale Wertschöpfung (z. B. Cafés, Reinigungskräfte etc.).</a:t>
            </a:r>
          </a:p>
          <a:p>
            <a:endParaRPr lang="de-DE" sz="1200" kern="1200" dirty="0">
              <a:solidFill>
                <a:schemeClr val="tx1"/>
              </a:solidFill>
              <a:effectLst/>
              <a:latin typeface="+mn-lt"/>
              <a:ea typeface="+mn-ea"/>
              <a:cs typeface="+mn-cs"/>
            </a:endParaRPr>
          </a:p>
          <a:p>
            <a:r>
              <a:rPr lang="de-DE" dirty="0"/>
              <a:t>Was ist die Datengrundlage?</a:t>
            </a:r>
          </a:p>
        </p:txBody>
      </p:sp>
      <p:sp>
        <p:nvSpPr>
          <p:cNvPr id="4" name="Foliennummernplatzhalter 3"/>
          <p:cNvSpPr>
            <a:spLocks noGrp="1"/>
          </p:cNvSpPr>
          <p:nvPr>
            <p:ph type="sldNum" sz="quarter" idx="5"/>
          </p:nvPr>
        </p:nvSpPr>
        <p:spPr/>
        <p:txBody>
          <a:bodyPr/>
          <a:lstStyle/>
          <a:p>
            <a:fld id="{819333BC-2EAF-4F36-B5E9-047F1A3799A7}" type="slidenum">
              <a:rPr lang="de-DE" smtClean="0"/>
              <a:t>3</a:t>
            </a:fld>
            <a:endParaRPr lang="de-DE"/>
          </a:p>
        </p:txBody>
      </p:sp>
    </p:spTree>
    <p:extLst>
      <p:ext uri="{BB962C8B-B14F-4D97-AF65-F5344CB8AC3E}">
        <p14:creationId xmlns:p14="http://schemas.microsoft.com/office/powerpoint/2010/main" val="518566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Es liegen die Daten von 10 europäischen Großstädten in 20 CSV-Dateien vor</a:t>
            </a:r>
          </a:p>
          <a:p>
            <a:r>
              <a:rPr lang="de-DE" dirty="0"/>
              <a:t>Preiseinheit ist immer 2 Nächte für 2 Personen</a:t>
            </a:r>
          </a:p>
          <a:p>
            <a:r>
              <a:rPr lang="de-DE" dirty="0"/>
              <a:t>Es liegt ein Schnappschuss vor über exakt den gleichen Zeitraum aus diesen 10 europäischen Großstädten</a:t>
            </a:r>
          </a:p>
          <a:p>
            <a:r>
              <a:rPr lang="de-DE" dirty="0"/>
              <a:t>Kurz eine Erklärung, inwiefern ich die vorliegenden Daten anfangs bearbeitet habe, um die Analyse zu erstellen</a:t>
            </a:r>
          </a:p>
        </p:txBody>
      </p:sp>
      <p:sp>
        <p:nvSpPr>
          <p:cNvPr id="4" name="Foliennummernplatzhalter 3"/>
          <p:cNvSpPr>
            <a:spLocks noGrp="1"/>
          </p:cNvSpPr>
          <p:nvPr>
            <p:ph type="sldNum" sz="quarter" idx="5"/>
          </p:nvPr>
        </p:nvSpPr>
        <p:spPr/>
        <p:txBody>
          <a:bodyPr/>
          <a:lstStyle/>
          <a:p>
            <a:fld id="{819333BC-2EAF-4F36-B5E9-047F1A3799A7}" type="slidenum">
              <a:rPr lang="de-DE" smtClean="0"/>
              <a:t>4</a:t>
            </a:fld>
            <a:endParaRPr lang="de-DE"/>
          </a:p>
        </p:txBody>
      </p:sp>
    </p:spTree>
    <p:extLst>
      <p:ext uri="{BB962C8B-B14F-4D97-AF65-F5344CB8AC3E}">
        <p14:creationId xmlns:p14="http://schemas.microsoft.com/office/powerpoint/2010/main" val="17546429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3B2FE-5072-7C88-5A7B-56F06CEA8EC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3D06086-0018-08A8-4A63-269BE1F8943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3AF2B3-4C62-F1D4-7B48-C40D89849EA7}"/>
              </a:ext>
            </a:extLst>
          </p:cNvPr>
          <p:cNvSpPr>
            <a:spLocks noGrp="1"/>
          </p:cNvSpPr>
          <p:nvPr>
            <p:ph type="body" idx="1"/>
          </p:nvPr>
        </p:nvSpPr>
        <p:spPr/>
        <p:txBody>
          <a:bodyPr/>
          <a:lstStyle/>
          <a:p>
            <a:r>
              <a:rPr lang="de-DE" sz="1200" kern="1200" dirty="0">
                <a:solidFill>
                  <a:schemeClr val="tx1"/>
                </a:solidFill>
                <a:effectLst/>
                <a:latin typeface="+mn-lt"/>
                <a:ea typeface="+mn-ea"/>
                <a:cs typeface="+mn-cs"/>
              </a:rPr>
              <a:t>Ich habe alle 20 Dateien zusammengeführt, so </a:t>
            </a:r>
            <a:r>
              <a:rPr lang="de-DE" sz="1200" kern="1200" dirty="0" err="1">
                <a:solidFill>
                  <a:schemeClr val="tx1"/>
                </a:solidFill>
                <a:effectLst/>
                <a:latin typeface="+mn-lt"/>
                <a:ea typeface="+mn-ea"/>
                <a:cs typeface="+mn-cs"/>
              </a:rPr>
              <a:t>daß</a:t>
            </a:r>
            <a:r>
              <a:rPr lang="de-DE" sz="1200" kern="1200" dirty="0">
                <a:solidFill>
                  <a:schemeClr val="tx1"/>
                </a:solidFill>
                <a:effectLst/>
                <a:latin typeface="+mn-lt"/>
                <a:ea typeface="+mn-ea"/>
                <a:cs typeface="+mn-cs"/>
              </a:rPr>
              <a:t> nur noch eine Tabelle mit allen Daten zu bearbeiten war. </a:t>
            </a:r>
          </a:p>
          <a:p>
            <a:r>
              <a:rPr lang="de-DE" sz="1200" kern="1200" dirty="0">
                <a:solidFill>
                  <a:schemeClr val="tx1"/>
                </a:solidFill>
                <a:effectLst/>
                <a:latin typeface="+mn-lt"/>
                <a:ea typeface="+mn-ea"/>
                <a:cs typeface="+mn-cs"/>
              </a:rPr>
              <a:t>Dann habe ich die Spalten vereinheitlicht und übersetzt, alle Datentypen geprüft und </a:t>
            </a:r>
            <a:r>
              <a:rPr lang="de-DE" sz="1200" kern="1200" dirty="0" err="1">
                <a:solidFill>
                  <a:schemeClr val="tx1"/>
                </a:solidFill>
                <a:effectLst/>
                <a:latin typeface="+mn-lt"/>
                <a:ea typeface="+mn-ea"/>
                <a:cs typeface="+mn-cs"/>
              </a:rPr>
              <a:t>ggf</a:t>
            </a:r>
            <a:r>
              <a:rPr lang="de-DE" sz="1200" kern="1200" dirty="0">
                <a:solidFill>
                  <a:schemeClr val="tx1"/>
                </a:solidFill>
                <a:effectLst/>
                <a:latin typeface="+mn-lt"/>
                <a:ea typeface="+mn-ea"/>
                <a:cs typeface="+mn-cs"/>
              </a:rPr>
              <a:t> geändert sowie kontrolliert ob leere Werte vorliegen oder Duplikate vorhanden sind, um sie ggf. zu ändern oder zu löschen. </a:t>
            </a:r>
          </a:p>
          <a:p>
            <a:r>
              <a:rPr lang="de-DE" sz="1200" kern="1200" dirty="0">
                <a:solidFill>
                  <a:schemeClr val="tx1"/>
                </a:solidFill>
                <a:effectLst/>
                <a:latin typeface="+mn-lt"/>
                <a:ea typeface="+mn-ea"/>
                <a:cs typeface="+mn-cs"/>
              </a:rPr>
              <a:t>Dann bin ich zum Feature Engineering übergegangen und habe neue Spalten hinzugefügt und ein Reverse </a:t>
            </a:r>
            <a:r>
              <a:rPr lang="de-DE" sz="1200" kern="1200" dirty="0" err="1">
                <a:solidFill>
                  <a:schemeClr val="tx1"/>
                </a:solidFill>
                <a:effectLst/>
                <a:latin typeface="+mn-lt"/>
                <a:ea typeface="+mn-ea"/>
                <a:cs typeface="+mn-cs"/>
              </a:rPr>
              <a:t>Geocoding</a:t>
            </a:r>
            <a:r>
              <a:rPr lang="de-DE" sz="1200" kern="1200" dirty="0">
                <a:solidFill>
                  <a:schemeClr val="tx1"/>
                </a:solidFill>
                <a:effectLst/>
                <a:latin typeface="+mn-lt"/>
                <a:ea typeface="+mn-ea"/>
                <a:cs typeface="+mn-cs"/>
              </a:rPr>
              <a:t> vollzogen, um anhand von vorhandenen Geodaten die Stadtteile der Unterkünfte zu ermitteln.</a:t>
            </a:r>
          </a:p>
          <a:p>
            <a:r>
              <a:rPr lang="de-DE" sz="1200" kern="1200" dirty="0">
                <a:solidFill>
                  <a:schemeClr val="tx1"/>
                </a:solidFill>
                <a:effectLst/>
                <a:latin typeface="+mn-lt"/>
                <a:ea typeface="+mn-ea"/>
                <a:cs typeface="+mn-cs"/>
              </a:rPr>
              <a:t>Wie funktioniert Reverse Geocoding</a:t>
            </a:r>
          </a:p>
          <a:p>
            <a:r>
              <a:rPr lang="de-DE" sz="1200" kern="1200" dirty="0">
                <a:solidFill>
                  <a:schemeClr val="tx1"/>
                </a:solidFill>
                <a:effectLst/>
                <a:latin typeface="+mn-lt"/>
                <a:ea typeface="+mn-ea"/>
                <a:cs typeface="+mn-cs"/>
              </a:rPr>
              <a:t>Zuerst habe ich meinen persönlichen API-Schlüssel gespeichert und den </a:t>
            </a:r>
            <a:r>
              <a:rPr lang="de-DE" sz="1200" kern="1200" dirty="0" err="1">
                <a:solidFill>
                  <a:schemeClr val="tx1"/>
                </a:solidFill>
                <a:effectLst/>
                <a:latin typeface="+mn-lt"/>
                <a:ea typeface="+mn-ea"/>
                <a:cs typeface="+mn-cs"/>
              </a:rPr>
              <a:t>OpenCage-Geocoder</a:t>
            </a:r>
            <a:r>
              <a:rPr lang="de-DE" sz="1200" kern="1200" dirty="0">
                <a:solidFill>
                  <a:schemeClr val="tx1"/>
                </a:solidFill>
                <a:effectLst/>
                <a:latin typeface="+mn-lt"/>
                <a:ea typeface="+mn-ea"/>
                <a:cs typeface="+mn-cs"/>
              </a:rPr>
              <a:t> damit initialisiert. So können mithilfe von Koordinaten automatisch Adressen bzw. Stadtteile abgefragt werden. Dem </a:t>
            </a:r>
            <a:r>
              <a:rPr lang="de-DE" sz="1200" kern="1200" dirty="0" err="1">
                <a:solidFill>
                  <a:schemeClr val="tx1"/>
                </a:solidFill>
                <a:effectLst/>
                <a:latin typeface="+mn-lt"/>
                <a:ea typeface="+mn-ea"/>
                <a:cs typeface="+mn-cs"/>
              </a:rPr>
              <a:t>DataFrame</a:t>
            </a:r>
            <a:r>
              <a:rPr lang="de-DE" sz="1200" kern="1200" dirty="0">
                <a:solidFill>
                  <a:schemeClr val="tx1"/>
                </a:solidFill>
                <a:effectLst/>
                <a:latin typeface="+mn-lt"/>
                <a:ea typeface="+mn-ea"/>
                <a:cs typeface="+mn-cs"/>
              </a:rPr>
              <a:t> </a:t>
            </a:r>
            <a:r>
              <a:rPr lang="de-DE" sz="1200" kern="1200" dirty="0" err="1">
                <a:solidFill>
                  <a:schemeClr val="tx1"/>
                </a:solidFill>
                <a:effectLst/>
                <a:latin typeface="+mn-lt"/>
                <a:ea typeface="+mn-ea"/>
                <a:cs typeface="+mn-cs"/>
              </a:rPr>
              <a:t>df_original</a:t>
            </a:r>
            <a:r>
              <a:rPr lang="de-DE" sz="1200" kern="1200" dirty="0">
                <a:solidFill>
                  <a:schemeClr val="tx1"/>
                </a:solidFill>
                <a:effectLst/>
                <a:latin typeface="+mn-lt"/>
                <a:ea typeface="+mn-ea"/>
                <a:cs typeface="+mn-cs"/>
              </a:rPr>
              <a:t> habe ich eine neue,  leere Spalte mit dem Namen „Stadtteil“ eingefügt, um dort die ermittelten Stadtteilnamen zu speichern.</a:t>
            </a:r>
          </a:p>
          <a:p>
            <a:r>
              <a:rPr lang="de-DE" sz="1200" kern="1200" dirty="0">
                <a:solidFill>
                  <a:schemeClr val="tx1"/>
                </a:solidFill>
                <a:effectLst/>
                <a:latin typeface="+mn-lt"/>
                <a:ea typeface="+mn-ea"/>
                <a:cs typeface="+mn-cs"/>
              </a:rPr>
              <a:t>Anschließend bin ich mit einer </a:t>
            </a:r>
            <a:r>
              <a:rPr lang="de-DE" sz="1200" kern="1200" dirty="0" err="1">
                <a:solidFill>
                  <a:schemeClr val="tx1"/>
                </a:solidFill>
                <a:effectLst/>
                <a:latin typeface="+mn-lt"/>
                <a:ea typeface="+mn-ea"/>
                <a:cs typeface="+mn-cs"/>
              </a:rPr>
              <a:t>for</a:t>
            </a:r>
            <a:r>
              <a:rPr lang="de-DE" sz="1200" kern="1200" dirty="0">
                <a:solidFill>
                  <a:schemeClr val="tx1"/>
                </a:solidFill>
                <a:effectLst/>
                <a:latin typeface="+mn-lt"/>
                <a:ea typeface="+mn-ea"/>
                <a:cs typeface="+mn-cs"/>
              </a:rPr>
              <a:t>-Schleife durch jede einzelne Zeile des </a:t>
            </a:r>
            <a:r>
              <a:rPr lang="de-DE" sz="1200" kern="1200" dirty="0" err="1">
                <a:solidFill>
                  <a:schemeClr val="tx1"/>
                </a:solidFill>
                <a:effectLst/>
                <a:latin typeface="+mn-lt"/>
                <a:ea typeface="+mn-ea"/>
                <a:cs typeface="+mn-cs"/>
              </a:rPr>
              <a:t>DataFrames</a:t>
            </a:r>
            <a:r>
              <a:rPr lang="de-DE" sz="1200" kern="1200" dirty="0">
                <a:solidFill>
                  <a:schemeClr val="tx1"/>
                </a:solidFill>
                <a:effectLst/>
                <a:latin typeface="+mn-lt"/>
                <a:ea typeface="+mn-ea"/>
                <a:cs typeface="+mn-cs"/>
              </a:rPr>
              <a:t> gegangen. Mit diesen Koordinaten habe ich über die API von </a:t>
            </a:r>
            <a:r>
              <a:rPr lang="de-DE" sz="1200" kern="1200" dirty="0" err="1">
                <a:solidFill>
                  <a:schemeClr val="tx1"/>
                </a:solidFill>
                <a:effectLst/>
                <a:latin typeface="+mn-lt"/>
                <a:ea typeface="+mn-ea"/>
                <a:cs typeface="+mn-cs"/>
              </a:rPr>
              <a:t>OpenCage</a:t>
            </a:r>
            <a:r>
              <a:rPr lang="de-DE" sz="1200" kern="1200" dirty="0">
                <a:solidFill>
                  <a:schemeClr val="tx1"/>
                </a:solidFill>
                <a:effectLst/>
                <a:latin typeface="+mn-lt"/>
                <a:ea typeface="+mn-ea"/>
                <a:cs typeface="+mn-cs"/>
              </a:rPr>
              <a:t> eine Rückwärtssuche gestartet, um den passenden Stadtteil zu ermitteln und überprüft,</a:t>
            </a:r>
          </a:p>
          <a:p>
            <a:r>
              <a:rPr lang="de-DE" sz="1200" kern="1200" dirty="0">
                <a:solidFill>
                  <a:schemeClr val="tx1"/>
                </a:solidFill>
                <a:effectLst/>
                <a:latin typeface="+mn-lt"/>
                <a:ea typeface="+mn-ea"/>
                <a:cs typeface="+mn-cs"/>
              </a:rPr>
              <a:t>ob ein Stadtteil entweder unter dem Schlüssel "</a:t>
            </a:r>
            <a:r>
              <a:rPr lang="de-DE" sz="1200" kern="1200" dirty="0" err="1">
                <a:solidFill>
                  <a:schemeClr val="tx1"/>
                </a:solidFill>
                <a:effectLst/>
                <a:latin typeface="+mn-lt"/>
                <a:ea typeface="+mn-ea"/>
                <a:cs typeface="+mn-cs"/>
              </a:rPr>
              <a:t>suburb</a:t>
            </a:r>
            <a:r>
              <a:rPr lang="de-DE" sz="1200" kern="1200" dirty="0">
                <a:solidFill>
                  <a:schemeClr val="tx1"/>
                </a:solidFill>
                <a:effectLst/>
                <a:latin typeface="+mn-lt"/>
                <a:ea typeface="+mn-ea"/>
                <a:cs typeface="+mn-cs"/>
              </a:rPr>
              <a:t>" oder unter "</a:t>
            </a:r>
            <a:r>
              <a:rPr lang="de-DE" sz="1200" kern="1200" dirty="0" err="1">
                <a:solidFill>
                  <a:schemeClr val="tx1"/>
                </a:solidFill>
                <a:effectLst/>
                <a:latin typeface="+mn-lt"/>
                <a:ea typeface="+mn-ea"/>
                <a:cs typeface="+mn-cs"/>
              </a:rPr>
              <a:t>neighbourhood</a:t>
            </a:r>
            <a:r>
              <a:rPr lang="de-DE" sz="1200" kern="1200" dirty="0">
                <a:solidFill>
                  <a:schemeClr val="tx1"/>
                </a:solidFill>
                <a:effectLst/>
                <a:latin typeface="+mn-lt"/>
                <a:ea typeface="+mn-ea"/>
                <a:cs typeface="+mn-cs"/>
              </a:rPr>
              <a:t>" verfügbar war und den entsprechenden Namen als Stadtteil verwendet. Den ermittelten Stadtteil habe ich dann direkt in die entsprechende Zeile des </a:t>
            </a:r>
            <a:r>
              <a:rPr lang="de-DE" sz="1200" kern="1200" dirty="0" err="1">
                <a:solidFill>
                  <a:schemeClr val="tx1"/>
                </a:solidFill>
                <a:effectLst/>
                <a:latin typeface="+mn-lt"/>
                <a:ea typeface="+mn-ea"/>
                <a:cs typeface="+mn-cs"/>
              </a:rPr>
              <a:t>DataFrames</a:t>
            </a:r>
            <a:r>
              <a:rPr lang="de-DE" sz="1200" kern="1200" dirty="0">
                <a:solidFill>
                  <a:schemeClr val="tx1"/>
                </a:solidFill>
                <a:effectLst/>
                <a:latin typeface="+mn-lt"/>
                <a:ea typeface="+mn-ea"/>
                <a:cs typeface="+mn-cs"/>
              </a:rPr>
              <a:t> eingetragen.</a:t>
            </a:r>
          </a:p>
          <a:p>
            <a:r>
              <a:rPr lang="de-DE" sz="1200" kern="1200" dirty="0">
                <a:solidFill>
                  <a:schemeClr val="tx1"/>
                </a:solidFill>
                <a:effectLst/>
                <a:latin typeface="+mn-lt"/>
                <a:ea typeface="+mn-ea"/>
                <a:cs typeface="+mn-cs"/>
              </a:rPr>
              <a:t>Für den Fall, dass während der API-Abfrage ein Fehler auftrat habe ich eine Fehlerbehandlung eingebaut. Dadurch konnte das Skript bei Problemen einfach zur nächsten Zeile übergehen, ohne ganz abzubrechen.</a:t>
            </a:r>
          </a:p>
          <a:p>
            <a:r>
              <a:rPr lang="de-DE" sz="1200" kern="1200" dirty="0">
                <a:solidFill>
                  <a:schemeClr val="tx1"/>
                </a:solidFill>
                <a:effectLst/>
                <a:latin typeface="+mn-lt"/>
                <a:ea typeface="+mn-ea"/>
                <a:cs typeface="+mn-cs"/>
              </a:rPr>
              <a:t>Das Abfragelimit der API beträgt 1 Anfrage pro Sekunde somit habe ich am Ende jeder Iteration eine kurze Pause von 1,2 Sekunden eingebaut, damit mein Schlüssel nicht blockiert wird.</a:t>
            </a:r>
          </a:p>
          <a:p>
            <a:endParaRPr lang="de-DE" sz="1200" kern="1200" dirty="0">
              <a:solidFill>
                <a:schemeClr val="tx1"/>
              </a:solidFill>
              <a:effectLst/>
              <a:latin typeface="+mn-lt"/>
              <a:ea typeface="+mn-ea"/>
              <a:cs typeface="+mn-cs"/>
            </a:endParaRPr>
          </a:p>
          <a:p>
            <a:r>
              <a:rPr lang="de-DE" dirty="0"/>
              <a:t>Nun kommen zur Verteilung der Unterkunfts- und  Anbietertypen</a:t>
            </a:r>
          </a:p>
        </p:txBody>
      </p:sp>
      <p:sp>
        <p:nvSpPr>
          <p:cNvPr id="4" name="Foliennummernplatzhalter 3">
            <a:extLst>
              <a:ext uri="{FF2B5EF4-FFF2-40B4-BE49-F238E27FC236}">
                <a16:creationId xmlns:a16="http://schemas.microsoft.com/office/drawing/2014/main" id="{9B6BE42E-A533-6207-00CE-861622694299}"/>
              </a:ext>
            </a:extLst>
          </p:cNvPr>
          <p:cNvSpPr>
            <a:spLocks noGrp="1"/>
          </p:cNvSpPr>
          <p:nvPr>
            <p:ph type="sldNum" sz="quarter" idx="5"/>
          </p:nvPr>
        </p:nvSpPr>
        <p:spPr/>
        <p:txBody>
          <a:bodyPr/>
          <a:lstStyle/>
          <a:p>
            <a:fld id="{819333BC-2EAF-4F36-B5E9-047F1A3799A7}" type="slidenum">
              <a:rPr lang="de-DE" smtClean="0"/>
              <a:t>5</a:t>
            </a:fld>
            <a:endParaRPr lang="de-DE"/>
          </a:p>
        </p:txBody>
      </p:sp>
    </p:spTree>
    <p:extLst>
      <p:ext uri="{BB962C8B-B14F-4D97-AF65-F5344CB8AC3E}">
        <p14:creationId xmlns:p14="http://schemas.microsoft.com/office/powerpoint/2010/main" val="4091767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21C63-C4EA-BBCB-2815-38F6E320463D}"/>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CD0CCBA2-B8D1-203D-23EB-F2D9462FDB2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1ED7605-E6A5-7C17-A181-52200E359DA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200" kern="1200" dirty="0">
                <a:solidFill>
                  <a:schemeClr val="tx1"/>
                </a:solidFill>
                <a:effectLst/>
                <a:latin typeface="+mn-lt"/>
                <a:ea typeface="+mn-ea"/>
                <a:cs typeface="+mn-cs"/>
              </a:rPr>
              <a:t>Insgesamt lässt sich feststellen, dass London, Rom und Paris sowohl bei Angebot als auch Nachfra</a:t>
            </a:r>
            <a:r>
              <a:rPr lang="de-DE" sz="1200" b="1" kern="1200" dirty="0">
                <a:solidFill>
                  <a:schemeClr val="tx1"/>
                </a:solidFill>
                <a:effectLst/>
                <a:latin typeface="+mn-lt"/>
                <a:ea typeface="+mn-ea"/>
                <a:cs typeface="+mn-cs"/>
              </a:rPr>
              <a:t>g</a:t>
            </a:r>
            <a:r>
              <a:rPr lang="de-DE" sz="1200" kern="1200" dirty="0">
                <a:solidFill>
                  <a:schemeClr val="tx1"/>
                </a:solidFill>
                <a:effectLst/>
                <a:latin typeface="+mn-lt"/>
                <a:ea typeface="+mn-ea"/>
                <a:cs typeface="+mn-cs"/>
              </a:rPr>
              <a:t>e die führenden Märkte darstellen. Amsterdam und Berlin gehören zwar zu den kleineren Märkten, zeigen aber dennoch relevante Buchungszahlen, was durch Regulierungen hervorgerufen sein könnte</a:t>
            </a:r>
            <a:endParaRPr lang="de-DE" dirty="0"/>
          </a:p>
        </p:txBody>
      </p:sp>
      <p:sp>
        <p:nvSpPr>
          <p:cNvPr id="4" name="Foliennummernplatzhalter 3">
            <a:extLst>
              <a:ext uri="{FF2B5EF4-FFF2-40B4-BE49-F238E27FC236}">
                <a16:creationId xmlns:a16="http://schemas.microsoft.com/office/drawing/2014/main" id="{9FD06E2C-5EEB-01EC-D395-893926E638B7}"/>
              </a:ext>
            </a:extLst>
          </p:cNvPr>
          <p:cNvSpPr>
            <a:spLocks noGrp="1"/>
          </p:cNvSpPr>
          <p:nvPr>
            <p:ph type="sldNum" sz="quarter" idx="5"/>
          </p:nvPr>
        </p:nvSpPr>
        <p:spPr/>
        <p:txBody>
          <a:bodyPr/>
          <a:lstStyle/>
          <a:p>
            <a:fld id="{819333BC-2EAF-4F36-B5E9-047F1A3799A7}" type="slidenum">
              <a:rPr lang="de-DE" smtClean="0"/>
              <a:t>6</a:t>
            </a:fld>
            <a:endParaRPr lang="de-DE"/>
          </a:p>
        </p:txBody>
      </p:sp>
    </p:spTree>
    <p:extLst>
      <p:ext uri="{BB962C8B-B14F-4D97-AF65-F5344CB8AC3E}">
        <p14:creationId xmlns:p14="http://schemas.microsoft.com/office/powerpoint/2010/main" val="254776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8A5DAC-2BBE-1157-15E2-334E9FEC84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20078C1F-AA6F-DE2B-6824-FF070901138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B548F65-9EB0-4FE4-9576-B0FE9043657C}"/>
              </a:ext>
            </a:extLst>
          </p:cNvPr>
          <p:cNvSpPr>
            <a:spLocks noGrp="1"/>
          </p:cNvSpPr>
          <p:nvPr>
            <p:ph type="body" idx="1"/>
          </p:nvPr>
        </p:nvSpPr>
        <p:spPr/>
        <p:txBody>
          <a:bodyPr/>
          <a:lstStyle/>
          <a:p>
            <a:r>
              <a:rPr lang="de-DE" sz="1200" b="1" kern="1200" dirty="0">
                <a:solidFill>
                  <a:schemeClr val="tx1"/>
                </a:solidFill>
                <a:effectLst/>
                <a:latin typeface="+mn-lt"/>
                <a:ea typeface="+mn-ea"/>
                <a:cs typeface="+mn-cs"/>
              </a:rPr>
              <a:t>- Unterkunftstypen</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Ferner ist zu erkennen, dass Appartements mit 63 % den Großteil des </a:t>
            </a:r>
            <a:r>
              <a:rPr lang="de-DE" sz="1200" kern="1200" dirty="0" err="1">
                <a:solidFill>
                  <a:schemeClr val="tx1"/>
                </a:solidFill>
                <a:effectLst/>
                <a:latin typeface="+mn-lt"/>
                <a:ea typeface="+mn-ea"/>
                <a:cs typeface="+mn-cs"/>
              </a:rPr>
              <a:t>Airbnb</a:t>
            </a:r>
            <a:r>
              <a:rPr lang="de-DE" sz="1200" kern="1200" dirty="0">
                <a:solidFill>
                  <a:schemeClr val="tx1"/>
                </a:solidFill>
                <a:effectLst/>
                <a:latin typeface="+mn-lt"/>
                <a:ea typeface="+mn-ea"/>
                <a:cs typeface="+mn-cs"/>
              </a:rPr>
              <a:t>-Angebotsausmachen, gefolgt von Privatzimmern mit 36 % und gemeinsamen Zimmern mit nur 0,7 %. Damit sind Appartements klar dominierend, was auf eine zunehmende Professionalisierung des Marktes hindeutet. </a:t>
            </a:r>
            <a:endParaRPr lang="de-DE" sz="1200" b="1" kern="1200" dirty="0">
              <a:solidFill>
                <a:schemeClr val="tx1"/>
              </a:solidFill>
              <a:effectLst/>
              <a:latin typeface="+mn-lt"/>
              <a:ea typeface="+mn-ea"/>
              <a:cs typeface="+mn-cs"/>
            </a:endParaRPr>
          </a:p>
          <a:p>
            <a:endParaRPr lang="de-DE" sz="1200" b="1" kern="1200" dirty="0">
              <a:solidFill>
                <a:schemeClr val="tx1"/>
              </a:solidFill>
              <a:effectLst/>
              <a:latin typeface="+mn-lt"/>
              <a:ea typeface="+mn-ea"/>
              <a:cs typeface="+mn-cs"/>
            </a:endParaRPr>
          </a:p>
          <a:p>
            <a:endParaRPr lang="de-DE" dirty="0"/>
          </a:p>
        </p:txBody>
      </p:sp>
      <p:sp>
        <p:nvSpPr>
          <p:cNvPr id="4" name="Foliennummernplatzhalter 3">
            <a:extLst>
              <a:ext uri="{FF2B5EF4-FFF2-40B4-BE49-F238E27FC236}">
                <a16:creationId xmlns:a16="http://schemas.microsoft.com/office/drawing/2014/main" id="{B4375BBD-D80E-AD08-2DCC-D0A9F279145A}"/>
              </a:ext>
            </a:extLst>
          </p:cNvPr>
          <p:cNvSpPr>
            <a:spLocks noGrp="1"/>
          </p:cNvSpPr>
          <p:nvPr>
            <p:ph type="sldNum" sz="quarter" idx="5"/>
          </p:nvPr>
        </p:nvSpPr>
        <p:spPr/>
        <p:txBody>
          <a:bodyPr/>
          <a:lstStyle/>
          <a:p>
            <a:fld id="{819333BC-2EAF-4F36-B5E9-047F1A3799A7}" type="slidenum">
              <a:rPr lang="de-DE" smtClean="0"/>
              <a:t>7</a:t>
            </a:fld>
            <a:endParaRPr lang="de-DE"/>
          </a:p>
        </p:txBody>
      </p:sp>
    </p:spTree>
    <p:extLst>
      <p:ext uri="{BB962C8B-B14F-4D97-AF65-F5344CB8AC3E}">
        <p14:creationId xmlns:p14="http://schemas.microsoft.com/office/powerpoint/2010/main" val="37278298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C2C0F-6765-657E-7390-3023D9A59A9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BFA9A91-18F1-B712-A0B4-53C9640646D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C4148A5-6733-4394-F399-4CD33180E6E1}"/>
              </a:ext>
            </a:extLst>
          </p:cNvPr>
          <p:cNvSpPr>
            <a:spLocks noGrp="1"/>
          </p:cNvSpPr>
          <p:nvPr>
            <p:ph type="body" idx="1"/>
          </p:nvPr>
        </p:nvSpPr>
        <p:spPr/>
        <p:txBody>
          <a:bodyPr/>
          <a:lstStyle/>
          <a:p>
            <a:endParaRPr lang="de-DE" sz="1200" b="1" kern="1200" dirty="0">
              <a:solidFill>
                <a:schemeClr val="tx1"/>
              </a:solidFill>
              <a:effectLst/>
              <a:latin typeface="+mn-lt"/>
              <a:ea typeface="+mn-ea"/>
              <a:cs typeface="+mn-cs"/>
            </a:endParaRPr>
          </a:p>
          <a:p>
            <a:r>
              <a:rPr lang="de-DE" sz="1200" b="1" kern="1200" dirty="0">
                <a:solidFill>
                  <a:schemeClr val="tx1"/>
                </a:solidFill>
                <a:effectLst/>
                <a:latin typeface="+mn-lt"/>
                <a:ea typeface="+mn-ea"/>
                <a:cs typeface="+mn-cs"/>
              </a:rPr>
              <a:t>-Anbieter-Typen</a:t>
            </a:r>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Einzelanbieter, also Personen mit nur einer Unterkunft, stellen mit 35,8 % den größten Anteil dar, gefolgt von Profianbietern mit 35,0 % – also kommerzielle Vermieter mit zahlreichen Objekten. Multianbieter, die zwischen Einzel- und Profianbietern liegen mit etwa mit zwei bis vier Wohnungen, machen 29,1 % aus. Bei genauerer Betrachtung ist ein klar kommerzialisierter Markterkennbar: Rund zwei Drittel (64,1 %) aller Unterkünfte stammen von Multi- und Profianbietern, nur etwa ein Drittel von privaten Einzelpersonen – ein deutlicher Kontrast zum ursprünglichen Sharing-Economy-Gedanken</a:t>
            </a:r>
            <a:endParaRPr lang="de-DE" dirty="0"/>
          </a:p>
        </p:txBody>
      </p:sp>
      <p:sp>
        <p:nvSpPr>
          <p:cNvPr id="4" name="Foliennummernplatzhalter 3">
            <a:extLst>
              <a:ext uri="{FF2B5EF4-FFF2-40B4-BE49-F238E27FC236}">
                <a16:creationId xmlns:a16="http://schemas.microsoft.com/office/drawing/2014/main" id="{7C5F22DF-DFFB-4451-C89B-18318B56C021}"/>
              </a:ext>
            </a:extLst>
          </p:cNvPr>
          <p:cNvSpPr>
            <a:spLocks noGrp="1"/>
          </p:cNvSpPr>
          <p:nvPr>
            <p:ph type="sldNum" sz="quarter" idx="5"/>
          </p:nvPr>
        </p:nvSpPr>
        <p:spPr/>
        <p:txBody>
          <a:bodyPr/>
          <a:lstStyle/>
          <a:p>
            <a:fld id="{819333BC-2EAF-4F36-B5E9-047F1A3799A7}" type="slidenum">
              <a:rPr lang="de-DE" smtClean="0"/>
              <a:t>8</a:t>
            </a:fld>
            <a:endParaRPr lang="de-DE"/>
          </a:p>
        </p:txBody>
      </p:sp>
    </p:spTree>
    <p:extLst>
      <p:ext uri="{BB962C8B-B14F-4D97-AF65-F5344CB8AC3E}">
        <p14:creationId xmlns:p14="http://schemas.microsoft.com/office/powerpoint/2010/main" val="11935114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D6D0E7-A729-7BE9-FA62-A01CE2DE76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6DDA68-065C-91EE-5FA8-7248FE38D34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0C168E7-57A1-6DC8-1AA8-416A67330FF6}"/>
              </a:ext>
            </a:extLst>
          </p:cNvPr>
          <p:cNvSpPr>
            <a:spLocks noGrp="1"/>
          </p:cNvSpPr>
          <p:nvPr>
            <p:ph type="body" idx="1"/>
          </p:nvPr>
        </p:nvSpPr>
        <p:spPr/>
        <p:txBody>
          <a:bodyPr/>
          <a:lstStyle/>
          <a:p>
            <a:r>
              <a:rPr lang="de-DE" sz="1200" kern="1200" dirty="0">
                <a:solidFill>
                  <a:schemeClr val="tx1"/>
                </a:solidFill>
                <a:effectLst/>
                <a:latin typeface="+mn-lt"/>
                <a:ea typeface="+mn-ea"/>
                <a:cs typeface="+mn-cs"/>
              </a:rPr>
              <a:t>Wir sehen, dass Profianbieter und Einzelanbieter überwiegend Appartements anbieten, während Multianbieter anteilig die meisten Privatzimmer im Portfolio haben. Bei den Einzelanbietern bestehen 69,2 % des Angebots aus Appartements und 30,4 % aus Privatzimmern; geteilte Zimmer sind bedeutungslos. Profis bevorzugen ganze Wohnungen, Multianbieter bieten häufiger Privatzimmer, und der Markt ist trotz scheinbarer Vielfalt stark kommerzialisiert.</a:t>
            </a:r>
          </a:p>
          <a:p>
            <a:endParaRPr lang="de-DE" sz="1200" kern="1200" dirty="0">
              <a:solidFill>
                <a:schemeClr val="tx1"/>
              </a:solidFill>
              <a:effectLst/>
              <a:latin typeface="+mn-lt"/>
              <a:ea typeface="+mn-ea"/>
              <a:cs typeface="+mn-cs"/>
            </a:endParaRPr>
          </a:p>
          <a:p>
            <a:r>
              <a:rPr lang="de-DE" sz="1200" kern="1200" dirty="0">
                <a:solidFill>
                  <a:schemeClr val="tx1"/>
                </a:solidFill>
                <a:effectLst/>
                <a:latin typeface="+mn-lt"/>
                <a:ea typeface="+mn-ea"/>
                <a:cs typeface="+mn-cs"/>
              </a:rPr>
              <a:t>Was sind eigentlich die größten </a:t>
            </a:r>
            <a:r>
              <a:rPr lang="de-DE" sz="1200" kern="1200" dirty="0" err="1">
                <a:solidFill>
                  <a:schemeClr val="tx1"/>
                </a:solidFill>
                <a:effectLst/>
                <a:latin typeface="+mn-lt"/>
                <a:ea typeface="+mn-ea"/>
                <a:cs typeface="+mn-cs"/>
              </a:rPr>
              <a:t>Einflußfaktoren</a:t>
            </a:r>
            <a:r>
              <a:rPr lang="de-DE" sz="1200" kern="1200" dirty="0">
                <a:solidFill>
                  <a:schemeClr val="tx1"/>
                </a:solidFill>
                <a:effectLst/>
                <a:latin typeface="+mn-lt"/>
                <a:ea typeface="+mn-ea"/>
                <a:cs typeface="+mn-cs"/>
              </a:rPr>
              <a:t> zur Preisbildung?</a:t>
            </a:r>
          </a:p>
          <a:p>
            <a:endParaRPr lang="de-DE" dirty="0"/>
          </a:p>
        </p:txBody>
      </p:sp>
      <p:sp>
        <p:nvSpPr>
          <p:cNvPr id="4" name="Foliennummernplatzhalter 3">
            <a:extLst>
              <a:ext uri="{FF2B5EF4-FFF2-40B4-BE49-F238E27FC236}">
                <a16:creationId xmlns:a16="http://schemas.microsoft.com/office/drawing/2014/main" id="{D440713B-133A-DA72-6860-7630204FB48C}"/>
              </a:ext>
            </a:extLst>
          </p:cNvPr>
          <p:cNvSpPr>
            <a:spLocks noGrp="1"/>
          </p:cNvSpPr>
          <p:nvPr>
            <p:ph type="sldNum" sz="quarter" idx="5"/>
          </p:nvPr>
        </p:nvSpPr>
        <p:spPr/>
        <p:txBody>
          <a:bodyPr/>
          <a:lstStyle/>
          <a:p>
            <a:fld id="{819333BC-2EAF-4F36-B5E9-047F1A3799A7}" type="slidenum">
              <a:rPr lang="de-DE" smtClean="0"/>
              <a:t>9</a:t>
            </a:fld>
            <a:endParaRPr lang="de-DE"/>
          </a:p>
        </p:txBody>
      </p:sp>
    </p:spTree>
    <p:extLst>
      <p:ext uri="{BB962C8B-B14F-4D97-AF65-F5344CB8AC3E}">
        <p14:creationId xmlns:p14="http://schemas.microsoft.com/office/powerpoint/2010/main" val="726899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de-DE"/>
              <a:t>Mastertitelformat bearbeiten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00BFF2A-7119-49C1-9D98-4D928F4FBC4E}" type="datetime1">
              <a:rPr lang="de-DE" smtClean="0"/>
              <a:t>29.10.2025</a:t>
            </a:fld>
            <a:endParaRPr lang="de-DE"/>
          </a:p>
        </p:txBody>
      </p:sp>
      <p:sp>
        <p:nvSpPr>
          <p:cNvPr id="5" name="Footer Placeholder 4"/>
          <p:cNvSpPr>
            <a:spLocks noGrp="1"/>
          </p:cNvSpPr>
          <p:nvPr>
            <p:ph type="ftr" sz="quarter" idx="11"/>
          </p:nvPr>
        </p:nvSpPr>
        <p:spPr>
          <a:xfrm>
            <a:off x="2416500" y="329307"/>
            <a:ext cx="4973915" cy="309201"/>
          </a:xfrm>
        </p:spPr>
        <p:txBody>
          <a:bodyPr/>
          <a:lstStyle/>
          <a:p>
            <a:endParaRPr lang="de-DE"/>
          </a:p>
        </p:txBody>
      </p:sp>
      <p:sp>
        <p:nvSpPr>
          <p:cNvPr id="6" name="Slide Number Placeholder 5"/>
          <p:cNvSpPr>
            <a:spLocks noGrp="1"/>
          </p:cNvSpPr>
          <p:nvPr>
            <p:ph type="sldNum" sz="quarter" idx="12"/>
          </p:nvPr>
        </p:nvSpPr>
        <p:spPr>
          <a:xfrm>
            <a:off x="1437664" y="798973"/>
            <a:ext cx="811019" cy="503578"/>
          </a:xfrm>
        </p:spPr>
        <p:txBody>
          <a:bodyPr/>
          <a:lstStyle/>
          <a:p>
            <a:fld id="{438D7433-1FEA-4DBD-A9B5-0AC3881ED4DF}" type="slidenum">
              <a:rPr lang="de-DE" smtClean="0"/>
              <a:t>‹Nr.›</a:t>
            </a:fld>
            <a:endParaRPr lang="de-DE"/>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191673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5DF671C8-BAC2-422E-8596-F1012057950C}" type="datetime1">
              <a:rPr lang="de-DE" smtClean="0"/>
              <a:t>29.10.2025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38D7433-1FEA-4DBD-A9B5-0AC3881ED4DF}" type="slidenum">
              <a:rPr lang="de-DE" smtClean="0"/>
              <a:t>‹Nr.›</a:t>
            </a:fld>
            <a:endParaRPr lang="de-DE"/>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8296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de-DE"/>
              <a:t>Mastertitelformat bearbeiten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8EC5D52C-B2F0-4B54-A46F-51BE419B93A8}" type="datetime1">
              <a:rPr lang="de-DE" smtClean="0"/>
              <a:t>29.10.2025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38D7433-1FEA-4DBD-A9B5-0AC3881ED4DF}" type="slidenum">
              <a:rPr lang="de-DE" smtClean="0"/>
              <a:t>‹Nr.›</a:t>
            </a:fld>
            <a:endParaRPr lang="de-DE"/>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67155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ncho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CE4C7E20-06C7-4FFD-9835-ED695A822586}" type="datetime1">
              <a:rPr lang="de-DE" smtClean="0"/>
              <a:t>29.10.2025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38D7433-1FEA-4DBD-A9B5-0AC3881ED4DF}" type="slidenum">
              <a:rPr lang="de-DE" smtClean="0"/>
              <a:t>‹Nr.›</a:t>
            </a:fld>
            <a:endParaRPr lang="de-DE"/>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37684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de-DE"/>
              <a:t>Mastertitelformat bearbeiten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D685FFF-11A7-4059-89A8-D3272BFA5E8B}" type="datetime1">
              <a:rPr lang="de-DE" smtClean="0"/>
              <a:t>29.10.2025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438D7433-1FEA-4DBD-A9B5-0AC3881ED4DF}" type="slidenum">
              <a:rPr lang="de-DE" smtClean="0"/>
              <a:t>‹Nr.›</a:t>
            </a:fld>
            <a:endParaRPr lang="de-DE"/>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6688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de-DE"/>
              <a:t>Mastertitelformat bearbeiten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4F280AE5-E274-479E-9335-CBB93A24F3D1}" type="datetime1">
              <a:rPr lang="de-DE" smtClean="0"/>
              <a:t>29.10.2025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38D7433-1FEA-4DBD-A9B5-0AC3881ED4DF}" type="slidenum">
              <a:rPr lang="de-DE" smtClean="0"/>
              <a:t>‹Nr.›</a:t>
            </a:fld>
            <a:endParaRPr lang="de-DE"/>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490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de-DE"/>
              <a:t>Mastertitelformat bearbeiten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447191" y="2824269"/>
            <a:ext cx="4645152" cy="2644457"/>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412362" y="2821491"/>
            <a:ext cx="4645152" cy="2637371"/>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1EA49FAD-C7C9-4C9E-AE01-2FE2B4598ABF}" type="datetime1">
              <a:rPr lang="de-DE" smtClean="0"/>
              <a:t>29.10.2025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438D7433-1FEA-4DBD-A9B5-0AC3881ED4DF}" type="slidenum">
              <a:rPr lang="de-DE" smtClean="0"/>
              <a:t>‹Nr.›</a:t>
            </a:fld>
            <a:endParaRPr lang="de-DE"/>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4055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7D197B8D-136C-49A0-8863-C0E56C4F3867}" type="datetime1">
              <a:rPr lang="de-DE" smtClean="0"/>
              <a:t>29.10.2025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438D7433-1FEA-4DBD-A9B5-0AC3881ED4DF}" type="slidenum">
              <a:rPr lang="de-DE" smtClean="0"/>
              <a:t>‹Nr.›</a:t>
            </a:fld>
            <a:endParaRPr lang="de-DE"/>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49461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AAF5C4-35FA-4A72-AC20-A825C1A80888}" type="datetime1">
              <a:rPr lang="de-DE" smtClean="0"/>
              <a:t>29.10.2025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438D7433-1FEA-4DBD-A9B5-0AC3881ED4DF}" type="slidenum">
              <a:rPr lang="de-DE" smtClean="0"/>
              <a:t>‹Nr.›</a:t>
            </a:fld>
            <a:endParaRPr lang="de-DE"/>
          </a:p>
        </p:txBody>
      </p:sp>
    </p:spTree>
    <p:extLst>
      <p:ext uri="{BB962C8B-B14F-4D97-AF65-F5344CB8AC3E}">
        <p14:creationId xmlns:p14="http://schemas.microsoft.com/office/powerpoint/2010/main" val="143961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de-DE"/>
              <a:t>Mastertitelformat bearbeiten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EE104CBC-B5A4-44AF-85D9-DED5F15E8172}" type="datetime1">
              <a:rPr lang="de-DE" smtClean="0"/>
              <a:t>29.10.2025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438D7433-1FEA-4DBD-A9B5-0AC3881ED4DF}" type="slidenum">
              <a:rPr lang="de-DE" smtClean="0"/>
              <a:t>‹Nr.›</a:t>
            </a:fld>
            <a:endParaRPr lang="de-DE"/>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26045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A697B07-EBDF-4907-9CD2-51AD0707952E}" type="datetime1">
              <a:rPr lang="de-DE" smtClean="0"/>
              <a:t>29.10.2025</a:t>
            </a:fld>
            <a:endParaRPr lang="de-DE"/>
          </a:p>
        </p:txBody>
      </p:sp>
      <p:sp>
        <p:nvSpPr>
          <p:cNvPr id="6" name="Footer Placeholder 5"/>
          <p:cNvSpPr>
            <a:spLocks noGrp="1"/>
          </p:cNvSpPr>
          <p:nvPr>
            <p:ph type="ftr" sz="quarter" idx="11"/>
          </p:nvPr>
        </p:nvSpPr>
        <p:spPr>
          <a:xfrm>
            <a:off x="1447382" y="318640"/>
            <a:ext cx="5541004" cy="320931"/>
          </a:xfrm>
        </p:spPr>
        <p:txBody>
          <a:bodyPr/>
          <a:lstStyle/>
          <a:p>
            <a:endParaRPr lang="de-DE"/>
          </a:p>
        </p:txBody>
      </p:sp>
      <p:sp>
        <p:nvSpPr>
          <p:cNvPr id="7" name="Slide Number Placeholder 6"/>
          <p:cNvSpPr>
            <a:spLocks noGrp="1"/>
          </p:cNvSpPr>
          <p:nvPr>
            <p:ph type="sldNum" sz="quarter" idx="12"/>
          </p:nvPr>
        </p:nvSpPr>
        <p:spPr/>
        <p:txBody>
          <a:bodyPr/>
          <a:lstStyle/>
          <a:p>
            <a:fld id="{438D7433-1FEA-4DBD-A9B5-0AC3881ED4DF}" type="slidenum">
              <a:rPr lang="de-DE" smtClean="0"/>
              <a:t>‹Nr.›</a:t>
            </a:fld>
            <a:endParaRPr lang="de-DE"/>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073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de-DE"/>
          </a:p>
        </p:txBody>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de-DE"/>
              <a:t>Mastertitelformat bearbeiten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737814C-F082-4B39-BCD6-45C8CF346748}" type="datetime1">
              <a:rPr lang="de-DE" smtClean="0"/>
              <a:t>29.10.2025</a:t>
            </a:fld>
            <a:endParaRPr lang="de-DE"/>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de-DE"/>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38D7433-1FEA-4DBD-A9B5-0AC3881ED4DF}" type="slidenum">
              <a:rPr lang="de-DE" smtClean="0"/>
              <a:t>‹Nr.›</a:t>
            </a:fld>
            <a:endParaRPr lang="de-DE"/>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8357309"/>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7AD6FF5-3A3B-BFCA-FA71-1FBD3F21B810}"/>
              </a:ext>
            </a:extLst>
          </p:cNvPr>
          <p:cNvSpPr>
            <a:spLocks noGrp="1"/>
          </p:cNvSpPr>
          <p:nvPr>
            <p:ph type="ctrTitle"/>
          </p:nvPr>
        </p:nvSpPr>
        <p:spPr>
          <a:xfrm>
            <a:off x="0" y="350982"/>
            <a:ext cx="12192000" cy="1249218"/>
          </a:xfrm>
          <a:noFill/>
        </p:spPr>
        <p:txBody>
          <a:bodyPr>
            <a:normAutofit/>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sp>
        <p:nvSpPr>
          <p:cNvPr id="3" name="Untertitel 2">
            <a:extLst>
              <a:ext uri="{FF2B5EF4-FFF2-40B4-BE49-F238E27FC236}">
                <a16:creationId xmlns:a16="http://schemas.microsoft.com/office/drawing/2014/main" id="{6292A61E-4F8B-A710-CD48-50D4231DD782}"/>
              </a:ext>
            </a:extLst>
          </p:cNvPr>
          <p:cNvSpPr>
            <a:spLocks noGrp="1"/>
          </p:cNvSpPr>
          <p:nvPr>
            <p:ph type="subTitle" idx="1"/>
          </p:nvPr>
        </p:nvSpPr>
        <p:spPr>
          <a:xfrm>
            <a:off x="9203170" y="5654536"/>
            <a:ext cx="2859521" cy="438150"/>
          </a:xfrm>
        </p:spPr>
        <p:txBody>
          <a:bodyPr>
            <a:normAutofit fontScale="92500"/>
          </a:bodyPr>
          <a:lstStyle/>
          <a:p>
            <a:r>
              <a:rPr lang="de-DE" sz="1200" dirty="0">
                <a:latin typeface="Arial" panose="020B0604020202020204" pitchFamily="34" charset="0"/>
                <a:cs typeface="Arial" panose="020B0604020202020204" pitchFamily="34" charset="0"/>
              </a:rPr>
              <a:t> Thorsten Teetzen, den 29.07.2025</a:t>
            </a:r>
          </a:p>
        </p:txBody>
      </p:sp>
      <p:pic>
        <p:nvPicPr>
          <p:cNvPr id="6" name="Grafik 5">
            <a:extLst>
              <a:ext uri="{FF2B5EF4-FFF2-40B4-BE49-F238E27FC236}">
                <a16:creationId xmlns:a16="http://schemas.microsoft.com/office/drawing/2014/main" id="{76135ECF-C35B-901B-1539-8081CC8CD233}"/>
              </a:ext>
            </a:extLst>
          </p:cNvPr>
          <p:cNvPicPr>
            <a:picLocks noChangeAspect="1"/>
          </p:cNvPicPr>
          <p:nvPr/>
        </p:nvPicPr>
        <p:blipFill>
          <a:blip r:embed="rId3"/>
          <a:stretch>
            <a:fillRect/>
          </a:stretch>
        </p:blipFill>
        <p:spPr>
          <a:xfrm>
            <a:off x="0" y="4316569"/>
            <a:ext cx="3812147" cy="2541431"/>
          </a:xfrm>
          <a:prstGeom prst="rect">
            <a:avLst/>
          </a:prstGeom>
        </p:spPr>
      </p:pic>
      <p:sp>
        <p:nvSpPr>
          <p:cNvPr id="9" name="Textfeld 8">
            <a:extLst>
              <a:ext uri="{FF2B5EF4-FFF2-40B4-BE49-F238E27FC236}">
                <a16:creationId xmlns:a16="http://schemas.microsoft.com/office/drawing/2014/main" id="{5BBEE6BC-477F-6378-993A-ADCD77F43526}"/>
              </a:ext>
            </a:extLst>
          </p:cNvPr>
          <p:cNvSpPr txBox="1"/>
          <p:nvPr/>
        </p:nvSpPr>
        <p:spPr>
          <a:xfrm>
            <a:off x="3327837" y="1935458"/>
            <a:ext cx="5971744" cy="707886"/>
          </a:xfrm>
          <a:prstGeom prst="rect">
            <a:avLst/>
          </a:prstGeom>
          <a:noFill/>
        </p:spPr>
        <p:txBody>
          <a:bodyPr wrap="square">
            <a:spAutoFit/>
          </a:bodyPr>
          <a:lstStyle/>
          <a:p>
            <a:r>
              <a:rPr lang="de-DE" sz="2000" dirty="0">
                <a:latin typeface="Arial" panose="020B0604020202020204" pitchFamily="34" charset="0"/>
                <a:ea typeface="Source Sans Pro SemiBold" panose="020B0603030403020204" pitchFamily="34" charset="0"/>
                <a:cs typeface="Arial" panose="020B0604020202020204" pitchFamily="34" charset="0"/>
              </a:rPr>
              <a:t>Eine datenbasierte Analyse der Airbnb-Entwicklung auf Basis von 10 europäischen Großstädten</a:t>
            </a:r>
            <a:endParaRPr lang="de-DE"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26644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AF8CA08F-B2FB-BDCA-9A1F-00074925358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BF090C6-5007-C88E-1A7C-3E0A4F21C36B}"/>
              </a:ext>
            </a:extLst>
          </p:cNvPr>
          <p:cNvSpPr>
            <a:spLocks noGrp="1"/>
          </p:cNvSpPr>
          <p:nvPr>
            <p:ph type="ctrTitle" idx="4294967295"/>
          </p:nvPr>
        </p:nvSpPr>
        <p:spPr>
          <a:xfrm>
            <a:off x="0" y="138401"/>
            <a:ext cx="12192000" cy="646689"/>
          </a:xfrm>
          <a:noFill/>
        </p:spPr>
        <p:txBody>
          <a:bodyPr>
            <a:normAutofit fontScale="90000"/>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98F2F3DC-8A54-5367-BBA3-03A6EAEF7725}"/>
              </a:ext>
            </a:extLst>
          </p:cNvPr>
          <p:cNvPicPr>
            <a:picLocks noChangeAspect="1"/>
          </p:cNvPicPr>
          <p:nvPr/>
        </p:nvPicPr>
        <p:blipFill>
          <a:blip r:embed="rId3"/>
          <a:stretch>
            <a:fillRect/>
          </a:stretch>
        </p:blipFill>
        <p:spPr>
          <a:xfrm>
            <a:off x="0" y="4316569"/>
            <a:ext cx="3812147" cy="2541431"/>
          </a:xfrm>
          <a:prstGeom prst="rect">
            <a:avLst/>
          </a:prstGeom>
        </p:spPr>
      </p:pic>
      <p:sp>
        <p:nvSpPr>
          <p:cNvPr id="4" name="Textfeld 3">
            <a:extLst>
              <a:ext uri="{FF2B5EF4-FFF2-40B4-BE49-F238E27FC236}">
                <a16:creationId xmlns:a16="http://schemas.microsoft.com/office/drawing/2014/main" id="{1AB062BC-9C79-7DE7-29B1-06B74200F99A}"/>
              </a:ext>
            </a:extLst>
          </p:cNvPr>
          <p:cNvSpPr txBox="1"/>
          <p:nvPr/>
        </p:nvSpPr>
        <p:spPr>
          <a:xfrm>
            <a:off x="701964" y="1174280"/>
            <a:ext cx="11305309" cy="461665"/>
          </a:xfrm>
          <a:prstGeom prst="rect">
            <a:avLst/>
          </a:prstGeom>
          <a:noFill/>
        </p:spPr>
        <p:txBody>
          <a:bodyPr wrap="square" rtlCol="0">
            <a:spAutoFit/>
          </a:bodyPr>
          <a:lstStyle/>
          <a:p>
            <a:r>
              <a:rPr lang="de-DE" sz="2400" b="1" dirty="0">
                <a:latin typeface="Arial" panose="020B0604020202020204" pitchFamily="34" charset="0"/>
                <a:cs typeface="Arial" panose="020B0604020202020204" pitchFamily="34" charset="0"/>
              </a:rPr>
              <a:t>5.Preisbildung &amp; Preisanalyse nach Unterkunftstyp und Ausreißerverhalten</a:t>
            </a:r>
          </a:p>
        </p:txBody>
      </p:sp>
      <p:sp>
        <p:nvSpPr>
          <p:cNvPr id="5" name="Textfeld 4">
            <a:extLst>
              <a:ext uri="{FF2B5EF4-FFF2-40B4-BE49-F238E27FC236}">
                <a16:creationId xmlns:a16="http://schemas.microsoft.com/office/drawing/2014/main" id="{01160F2E-684A-A437-4F30-D6427F7EFF41}"/>
              </a:ext>
            </a:extLst>
          </p:cNvPr>
          <p:cNvSpPr txBox="1"/>
          <p:nvPr/>
        </p:nvSpPr>
        <p:spPr>
          <a:xfrm>
            <a:off x="701964" y="2413337"/>
            <a:ext cx="6134771" cy="2308324"/>
          </a:xfrm>
          <a:prstGeom prst="rect">
            <a:avLst/>
          </a:prstGeom>
          <a:noFill/>
        </p:spPr>
        <p:txBody>
          <a:bodyPr wrap="square" rtlCol="0">
            <a:spAutoFit/>
          </a:bodyPr>
          <a:lstStyle/>
          <a:p>
            <a:r>
              <a:rPr lang="de-DE" b="1" dirty="0">
                <a:latin typeface="Arial" panose="020B0604020202020204" pitchFamily="34" charset="0"/>
                <a:cs typeface="Arial" panose="020B0604020202020204" pitchFamily="34" charset="0"/>
              </a:rPr>
              <a:t>Einflussfaktoren auf den Airbnb-Preis</a:t>
            </a:r>
          </a:p>
          <a:p>
            <a:endParaRPr lang="de-DE"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Preis steigt mit Anzahl der Schlafzimmer (+0,22) </a:t>
            </a: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Personenanzahl (+0,20)</a:t>
            </a: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Lageattraktivität ist stärkster Preistreiber (+0,29)</a:t>
            </a: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Geringer oder kein Einfluss durch Gästebewertung, Superhost-Status oder Nähe zu Metro/Innenstadt</a:t>
            </a:r>
            <a:br>
              <a:rPr lang="de-DE" dirty="0"/>
            </a:br>
            <a:endParaRPr lang="de-DE" dirty="0"/>
          </a:p>
        </p:txBody>
      </p:sp>
      <p:pic>
        <p:nvPicPr>
          <p:cNvPr id="10" name="Grafik 9">
            <a:extLst>
              <a:ext uri="{FF2B5EF4-FFF2-40B4-BE49-F238E27FC236}">
                <a16:creationId xmlns:a16="http://schemas.microsoft.com/office/drawing/2014/main" id="{7B27F898-EC9D-8E2C-8021-57D8A6F5CBE0}"/>
              </a:ext>
            </a:extLst>
          </p:cNvPr>
          <p:cNvPicPr>
            <a:picLocks noChangeAspect="1"/>
          </p:cNvPicPr>
          <p:nvPr/>
        </p:nvPicPr>
        <p:blipFill>
          <a:blip r:embed="rId4"/>
          <a:stretch>
            <a:fillRect/>
          </a:stretch>
        </p:blipFill>
        <p:spPr>
          <a:xfrm>
            <a:off x="7079673" y="1844538"/>
            <a:ext cx="4576619" cy="4049686"/>
          </a:xfrm>
          <a:prstGeom prst="rect">
            <a:avLst/>
          </a:prstGeom>
        </p:spPr>
      </p:pic>
      <p:sp>
        <p:nvSpPr>
          <p:cNvPr id="11" name="Foliennummernplatzhalter 10">
            <a:extLst>
              <a:ext uri="{FF2B5EF4-FFF2-40B4-BE49-F238E27FC236}">
                <a16:creationId xmlns:a16="http://schemas.microsoft.com/office/drawing/2014/main" id="{F34447DF-AC1B-8A33-995C-E49BF782ADF0}"/>
              </a:ext>
            </a:extLst>
          </p:cNvPr>
          <p:cNvSpPr>
            <a:spLocks noGrp="1"/>
          </p:cNvSpPr>
          <p:nvPr>
            <p:ph type="sldNum" sz="quarter" idx="12"/>
          </p:nvPr>
        </p:nvSpPr>
        <p:spPr>
          <a:xfrm>
            <a:off x="11380981" y="6492"/>
            <a:ext cx="811019" cy="503578"/>
          </a:xfrm>
        </p:spPr>
        <p:txBody>
          <a:bodyPr/>
          <a:lstStyle/>
          <a:p>
            <a:fld id="{438D7433-1FEA-4DBD-A9B5-0AC3881ED4DF}" type="slidenum">
              <a:rPr lang="de-DE" smtClean="0"/>
              <a:t>10</a:t>
            </a:fld>
            <a:endParaRPr lang="de-DE" dirty="0"/>
          </a:p>
        </p:txBody>
      </p:sp>
    </p:spTree>
    <p:extLst>
      <p:ext uri="{BB962C8B-B14F-4D97-AF65-F5344CB8AC3E}">
        <p14:creationId xmlns:p14="http://schemas.microsoft.com/office/powerpoint/2010/main" val="2143071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E164B93E-1967-1506-222D-69CB71CEE66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625B8F4-602C-E664-6F16-F36B28F724CD}"/>
              </a:ext>
            </a:extLst>
          </p:cNvPr>
          <p:cNvSpPr>
            <a:spLocks noGrp="1"/>
          </p:cNvSpPr>
          <p:nvPr>
            <p:ph type="ctrTitle" idx="4294967295"/>
          </p:nvPr>
        </p:nvSpPr>
        <p:spPr>
          <a:xfrm>
            <a:off x="0" y="138401"/>
            <a:ext cx="12192000" cy="646689"/>
          </a:xfrm>
          <a:noFill/>
        </p:spPr>
        <p:txBody>
          <a:bodyPr>
            <a:normAutofit fontScale="90000"/>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4B3EF1E4-2667-4E96-E4FB-97614D03447F}"/>
              </a:ext>
            </a:extLst>
          </p:cNvPr>
          <p:cNvPicPr>
            <a:picLocks noChangeAspect="1"/>
          </p:cNvPicPr>
          <p:nvPr/>
        </p:nvPicPr>
        <p:blipFill>
          <a:blip r:embed="rId3"/>
          <a:stretch>
            <a:fillRect/>
          </a:stretch>
        </p:blipFill>
        <p:spPr>
          <a:xfrm>
            <a:off x="0" y="4316569"/>
            <a:ext cx="3812147" cy="2541431"/>
          </a:xfrm>
          <a:prstGeom prst="rect">
            <a:avLst/>
          </a:prstGeom>
        </p:spPr>
      </p:pic>
      <p:sp>
        <p:nvSpPr>
          <p:cNvPr id="4" name="Textfeld 3">
            <a:extLst>
              <a:ext uri="{FF2B5EF4-FFF2-40B4-BE49-F238E27FC236}">
                <a16:creationId xmlns:a16="http://schemas.microsoft.com/office/drawing/2014/main" id="{EEA628E8-C2BC-B5EF-1670-5BE518A8C124}"/>
              </a:ext>
            </a:extLst>
          </p:cNvPr>
          <p:cNvSpPr txBox="1"/>
          <p:nvPr/>
        </p:nvSpPr>
        <p:spPr>
          <a:xfrm>
            <a:off x="701964" y="1174280"/>
            <a:ext cx="11305309" cy="461665"/>
          </a:xfrm>
          <a:prstGeom prst="rect">
            <a:avLst/>
          </a:prstGeom>
          <a:noFill/>
        </p:spPr>
        <p:txBody>
          <a:bodyPr wrap="square" rtlCol="0">
            <a:spAutoFit/>
          </a:bodyPr>
          <a:lstStyle/>
          <a:p>
            <a:r>
              <a:rPr lang="de-DE" sz="2400" b="1" dirty="0">
                <a:latin typeface="Arial" panose="020B0604020202020204" pitchFamily="34" charset="0"/>
                <a:cs typeface="Arial" panose="020B0604020202020204" pitchFamily="34" charset="0"/>
              </a:rPr>
              <a:t>5.Preisbildung &amp; Preisanalyse nach Unterkunftstyp und Ausreißerverhalten</a:t>
            </a:r>
          </a:p>
        </p:txBody>
      </p:sp>
      <p:sp>
        <p:nvSpPr>
          <p:cNvPr id="5" name="Textfeld 4">
            <a:extLst>
              <a:ext uri="{FF2B5EF4-FFF2-40B4-BE49-F238E27FC236}">
                <a16:creationId xmlns:a16="http://schemas.microsoft.com/office/drawing/2014/main" id="{187C7932-E8C5-D2B7-1AB8-E53C93888433}"/>
              </a:ext>
            </a:extLst>
          </p:cNvPr>
          <p:cNvSpPr txBox="1"/>
          <p:nvPr/>
        </p:nvSpPr>
        <p:spPr>
          <a:xfrm>
            <a:off x="701964" y="1896932"/>
            <a:ext cx="4481945" cy="2585323"/>
          </a:xfrm>
          <a:prstGeom prst="rect">
            <a:avLst/>
          </a:prstGeom>
          <a:noFill/>
        </p:spPr>
        <p:txBody>
          <a:bodyPr wrap="square" rtlCol="0">
            <a:spAutoFit/>
          </a:bodyPr>
          <a:lstStyle/>
          <a:p>
            <a:r>
              <a:rPr lang="de-DE" b="1" dirty="0">
                <a:latin typeface="Arial" panose="020B0604020202020204" pitchFamily="34" charset="0"/>
                <a:cs typeface="Arial" panose="020B0604020202020204" pitchFamily="34" charset="0"/>
              </a:rPr>
              <a:t>Preisunterschiede zwischen Städten</a:t>
            </a:r>
          </a:p>
          <a:p>
            <a:endParaRPr lang="de-DE"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Höchste Medianpreise: Paris, London, Amsterdam</a:t>
            </a: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Niedrigere Preise in Städten wie Budapest, Athen oder Lissabon</a:t>
            </a: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Große Preisspannen und Ausreißer deuten auf stark differenziertes Marktumfeld</a:t>
            </a:r>
          </a:p>
        </p:txBody>
      </p:sp>
      <p:pic>
        <p:nvPicPr>
          <p:cNvPr id="3" name="Grafik 2">
            <a:extLst>
              <a:ext uri="{FF2B5EF4-FFF2-40B4-BE49-F238E27FC236}">
                <a16:creationId xmlns:a16="http://schemas.microsoft.com/office/drawing/2014/main" id="{F7DEADEA-FDBE-8070-EA99-FCA97A612F52}"/>
              </a:ext>
            </a:extLst>
          </p:cNvPr>
          <p:cNvPicPr>
            <a:picLocks noChangeAspect="1"/>
          </p:cNvPicPr>
          <p:nvPr/>
        </p:nvPicPr>
        <p:blipFill>
          <a:blip r:embed="rId4"/>
          <a:stretch>
            <a:fillRect/>
          </a:stretch>
        </p:blipFill>
        <p:spPr>
          <a:xfrm>
            <a:off x="5358644" y="2025135"/>
            <a:ext cx="6324219" cy="2328919"/>
          </a:xfrm>
          <a:prstGeom prst="rect">
            <a:avLst/>
          </a:prstGeom>
        </p:spPr>
      </p:pic>
      <p:sp>
        <p:nvSpPr>
          <p:cNvPr id="7" name="Foliennummernplatzhalter 6">
            <a:extLst>
              <a:ext uri="{FF2B5EF4-FFF2-40B4-BE49-F238E27FC236}">
                <a16:creationId xmlns:a16="http://schemas.microsoft.com/office/drawing/2014/main" id="{DCD149DF-7E80-48FD-ECD8-E459B8302FAB}"/>
              </a:ext>
            </a:extLst>
          </p:cNvPr>
          <p:cNvSpPr>
            <a:spLocks noGrp="1"/>
          </p:cNvSpPr>
          <p:nvPr>
            <p:ph type="sldNum" sz="quarter" idx="12"/>
          </p:nvPr>
        </p:nvSpPr>
        <p:spPr>
          <a:xfrm>
            <a:off x="11380981" y="0"/>
            <a:ext cx="811019" cy="503578"/>
          </a:xfrm>
        </p:spPr>
        <p:txBody>
          <a:bodyPr/>
          <a:lstStyle/>
          <a:p>
            <a:fld id="{438D7433-1FEA-4DBD-A9B5-0AC3881ED4DF}" type="slidenum">
              <a:rPr lang="de-DE" smtClean="0"/>
              <a:t>11</a:t>
            </a:fld>
            <a:endParaRPr lang="de-DE" dirty="0"/>
          </a:p>
        </p:txBody>
      </p:sp>
    </p:spTree>
    <p:extLst>
      <p:ext uri="{BB962C8B-B14F-4D97-AF65-F5344CB8AC3E}">
        <p14:creationId xmlns:p14="http://schemas.microsoft.com/office/powerpoint/2010/main" val="35846177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92CDF7E8-3E2F-67D6-2A8C-531552CF5CE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620E6F-90F7-017F-5F2D-FC61D787EE63}"/>
              </a:ext>
            </a:extLst>
          </p:cNvPr>
          <p:cNvSpPr>
            <a:spLocks noGrp="1"/>
          </p:cNvSpPr>
          <p:nvPr>
            <p:ph type="ctrTitle" idx="4294967295"/>
          </p:nvPr>
        </p:nvSpPr>
        <p:spPr>
          <a:xfrm>
            <a:off x="0" y="138401"/>
            <a:ext cx="12192000" cy="646689"/>
          </a:xfrm>
          <a:noFill/>
        </p:spPr>
        <p:txBody>
          <a:bodyPr>
            <a:normAutofit fontScale="90000"/>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58BD1FAB-DC9A-B150-3F32-7A693A47D342}"/>
              </a:ext>
            </a:extLst>
          </p:cNvPr>
          <p:cNvPicPr>
            <a:picLocks noChangeAspect="1"/>
          </p:cNvPicPr>
          <p:nvPr/>
        </p:nvPicPr>
        <p:blipFill>
          <a:blip r:embed="rId3"/>
          <a:stretch>
            <a:fillRect/>
          </a:stretch>
        </p:blipFill>
        <p:spPr>
          <a:xfrm>
            <a:off x="0" y="4316569"/>
            <a:ext cx="3812147" cy="2541431"/>
          </a:xfrm>
          <a:prstGeom prst="rect">
            <a:avLst/>
          </a:prstGeom>
        </p:spPr>
      </p:pic>
      <p:sp>
        <p:nvSpPr>
          <p:cNvPr id="4" name="Textfeld 3">
            <a:extLst>
              <a:ext uri="{FF2B5EF4-FFF2-40B4-BE49-F238E27FC236}">
                <a16:creationId xmlns:a16="http://schemas.microsoft.com/office/drawing/2014/main" id="{0BEB7C30-F094-D85F-3660-9564AADF9771}"/>
              </a:ext>
            </a:extLst>
          </p:cNvPr>
          <p:cNvSpPr txBox="1"/>
          <p:nvPr/>
        </p:nvSpPr>
        <p:spPr>
          <a:xfrm>
            <a:off x="701964" y="879883"/>
            <a:ext cx="11305309" cy="461665"/>
          </a:xfrm>
          <a:prstGeom prst="rect">
            <a:avLst/>
          </a:prstGeom>
          <a:noFill/>
        </p:spPr>
        <p:txBody>
          <a:bodyPr wrap="square" rtlCol="0">
            <a:spAutoFit/>
          </a:bodyPr>
          <a:lstStyle/>
          <a:p>
            <a:r>
              <a:rPr lang="de-DE" sz="2400" b="1" dirty="0">
                <a:latin typeface="Arial" panose="020B0604020202020204" pitchFamily="34" charset="0"/>
                <a:cs typeface="Arial" panose="020B0604020202020204" pitchFamily="34" charset="0"/>
              </a:rPr>
              <a:t>5.Preisbildung &amp; Preisanalyse nach Unterkunftstyp und Ausreißerverhalten</a:t>
            </a:r>
          </a:p>
        </p:txBody>
      </p:sp>
      <p:sp>
        <p:nvSpPr>
          <p:cNvPr id="5" name="Textfeld 4">
            <a:extLst>
              <a:ext uri="{FF2B5EF4-FFF2-40B4-BE49-F238E27FC236}">
                <a16:creationId xmlns:a16="http://schemas.microsoft.com/office/drawing/2014/main" id="{37D801EA-B660-C0C2-0EDB-20CF7C8D10C2}"/>
              </a:ext>
            </a:extLst>
          </p:cNvPr>
          <p:cNvSpPr txBox="1"/>
          <p:nvPr/>
        </p:nvSpPr>
        <p:spPr>
          <a:xfrm>
            <a:off x="701964" y="3854904"/>
            <a:ext cx="3727161" cy="1200329"/>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Preisschwelle von 1000 € für zwei Nächte</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Amsterdam als Ausreißer-Stadt</a:t>
            </a:r>
            <a:br>
              <a:rPr lang="de-DE" b="1" dirty="0">
                <a:latin typeface="Arial" panose="020B0604020202020204" pitchFamily="34" charset="0"/>
                <a:cs typeface="Arial" panose="020B0604020202020204" pitchFamily="34" charset="0"/>
              </a:rPr>
            </a:br>
            <a:endParaRPr lang="de-DE" dirty="0">
              <a:latin typeface="Arial" panose="020B0604020202020204" pitchFamily="34" charset="0"/>
              <a:cs typeface="Arial" panose="020B0604020202020204" pitchFamily="34" charset="0"/>
            </a:endParaRPr>
          </a:p>
        </p:txBody>
      </p:sp>
      <p:pic>
        <p:nvPicPr>
          <p:cNvPr id="7" name="Grafik 6">
            <a:extLst>
              <a:ext uri="{FF2B5EF4-FFF2-40B4-BE49-F238E27FC236}">
                <a16:creationId xmlns:a16="http://schemas.microsoft.com/office/drawing/2014/main" id="{230160DE-6683-1027-2DEB-FBC034B0518D}"/>
              </a:ext>
            </a:extLst>
          </p:cNvPr>
          <p:cNvPicPr>
            <a:picLocks noChangeAspect="1"/>
          </p:cNvPicPr>
          <p:nvPr/>
        </p:nvPicPr>
        <p:blipFill>
          <a:blip r:embed="rId4"/>
          <a:stretch>
            <a:fillRect/>
          </a:stretch>
        </p:blipFill>
        <p:spPr>
          <a:xfrm>
            <a:off x="1467911" y="1898007"/>
            <a:ext cx="1883827" cy="1694835"/>
          </a:xfrm>
          <a:prstGeom prst="rect">
            <a:avLst/>
          </a:prstGeom>
        </p:spPr>
      </p:pic>
      <p:pic>
        <p:nvPicPr>
          <p:cNvPr id="8" name="Grafik 7">
            <a:extLst>
              <a:ext uri="{FF2B5EF4-FFF2-40B4-BE49-F238E27FC236}">
                <a16:creationId xmlns:a16="http://schemas.microsoft.com/office/drawing/2014/main" id="{67413223-7703-59A4-C023-9CF66DE1A19B}"/>
              </a:ext>
            </a:extLst>
          </p:cNvPr>
          <p:cNvPicPr>
            <a:picLocks noChangeAspect="1"/>
          </p:cNvPicPr>
          <p:nvPr/>
        </p:nvPicPr>
        <p:blipFill>
          <a:blip r:embed="rId5"/>
          <a:stretch>
            <a:fillRect/>
          </a:stretch>
        </p:blipFill>
        <p:spPr>
          <a:xfrm>
            <a:off x="6237786" y="1578556"/>
            <a:ext cx="4197197" cy="2358970"/>
          </a:xfrm>
          <a:prstGeom prst="rect">
            <a:avLst/>
          </a:prstGeom>
        </p:spPr>
      </p:pic>
      <p:sp>
        <p:nvSpPr>
          <p:cNvPr id="9" name="Textfeld 8">
            <a:extLst>
              <a:ext uri="{FF2B5EF4-FFF2-40B4-BE49-F238E27FC236}">
                <a16:creationId xmlns:a16="http://schemas.microsoft.com/office/drawing/2014/main" id="{9AC0C9CA-1808-7BC5-C69B-D3A5377BEC8A}"/>
              </a:ext>
            </a:extLst>
          </p:cNvPr>
          <p:cNvSpPr txBox="1"/>
          <p:nvPr/>
        </p:nvSpPr>
        <p:spPr>
          <a:xfrm>
            <a:off x="4876067" y="4071067"/>
            <a:ext cx="7292398" cy="1754326"/>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Barcelona zeigt den stärksten Preisaufschlag am Wochenende – insbesondere bei Appartements (+172 €).</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Amsterdam hat durchgehend das höchste Preisniveau bei beiden Unterkunftsarten.</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Budapest ist die günstigste Stadt im Vergleich – mit konstant niedrigen Preisen unter der Woche und am Wochenende.</a:t>
            </a:r>
          </a:p>
        </p:txBody>
      </p:sp>
      <p:sp>
        <p:nvSpPr>
          <p:cNvPr id="10" name="Foliennummernplatzhalter 9">
            <a:extLst>
              <a:ext uri="{FF2B5EF4-FFF2-40B4-BE49-F238E27FC236}">
                <a16:creationId xmlns:a16="http://schemas.microsoft.com/office/drawing/2014/main" id="{A99E9750-D95E-F696-6DC9-5BD3567DB1CC}"/>
              </a:ext>
            </a:extLst>
          </p:cNvPr>
          <p:cNvSpPr>
            <a:spLocks noGrp="1"/>
          </p:cNvSpPr>
          <p:nvPr>
            <p:ph type="sldNum" sz="quarter" idx="12"/>
          </p:nvPr>
        </p:nvSpPr>
        <p:spPr>
          <a:xfrm>
            <a:off x="11380981" y="24599"/>
            <a:ext cx="811019" cy="503578"/>
          </a:xfrm>
        </p:spPr>
        <p:txBody>
          <a:bodyPr/>
          <a:lstStyle/>
          <a:p>
            <a:fld id="{438D7433-1FEA-4DBD-A9B5-0AC3881ED4DF}" type="slidenum">
              <a:rPr lang="de-DE" smtClean="0"/>
              <a:t>12</a:t>
            </a:fld>
            <a:endParaRPr lang="de-DE" dirty="0"/>
          </a:p>
        </p:txBody>
      </p:sp>
    </p:spTree>
    <p:extLst>
      <p:ext uri="{BB962C8B-B14F-4D97-AF65-F5344CB8AC3E}">
        <p14:creationId xmlns:p14="http://schemas.microsoft.com/office/powerpoint/2010/main" val="4068924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736920D5-D46B-8FFE-13C7-04146BFB1C2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BBF265F-4806-253B-2625-B71D2CEF1F75}"/>
              </a:ext>
            </a:extLst>
          </p:cNvPr>
          <p:cNvSpPr>
            <a:spLocks noGrp="1"/>
          </p:cNvSpPr>
          <p:nvPr>
            <p:ph type="ctrTitle" idx="4294967295"/>
          </p:nvPr>
        </p:nvSpPr>
        <p:spPr>
          <a:xfrm>
            <a:off x="0" y="138401"/>
            <a:ext cx="12192000" cy="646689"/>
          </a:xfrm>
          <a:noFill/>
        </p:spPr>
        <p:txBody>
          <a:bodyPr>
            <a:normAutofit fontScale="90000"/>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F4442287-04EA-B50C-095F-6DEBB64A3222}"/>
              </a:ext>
            </a:extLst>
          </p:cNvPr>
          <p:cNvPicPr>
            <a:picLocks noChangeAspect="1"/>
          </p:cNvPicPr>
          <p:nvPr/>
        </p:nvPicPr>
        <p:blipFill>
          <a:blip r:embed="rId3"/>
          <a:stretch>
            <a:fillRect/>
          </a:stretch>
        </p:blipFill>
        <p:spPr>
          <a:xfrm>
            <a:off x="0" y="4316569"/>
            <a:ext cx="3812147" cy="2541431"/>
          </a:xfrm>
          <a:prstGeom prst="rect">
            <a:avLst/>
          </a:prstGeom>
        </p:spPr>
      </p:pic>
      <p:sp>
        <p:nvSpPr>
          <p:cNvPr id="4" name="Textfeld 3">
            <a:extLst>
              <a:ext uri="{FF2B5EF4-FFF2-40B4-BE49-F238E27FC236}">
                <a16:creationId xmlns:a16="http://schemas.microsoft.com/office/drawing/2014/main" id="{5B7B09CB-3212-4809-970A-62AB923B7B7D}"/>
              </a:ext>
            </a:extLst>
          </p:cNvPr>
          <p:cNvSpPr txBox="1"/>
          <p:nvPr/>
        </p:nvSpPr>
        <p:spPr>
          <a:xfrm>
            <a:off x="701964" y="879883"/>
            <a:ext cx="11305309" cy="461665"/>
          </a:xfrm>
          <a:prstGeom prst="rect">
            <a:avLst/>
          </a:prstGeom>
          <a:noFill/>
        </p:spPr>
        <p:txBody>
          <a:bodyPr wrap="square" rtlCol="0">
            <a:spAutoFit/>
          </a:bodyPr>
          <a:lstStyle/>
          <a:p>
            <a:r>
              <a:rPr lang="de-DE" sz="2400" b="1" dirty="0">
                <a:latin typeface="Arial" panose="020B0604020202020204" pitchFamily="34" charset="0"/>
                <a:cs typeface="Arial" panose="020B0604020202020204" pitchFamily="34" charset="0"/>
              </a:rPr>
              <a:t>5.Preisbildung &amp; Preisanalyse nach Unterkunftstyp und Ausreißerverhalten</a:t>
            </a:r>
          </a:p>
        </p:txBody>
      </p:sp>
      <p:sp>
        <p:nvSpPr>
          <p:cNvPr id="9" name="Textfeld 8">
            <a:extLst>
              <a:ext uri="{FF2B5EF4-FFF2-40B4-BE49-F238E27FC236}">
                <a16:creationId xmlns:a16="http://schemas.microsoft.com/office/drawing/2014/main" id="{41362E75-8131-2F91-5B9A-8ABAA1487044}"/>
              </a:ext>
            </a:extLst>
          </p:cNvPr>
          <p:cNvSpPr txBox="1"/>
          <p:nvPr/>
        </p:nvSpPr>
        <p:spPr>
          <a:xfrm>
            <a:off x="5859623" y="2211355"/>
            <a:ext cx="5417783" cy="2585323"/>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Hochpreisige Airbnb-Angebote stammen überwiegend von professionellen Anbietern – meist Appartements mit Luxusstandard.</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Trotz kleiner Kapazität (2–3 Personen) werden extrem hohe Preise erzielt – ein klarer Hinweis auf Kommerzialisierung.</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Hohe Bewertungen und Sauberkeitsstandards sprechen für professionelle Betreuung – oft auch ohne Superhost-Status</a:t>
            </a:r>
          </a:p>
        </p:txBody>
      </p:sp>
      <p:sp>
        <p:nvSpPr>
          <p:cNvPr id="3" name="Textfeld 2">
            <a:extLst>
              <a:ext uri="{FF2B5EF4-FFF2-40B4-BE49-F238E27FC236}">
                <a16:creationId xmlns:a16="http://schemas.microsoft.com/office/drawing/2014/main" id="{B35907A3-3096-BFB5-296F-E3CB057EE014}"/>
              </a:ext>
            </a:extLst>
          </p:cNvPr>
          <p:cNvSpPr txBox="1"/>
          <p:nvPr/>
        </p:nvSpPr>
        <p:spPr>
          <a:xfrm>
            <a:off x="701964" y="1842023"/>
            <a:ext cx="5050971" cy="369332"/>
          </a:xfrm>
          <a:prstGeom prst="rect">
            <a:avLst/>
          </a:prstGeom>
          <a:noFill/>
        </p:spPr>
        <p:txBody>
          <a:bodyPr wrap="square" rtlCol="0">
            <a:spAutoFit/>
          </a:bodyPr>
          <a:lstStyle/>
          <a:p>
            <a:r>
              <a:rPr lang="de-DE" dirty="0">
                <a:latin typeface="Arial" panose="020B0604020202020204" pitchFamily="34" charset="0"/>
                <a:cs typeface="Arial" panose="020B0604020202020204" pitchFamily="34" charset="0"/>
              </a:rPr>
              <a:t>Preisverteilung anhand der Top 10 Ausreißer</a:t>
            </a:r>
          </a:p>
        </p:txBody>
      </p:sp>
      <p:pic>
        <p:nvPicPr>
          <p:cNvPr id="10" name="Grafik 9">
            <a:extLst>
              <a:ext uri="{FF2B5EF4-FFF2-40B4-BE49-F238E27FC236}">
                <a16:creationId xmlns:a16="http://schemas.microsoft.com/office/drawing/2014/main" id="{81434E65-264F-228C-BF03-1328516B25EC}"/>
              </a:ext>
            </a:extLst>
          </p:cNvPr>
          <p:cNvPicPr>
            <a:picLocks noChangeAspect="1"/>
          </p:cNvPicPr>
          <p:nvPr/>
        </p:nvPicPr>
        <p:blipFill>
          <a:blip r:embed="rId4"/>
          <a:stretch>
            <a:fillRect/>
          </a:stretch>
        </p:blipFill>
        <p:spPr>
          <a:xfrm>
            <a:off x="789994" y="2861168"/>
            <a:ext cx="4536051" cy="1285696"/>
          </a:xfrm>
          <a:prstGeom prst="rect">
            <a:avLst/>
          </a:prstGeom>
        </p:spPr>
      </p:pic>
      <p:sp>
        <p:nvSpPr>
          <p:cNvPr id="13" name="Foliennummernplatzhalter 12">
            <a:extLst>
              <a:ext uri="{FF2B5EF4-FFF2-40B4-BE49-F238E27FC236}">
                <a16:creationId xmlns:a16="http://schemas.microsoft.com/office/drawing/2014/main" id="{51F2722B-C997-ADD4-441A-C1ADC112216C}"/>
              </a:ext>
            </a:extLst>
          </p:cNvPr>
          <p:cNvSpPr>
            <a:spLocks noGrp="1"/>
          </p:cNvSpPr>
          <p:nvPr>
            <p:ph type="sldNum" sz="quarter" idx="12"/>
          </p:nvPr>
        </p:nvSpPr>
        <p:spPr>
          <a:xfrm>
            <a:off x="11380981" y="10076"/>
            <a:ext cx="811019" cy="503578"/>
          </a:xfrm>
        </p:spPr>
        <p:txBody>
          <a:bodyPr/>
          <a:lstStyle/>
          <a:p>
            <a:fld id="{438D7433-1FEA-4DBD-A9B5-0AC3881ED4DF}" type="slidenum">
              <a:rPr lang="de-DE" smtClean="0"/>
              <a:t>13</a:t>
            </a:fld>
            <a:endParaRPr lang="de-DE" dirty="0"/>
          </a:p>
        </p:txBody>
      </p:sp>
    </p:spTree>
    <p:extLst>
      <p:ext uri="{BB962C8B-B14F-4D97-AF65-F5344CB8AC3E}">
        <p14:creationId xmlns:p14="http://schemas.microsoft.com/office/powerpoint/2010/main" val="346152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FB155614-D01F-BD0B-EF62-FA6D2C4DE8A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0DECC9C-D9DF-6613-BF81-087F6DC78B56}"/>
              </a:ext>
            </a:extLst>
          </p:cNvPr>
          <p:cNvSpPr>
            <a:spLocks noGrp="1"/>
          </p:cNvSpPr>
          <p:nvPr>
            <p:ph type="ctrTitle" idx="4294967295"/>
          </p:nvPr>
        </p:nvSpPr>
        <p:spPr>
          <a:xfrm>
            <a:off x="0" y="138401"/>
            <a:ext cx="12192000" cy="646689"/>
          </a:xfrm>
          <a:noFill/>
        </p:spPr>
        <p:txBody>
          <a:bodyPr>
            <a:normAutofit fontScale="90000"/>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BF5B71B9-8194-B4F4-ED27-DDF83E86EA32}"/>
              </a:ext>
            </a:extLst>
          </p:cNvPr>
          <p:cNvPicPr>
            <a:picLocks noChangeAspect="1"/>
          </p:cNvPicPr>
          <p:nvPr/>
        </p:nvPicPr>
        <p:blipFill>
          <a:blip r:embed="rId3"/>
          <a:stretch>
            <a:fillRect/>
          </a:stretch>
        </p:blipFill>
        <p:spPr>
          <a:xfrm>
            <a:off x="0" y="4316569"/>
            <a:ext cx="3812147" cy="2541431"/>
          </a:xfrm>
          <a:prstGeom prst="rect">
            <a:avLst/>
          </a:prstGeom>
        </p:spPr>
      </p:pic>
      <p:sp>
        <p:nvSpPr>
          <p:cNvPr id="4" name="Textfeld 3">
            <a:extLst>
              <a:ext uri="{FF2B5EF4-FFF2-40B4-BE49-F238E27FC236}">
                <a16:creationId xmlns:a16="http://schemas.microsoft.com/office/drawing/2014/main" id="{07CF7DDA-966B-0D66-DDFE-81CB06498A40}"/>
              </a:ext>
            </a:extLst>
          </p:cNvPr>
          <p:cNvSpPr txBox="1"/>
          <p:nvPr/>
        </p:nvSpPr>
        <p:spPr>
          <a:xfrm>
            <a:off x="0" y="879164"/>
            <a:ext cx="9356436" cy="461665"/>
          </a:xfrm>
          <a:prstGeom prst="rect">
            <a:avLst/>
          </a:prstGeom>
          <a:noFill/>
        </p:spPr>
        <p:txBody>
          <a:bodyPr wrap="square" rtlCol="0">
            <a:spAutoFit/>
          </a:bodyPr>
          <a:lstStyle/>
          <a:p>
            <a:pPr lvl="1"/>
            <a:r>
              <a:rPr lang="de-DE" b="1" dirty="0"/>
              <a:t> </a:t>
            </a:r>
            <a:r>
              <a:rPr lang="de-DE" sz="2400" b="1" dirty="0"/>
              <a:t>6.</a:t>
            </a:r>
            <a:r>
              <a:rPr lang="de-DE" sz="2400" b="1" dirty="0">
                <a:latin typeface="Arial" panose="020B0604020202020204" pitchFamily="34" charset="0"/>
                <a:cs typeface="Arial" panose="020B0604020202020204" pitchFamily="34" charset="0"/>
              </a:rPr>
              <a:t>Geschäftsreisende vs. Touristen am Beispiel Amsterdams</a:t>
            </a:r>
            <a:endParaRPr lang="de-DE" sz="2400"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381953ED-9520-AC82-A2D1-CD18ADED6B00}"/>
              </a:ext>
            </a:extLst>
          </p:cNvPr>
          <p:cNvSpPr txBox="1"/>
          <p:nvPr/>
        </p:nvSpPr>
        <p:spPr>
          <a:xfrm>
            <a:off x="5637913" y="1531565"/>
            <a:ext cx="6369322" cy="3970318"/>
          </a:xfrm>
          <a:prstGeom prst="rect">
            <a:avLst/>
          </a:prstGeom>
          <a:noFill/>
        </p:spPr>
        <p:txBody>
          <a:bodyPr wrap="square" rtlCol="0">
            <a:spAutoFit/>
          </a:bodyPr>
          <a:lstStyle/>
          <a:p>
            <a:pPr marL="285750" lvl="0" indent="-285750">
              <a:buFont typeface="Arial" panose="020B0604020202020204" pitchFamily="34" charset="0"/>
              <a:buChar char="•"/>
            </a:pPr>
            <a:r>
              <a:rPr lang="de-DE" b="1" dirty="0">
                <a:latin typeface="Arial" panose="020B0604020202020204" pitchFamily="34" charset="0"/>
                <a:cs typeface="Arial" panose="020B0604020202020204" pitchFamily="34" charset="0"/>
              </a:rPr>
              <a:t>Wirtschaftliche Viertel</a:t>
            </a:r>
            <a:r>
              <a:rPr lang="de-DE" dirty="0">
                <a:latin typeface="Arial" panose="020B0604020202020204" pitchFamily="34" charset="0"/>
                <a:cs typeface="Arial" panose="020B0604020202020204" pitchFamily="34" charset="0"/>
              </a:rPr>
              <a:t> haben durchweg die höchsten Preise für Appartements (1002 € an Wochentagen und am Wochenende). Privatzimmer sind hier jedoch gar nicht buchbar oder sehr selten.</a:t>
            </a:r>
          </a:p>
          <a:p>
            <a:pPr marL="285750" lvl="0" indent="-285750">
              <a:buFont typeface="Arial" panose="020B0604020202020204" pitchFamily="34" charset="0"/>
              <a:buChar char="•"/>
            </a:pPr>
            <a:r>
              <a:rPr lang="de-DE" b="1" dirty="0">
                <a:latin typeface="Arial" panose="020B0604020202020204" pitchFamily="34" charset="0"/>
                <a:cs typeface="Arial" panose="020B0604020202020204" pitchFamily="34" charset="0"/>
              </a:rPr>
              <a:t>Touristische Stadtteile</a:t>
            </a:r>
            <a:r>
              <a:rPr lang="de-DE" dirty="0">
                <a:latin typeface="Arial" panose="020B0604020202020204" pitchFamily="34" charset="0"/>
                <a:cs typeface="Arial" panose="020B0604020202020204" pitchFamily="34" charset="0"/>
              </a:rPr>
              <a:t> folgen mit sehr hohen Preisen (Appartements: 938 €/983 €, Privatzimmer: 460 €/543 €), wobei der Preis am Wochenende spürbar ansteigt.</a:t>
            </a:r>
          </a:p>
          <a:p>
            <a:pPr marL="285750" lvl="0" indent="-285750">
              <a:buFont typeface="Arial" panose="020B0604020202020204" pitchFamily="34" charset="0"/>
              <a:buChar char="•"/>
            </a:pPr>
            <a:r>
              <a:rPr lang="de-DE" dirty="0">
                <a:latin typeface="Arial" panose="020B0604020202020204" pitchFamily="34" charset="0"/>
                <a:cs typeface="Arial" panose="020B0604020202020204" pitchFamily="34" charset="0"/>
              </a:rPr>
              <a:t>In </a:t>
            </a:r>
            <a:r>
              <a:rPr lang="de-DE" b="1" dirty="0">
                <a:latin typeface="Arial" panose="020B0604020202020204" pitchFamily="34" charset="0"/>
                <a:cs typeface="Arial" panose="020B0604020202020204" pitchFamily="34" charset="0"/>
              </a:rPr>
              <a:t>geschäftlich geprägten Vierteln</a:t>
            </a:r>
            <a:r>
              <a:rPr lang="de-DE" dirty="0">
                <a:latin typeface="Arial" panose="020B0604020202020204" pitchFamily="34" charset="0"/>
                <a:cs typeface="Arial" panose="020B0604020202020204" pitchFamily="34" charset="0"/>
              </a:rPr>
              <a:t> sind die Preise ebenfalls hoch, besonders bei Appartements (720 €/769 €), was Business-Reisen widerspiegelt.</a:t>
            </a:r>
          </a:p>
          <a:p>
            <a:pPr marL="285750" lvl="0" indent="-285750">
              <a:buFont typeface="Arial" panose="020B0604020202020204" pitchFamily="34" charset="0"/>
              <a:buChar char="•"/>
            </a:pPr>
            <a:r>
              <a:rPr lang="de-DE" b="1" dirty="0">
                <a:latin typeface="Arial" panose="020B0604020202020204" pitchFamily="34" charset="0"/>
                <a:cs typeface="Arial" panose="020B0604020202020204" pitchFamily="34" charset="0"/>
              </a:rPr>
              <a:t>Gemischte und wohnorientierte Viertel</a:t>
            </a:r>
            <a:r>
              <a:rPr lang="de-DE" dirty="0">
                <a:latin typeface="Arial" panose="020B0604020202020204" pitchFamily="34" charset="0"/>
                <a:cs typeface="Arial" panose="020B0604020202020204" pitchFamily="34" charset="0"/>
              </a:rPr>
              <a:t> sind preislich moderater. Besonders Privatzimmer bleiben hier deutlich günstiger (~337–365 €), mit leichtem Anstieg am Wochenende.</a:t>
            </a:r>
          </a:p>
        </p:txBody>
      </p:sp>
      <p:pic>
        <p:nvPicPr>
          <p:cNvPr id="5" name="Grafik 4" descr="Ein Bild, das Text, Screenshot, Zahl, Diagramm enthält.">
            <a:extLst>
              <a:ext uri="{FF2B5EF4-FFF2-40B4-BE49-F238E27FC236}">
                <a16:creationId xmlns:a16="http://schemas.microsoft.com/office/drawing/2014/main" id="{C053F96B-4513-52B1-3BA0-B03270CB9C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4789" y="1667815"/>
            <a:ext cx="4803993" cy="3214735"/>
          </a:xfrm>
          <a:prstGeom prst="rect">
            <a:avLst/>
          </a:prstGeom>
        </p:spPr>
      </p:pic>
      <p:sp>
        <p:nvSpPr>
          <p:cNvPr id="7" name="Foliennummernplatzhalter 6">
            <a:extLst>
              <a:ext uri="{FF2B5EF4-FFF2-40B4-BE49-F238E27FC236}">
                <a16:creationId xmlns:a16="http://schemas.microsoft.com/office/drawing/2014/main" id="{642EC221-E46C-ACBE-D5A5-CCD28C7A6C72}"/>
              </a:ext>
            </a:extLst>
          </p:cNvPr>
          <p:cNvSpPr>
            <a:spLocks noGrp="1"/>
          </p:cNvSpPr>
          <p:nvPr>
            <p:ph type="sldNum" sz="quarter" idx="12"/>
          </p:nvPr>
        </p:nvSpPr>
        <p:spPr>
          <a:xfrm>
            <a:off x="11380981" y="6492"/>
            <a:ext cx="811019" cy="503578"/>
          </a:xfrm>
        </p:spPr>
        <p:txBody>
          <a:bodyPr/>
          <a:lstStyle/>
          <a:p>
            <a:fld id="{438D7433-1FEA-4DBD-A9B5-0AC3881ED4DF}" type="slidenum">
              <a:rPr lang="de-DE" smtClean="0"/>
              <a:t>14</a:t>
            </a:fld>
            <a:endParaRPr lang="de-DE" dirty="0"/>
          </a:p>
        </p:txBody>
      </p:sp>
    </p:spTree>
    <p:extLst>
      <p:ext uri="{BB962C8B-B14F-4D97-AF65-F5344CB8AC3E}">
        <p14:creationId xmlns:p14="http://schemas.microsoft.com/office/powerpoint/2010/main" val="88105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B71DB42E-5499-FBE7-3EAA-FB7D2CC7824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771315B-FCDE-43A2-3838-4A251BD556EF}"/>
              </a:ext>
            </a:extLst>
          </p:cNvPr>
          <p:cNvSpPr>
            <a:spLocks noGrp="1"/>
          </p:cNvSpPr>
          <p:nvPr>
            <p:ph type="ctrTitle" idx="4294967295"/>
          </p:nvPr>
        </p:nvSpPr>
        <p:spPr>
          <a:xfrm>
            <a:off x="0" y="138401"/>
            <a:ext cx="12192000" cy="646689"/>
          </a:xfrm>
          <a:noFill/>
        </p:spPr>
        <p:txBody>
          <a:bodyPr>
            <a:normAutofit fontScale="90000"/>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F8A9F6DF-61A9-E1A5-1C54-BCD4BE9463EE}"/>
              </a:ext>
            </a:extLst>
          </p:cNvPr>
          <p:cNvPicPr>
            <a:picLocks noChangeAspect="1"/>
          </p:cNvPicPr>
          <p:nvPr/>
        </p:nvPicPr>
        <p:blipFill>
          <a:blip r:embed="rId3"/>
          <a:stretch>
            <a:fillRect/>
          </a:stretch>
        </p:blipFill>
        <p:spPr>
          <a:xfrm>
            <a:off x="0" y="4316569"/>
            <a:ext cx="3812147" cy="2541431"/>
          </a:xfrm>
          <a:prstGeom prst="rect">
            <a:avLst/>
          </a:prstGeom>
        </p:spPr>
      </p:pic>
      <p:sp>
        <p:nvSpPr>
          <p:cNvPr id="4" name="Textfeld 3">
            <a:extLst>
              <a:ext uri="{FF2B5EF4-FFF2-40B4-BE49-F238E27FC236}">
                <a16:creationId xmlns:a16="http://schemas.microsoft.com/office/drawing/2014/main" id="{E32C8E0E-87AB-1B4B-2F51-D0B8B2C742FA}"/>
              </a:ext>
            </a:extLst>
          </p:cNvPr>
          <p:cNvSpPr txBox="1"/>
          <p:nvPr/>
        </p:nvSpPr>
        <p:spPr>
          <a:xfrm>
            <a:off x="-117835" y="780168"/>
            <a:ext cx="5439266" cy="461665"/>
          </a:xfrm>
          <a:prstGeom prst="rect">
            <a:avLst/>
          </a:prstGeom>
          <a:noFill/>
        </p:spPr>
        <p:txBody>
          <a:bodyPr wrap="square" rtlCol="0">
            <a:spAutoFit/>
          </a:bodyPr>
          <a:lstStyle/>
          <a:p>
            <a:pPr lvl="1"/>
            <a:r>
              <a:rPr lang="de-DE" b="1" dirty="0"/>
              <a:t> </a:t>
            </a:r>
            <a:r>
              <a:rPr lang="de-DE" sz="2400" b="1" dirty="0"/>
              <a:t>7.</a:t>
            </a:r>
            <a:r>
              <a:rPr lang="de-DE" sz="2400" b="1" dirty="0">
                <a:latin typeface="Arial" panose="020B0604020202020204" pitchFamily="34" charset="0"/>
                <a:cs typeface="Arial" panose="020B0604020202020204" pitchFamily="34" charset="0"/>
              </a:rPr>
              <a:t>Häufigkeiten der Buchungen</a:t>
            </a:r>
            <a:endParaRPr lang="de-DE" sz="2400"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F5C8DF80-1981-2783-1A01-DC251CB854AB}"/>
              </a:ext>
            </a:extLst>
          </p:cNvPr>
          <p:cNvSpPr txBox="1"/>
          <p:nvPr/>
        </p:nvSpPr>
        <p:spPr>
          <a:xfrm>
            <a:off x="5434552" y="3418112"/>
            <a:ext cx="6540030" cy="2862322"/>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Superhost-Status führt nicht automatisch zu höheren Buchungszahlen – viele Top-Angebote stammen von nicht zertifizierten Hosts.</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Appartements dominieren klar die Buchungen – besonders in touristischen Städten wie Paris, London oder Rom.</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Die Tatsache, dass 99,1 % der Top-10-Wiederholungsbuchungen von Profianbietern stammen, ist ein deutliches Signal für die fortgeschrittene Kommerzialisierung von Airbnb</a:t>
            </a:r>
          </a:p>
          <a:p>
            <a:pPr marL="285750" indent="-285750">
              <a:buFont typeface="Arial" panose="020B0604020202020204" pitchFamily="34" charset="0"/>
              <a:buChar char="•"/>
            </a:pPr>
            <a:endParaRPr lang="de-DE" dirty="0">
              <a:latin typeface="Arial" panose="020B0604020202020204" pitchFamily="34" charset="0"/>
              <a:cs typeface="Arial" panose="020B0604020202020204" pitchFamily="34" charset="0"/>
            </a:endParaRPr>
          </a:p>
        </p:txBody>
      </p:sp>
      <p:pic>
        <p:nvPicPr>
          <p:cNvPr id="7" name="Grafik 6" descr="Ein Bild, das Text, Screenshot, Zahl, Schrift enthält.">
            <a:extLst>
              <a:ext uri="{FF2B5EF4-FFF2-40B4-BE49-F238E27FC236}">
                <a16:creationId xmlns:a16="http://schemas.microsoft.com/office/drawing/2014/main" id="{CE88C0C5-90E9-D9BC-53F9-F7DB14DF0D4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88193" y="989917"/>
            <a:ext cx="3773268" cy="2223368"/>
          </a:xfrm>
          <a:prstGeom prst="rect">
            <a:avLst/>
          </a:prstGeom>
        </p:spPr>
      </p:pic>
      <p:pic>
        <p:nvPicPr>
          <p:cNvPr id="12" name="Grafik 11" descr="Ein Bild, das Text, Schrift, Screenshot enthält.">
            <a:extLst>
              <a:ext uri="{FF2B5EF4-FFF2-40B4-BE49-F238E27FC236}">
                <a16:creationId xmlns:a16="http://schemas.microsoft.com/office/drawing/2014/main" id="{65804995-187B-77B0-B328-84E7A2EBB2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3559" y="1540193"/>
            <a:ext cx="3726672" cy="1005610"/>
          </a:xfrm>
          <a:prstGeom prst="rect">
            <a:avLst/>
          </a:prstGeom>
        </p:spPr>
      </p:pic>
      <p:sp>
        <p:nvSpPr>
          <p:cNvPr id="13" name="Textfeld 12">
            <a:extLst>
              <a:ext uri="{FF2B5EF4-FFF2-40B4-BE49-F238E27FC236}">
                <a16:creationId xmlns:a16="http://schemas.microsoft.com/office/drawing/2014/main" id="{02F03F66-FACB-B7A3-5738-CFE048706711}"/>
              </a:ext>
            </a:extLst>
          </p:cNvPr>
          <p:cNvSpPr txBox="1"/>
          <p:nvPr/>
        </p:nvSpPr>
        <p:spPr>
          <a:xfrm>
            <a:off x="556181" y="2844163"/>
            <a:ext cx="4765250" cy="2031325"/>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Gästebewertung und Sauberkeit sind die besten Indikatoren für den Superhost-Status – nicht die Anbietergröße.</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Kommerzialisierte Angebote setzen eher auf Standort und Preis als auf persönliche Auszeichnungen wie den Superhost-Status.</a:t>
            </a:r>
          </a:p>
        </p:txBody>
      </p:sp>
      <p:pic>
        <p:nvPicPr>
          <p:cNvPr id="15" name="Grafik 14" descr="Ein Bild, das Text, Screenshot, Kreis, Diagramm enthält.">
            <a:extLst>
              <a:ext uri="{FF2B5EF4-FFF2-40B4-BE49-F238E27FC236}">
                <a16:creationId xmlns:a16="http://schemas.microsoft.com/office/drawing/2014/main" id="{43BAD585-1DAF-FA68-D940-E6B7E507116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692651" y="989917"/>
            <a:ext cx="2169303" cy="2223368"/>
          </a:xfrm>
          <a:prstGeom prst="rect">
            <a:avLst/>
          </a:prstGeom>
        </p:spPr>
      </p:pic>
      <p:sp>
        <p:nvSpPr>
          <p:cNvPr id="16" name="Foliennummernplatzhalter 15">
            <a:extLst>
              <a:ext uri="{FF2B5EF4-FFF2-40B4-BE49-F238E27FC236}">
                <a16:creationId xmlns:a16="http://schemas.microsoft.com/office/drawing/2014/main" id="{0C1635B7-EDE1-E1E8-7A24-91CD0F7F9060}"/>
              </a:ext>
            </a:extLst>
          </p:cNvPr>
          <p:cNvSpPr>
            <a:spLocks noGrp="1"/>
          </p:cNvSpPr>
          <p:nvPr>
            <p:ph type="sldNum" sz="quarter" idx="12"/>
          </p:nvPr>
        </p:nvSpPr>
        <p:spPr>
          <a:xfrm>
            <a:off x="11380981" y="1570"/>
            <a:ext cx="811019" cy="503578"/>
          </a:xfrm>
        </p:spPr>
        <p:txBody>
          <a:bodyPr/>
          <a:lstStyle/>
          <a:p>
            <a:fld id="{438D7433-1FEA-4DBD-A9B5-0AC3881ED4DF}" type="slidenum">
              <a:rPr lang="de-DE" smtClean="0"/>
              <a:t>15</a:t>
            </a:fld>
            <a:endParaRPr lang="de-DE" dirty="0"/>
          </a:p>
        </p:txBody>
      </p:sp>
    </p:spTree>
    <p:extLst>
      <p:ext uri="{BB962C8B-B14F-4D97-AF65-F5344CB8AC3E}">
        <p14:creationId xmlns:p14="http://schemas.microsoft.com/office/powerpoint/2010/main" val="14497140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FFBFB35F-6892-E906-DF72-5350E972CDE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A81C4517-9C46-7FB2-1F39-CE1BD3DBB6E2}"/>
              </a:ext>
            </a:extLst>
          </p:cNvPr>
          <p:cNvSpPr>
            <a:spLocks noGrp="1"/>
          </p:cNvSpPr>
          <p:nvPr>
            <p:ph type="ctrTitle" idx="4294967295"/>
          </p:nvPr>
        </p:nvSpPr>
        <p:spPr>
          <a:xfrm>
            <a:off x="0" y="138401"/>
            <a:ext cx="12192000" cy="646689"/>
          </a:xfrm>
          <a:noFill/>
        </p:spPr>
        <p:txBody>
          <a:bodyPr>
            <a:normAutofit fontScale="90000"/>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CE5729F7-DFA1-513C-1676-C56F82282107}"/>
              </a:ext>
            </a:extLst>
          </p:cNvPr>
          <p:cNvPicPr>
            <a:picLocks noChangeAspect="1"/>
          </p:cNvPicPr>
          <p:nvPr/>
        </p:nvPicPr>
        <p:blipFill>
          <a:blip r:embed="rId3"/>
          <a:stretch>
            <a:fillRect/>
          </a:stretch>
        </p:blipFill>
        <p:spPr>
          <a:xfrm>
            <a:off x="0" y="4316569"/>
            <a:ext cx="3812147" cy="2541431"/>
          </a:xfrm>
          <a:prstGeom prst="rect">
            <a:avLst/>
          </a:prstGeom>
        </p:spPr>
      </p:pic>
      <p:sp>
        <p:nvSpPr>
          <p:cNvPr id="4" name="Textfeld 3">
            <a:extLst>
              <a:ext uri="{FF2B5EF4-FFF2-40B4-BE49-F238E27FC236}">
                <a16:creationId xmlns:a16="http://schemas.microsoft.com/office/drawing/2014/main" id="{36CAF423-CC34-BB60-8ECA-B63AA546F788}"/>
              </a:ext>
            </a:extLst>
          </p:cNvPr>
          <p:cNvSpPr txBox="1"/>
          <p:nvPr/>
        </p:nvSpPr>
        <p:spPr>
          <a:xfrm>
            <a:off x="0" y="923005"/>
            <a:ext cx="1809946" cy="461665"/>
          </a:xfrm>
          <a:prstGeom prst="rect">
            <a:avLst/>
          </a:prstGeom>
          <a:noFill/>
        </p:spPr>
        <p:txBody>
          <a:bodyPr wrap="square" rtlCol="0">
            <a:spAutoFit/>
          </a:bodyPr>
          <a:lstStyle/>
          <a:p>
            <a:pPr lvl="1"/>
            <a:r>
              <a:rPr lang="de-DE" b="1" dirty="0"/>
              <a:t> </a:t>
            </a:r>
            <a:r>
              <a:rPr lang="de-DE" sz="2400" b="1" dirty="0"/>
              <a:t>8. Fazit</a:t>
            </a:r>
            <a:endParaRPr lang="de-DE" sz="2400"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D5474979-7C4E-9615-4625-7AC2DED598FE}"/>
              </a:ext>
            </a:extLst>
          </p:cNvPr>
          <p:cNvSpPr txBox="1"/>
          <p:nvPr/>
        </p:nvSpPr>
        <p:spPr>
          <a:xfrm>
            <a:off x="7602738" y="1219502"/>
            <a:ext cx="3984580" cy="4524315"/>
          </a:xfrm>
          <a:prstGeom prst="rect">
            <a:avLst/>
          </a:prstGeom>
          <a:noFill/>
        </p:spPr>
        <p:txBody>
          <a:bodyPr wrap="square" rtlCol="0">
            <a:spAutoFit/>
          </a:bodyPr>
          <a:lstStyle/>
          <a:p>
            <a:r>
              <a:rPr lang="de-DE" b="1" dirty="0">
                <a:latin typeface="Arial" panose="020B0604020202020204" pitchFamily="34" charset="0"/>
                <a:cs typeface="Arial" panose="020B0604020202020204" pitchFamily="34" charset="0"/>
              </a:rPr>
              <a:t>Ausnahme Berlin:</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Berlin hat trotz touristischer Attraktivität vergleichsweise geringe Buchungszahlen – vermutlich infolge strenger Regulierung.</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Ein hoher Anteil an Einzelanbietern und Privatzimmern zeigt: Berlin bleibt näher an der ursprünglichen Sharing-Idee.</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Regulatorische Maßnahmen (z. B. Zweckentfremdungsverbot) wirken sichtbar gegen die Ausbreitung professioneller Anbieter.</a:t>
            </a:r>
          </a:p>
          <a:p>
            <a:pPr marL="285750" indent="-285750">
              <a:buFont typeface="Arial" panose="020B0604020202020204" pitchFamily="34" charset="0"/>
              <a:buChar char="•"/>
            </a:pPr>
            <a:endParaRPr lang="de-DE" dirty="0">
              <a:latin typeface="Arial" panose="020B0604020202020204" pitchFamily="34" charset="0"/>
              <a:cs typeface="Arial" panose="020B0604020202020204" pitchFamily="34" charset="0"/>
            </a:endParaRPr>
          </a:p>
        </p:txBody>
      </p:sp>
      <p:sp>
        <p:nvSpPr>
          <p:cNvPr id="13" name="Textfeld 12">
            <a:extLst>
              <a:ext uri="{FF2B5EF4-FFF2-40B4-BE49-F238E27FC236}">
                <a16:creationId xmlns:a16="http://schemas.microsoft.com/office/drawing/2014/main" id="{2BEC01DC-DF91-C236-E4DD-0ACD58BF6583}"/>
              </a:ext>
            </a:extLst>
          </p:cNvPr>
          <p:cNvSpPr txBox="1"/>
          <p:nvPr/>
        </p:nvSpPr>
        <p:spPr>
          <a:xfrm>
            <a:off x="845024" y="1518402"/>
            <a:ext cx="2122098" cy="3139321"/>
          </a:xfrm>
          <a:prstGeom prst="rect">
            <a:avLst/>
          </a:prstGeom>
          <a:noFill/>
        </p:spPr>
        <p:txBody>
          <a:bodyPr wrap="square" rtlCol="0">
            <a:spAutoFit/>
          </a:bodyPr>
          <a:lstStyle/>
          <a:p>
            <a:pPr marL="285750" lvl="0" indent="-285750">
              <a:buFont typeface="Arial" panose="020B0604020202020204" pitchFamily="34" charset="0"/>
              <a:buChar char="•"/>
            </a:pPr>
            <a:r>
              <a:rPr lang="de-DE" dirty="0">
                <a:latin typeface="Arial" panose="020B0604020202020204" pitchFamily="34" charset="0"/>
                <a:cs typeface="Arial" panose="020B0604020202020204" pitchFamily="34" charset="0"/>
              </a:rPr>
              <a:t>Airbnb ist stark kommerzialisiert ~35 % sind echte Einzel-anbieter</a:t>
            </a:r>
          </a:p>
          <a:p>
            <a:pPr marL="285750" lvl="0" indent="-285750">
              <a:buFont typeface="Arial" panose="020B0604020202020204" pitchFamily="34" charset="0"/>
              <a:buChar char="•"/>
            </a:pPr>
            <a:r>
              <a:rPr lang="de-DE" dirty="0">
                <a:latin typeface="Arial" panose="020B0604020202020204" pitchFamily="34" charset="0"/>
                <a:cs typeface="Arial" panose="020B0604020202020204" pitchFamily="34" charset="0"/>
              </a:rPr>
              <a:t>Preise hängen v. a. von Größe und Lage ab</a:t>
            </a:r>
          </a:p>
          <a:p>
            <a:pPr marL="285750" lvl="0" indent="-285750">
              <a:buFont typeface="Arial" panose="020B0604020202020204" pitchFamily="34" charset="0"/>
              <a:buChar char="•"/>
            </a:pPr>
            <a:r>
              <a:rPr lang="de-DE" dirty="0">
                <a:latin typeface="Arial" panose="020B0604020202020204" pitchFamily="34" charset="0"/>
                <a:cs typeface="Arial" panose="020B0604020202020204" pitchFamily="34" charset="0"/>
              </a:rPr>
              <a:t>Gemeinsame Zimmer spielen kaum eine Rolle</a:t>
            </a:r>
          </a:p>
        </p:txBody>
      </p:sp>
      <p:sp>
        <p:nvSpPr>
          <p:cNvPr id="11" name="Foliennummernplatzhalter 10">
            <a:extLst>
              <a:ext uri="{FF2B5EF4-FFF2-40B4-BE49-F238E27FC236}">
                <a16:creationId xmlns:a16="http://schemas.microsoft.com/office/drawing/2014/main" id="{868C3112-84FB-0781-C4C9-7526A18E79C0}"/>
              </a:ext>
            </a:extLst>
          </p:cNvPr>
          <p:cNvSpPr>
            <a:spLocks noGrp="1"/>
          </p:cNvSpPr>
          <p:nvPr>
            <p:ph type="sldNum" sz="quarter" idx="12"/>
          </p:nvPr>
        </p:nvSpPr>
        <p:spPr>
          <a:xfrm>
            <a:off x="11380981" y="0"/>
            <a:ext cx="811019" cy="503578"/>
          </a:xfrm>
        </p:spPr>
        <p:txBody>
          <a:bodyPr/>
          <a:lstStyle/>
          <a:p>
            <a:fld id="{438D7433-1FEA-4DBD-A9B5-0AC3881ED4DF}" type="slidenum">
              <a:rPr lang="de-DE" smtClean="0"/>
              <a:t>16</a:t>
            </a:fld>
            <a:endParaRPr lang="de-DE" dirty="0"/>
          </a:p>
        </p:txBody>
      </p:sp>
      <p:pic>
        <p:nvPicPr>
          <p:cNvPr id="7" name="Grafik 6">
            <a:extLst>
              <a:ext uri="{FF2B5EF4-FFF2-40B4-BE49-F238E27FC236}">
                <a16:creationId xmlns:a16="http://schemas.microsoft.com/office/drawing/2014/main" id="{7F2AE19C-7480-73A8-5939-12816CCDB65C}"/>
              </a:ext>
            </a:extLst>
          </p:cNvPr>
          <p:cNvPicPr>
            <a:picLocks noChangeAspect="1"/>
          </p:cNvPicPr>
          <p:nvPr/>
        </p:nvPicPr>
        <p:blipFill>
          <a:blip r:embed="rId4"/>
          <a:stretch>
            <a:fillRect/>
          </a:stretch>
        </p:blipFill>
        <p:spPr>
          <a:xfrm>
            <a:off x="3333492" y="1787718"/>
            <a:ext cx="3696216" cy="2600688"/>
          </a:xfrm>
          <a:prstGeom prst="rect">
            <a:avLst/>
          </a:prstGeom>
        </p:spPr>
      </p:pic>
    </p:spTree>
    <p:extLst>
      <p:ext uri="{BB962C8B-B14F-4D97-AF65-F5344CB8AC3E}">
        <p14:creationId xmlns:p14="http://schemas.microsoft.com/office/powerpoint/2010/main" val="38698737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871CA441-7BB4-EDE2-9774-2BE3E2ADAB1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37137A2-87D7-72F0-1DB0-930C13646019}"/>
              </a:ext>
            </a:extLst>
          </p:cNvPr>
          <p:cNvSpPr>
            <a:spLocks noGrp="1"/>
          </p:cNvSpPr>
          <p:nvPr>
            <p:ph type="ctrTitle" idx="4294967295"/>
          </p:nvPr>
        </p:nvSpPr>
        <p:spPr>
          <a:xfrm>
            <a:off x="0" y="138401"/>
            <a:ext cx="12192000" cy="646689"/>
          </a:xfrm>
          <a:noFill/>
        </p:spPr>
        <p:txBody>
          <a:bodyPr>
            <a:normAutofit fontScale="90000"/>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85A4CB86-0180-4A97-7CF9-22183016F326}"/>
              </a:ext>
            </a:extLst>
          </p:cNvPr>
          <p:cNvPicPr>
            <a:picLocks noChangeAspect="1"/>
          </p:cNvPicPr>
          <p:nvPr/>
        </p:nvPicPr>
        <p:blipFill>
          <a:blip r:embed="rId3"/>
          <a:stretch>
            <a:fillRect/>
          </a:stretch>
        </p:blipFill>
        <p:spPr>
          <a:xfrm>
            <a:off x="0" y="4316569"/>
            <a:ext cx="3812147" cy="2541431"/>
          </a:xfrm>
          <a:prstGeom prst="rect">
            <a:avLst/>
          </a:prstGeom>
        </p:spPr>
      </p:pic>
      <p:sp>
        <p:nvSpPr>
          <p:cNvPr id="4" name="Textfeld 3">
            <a:extLst>
              <a:ext uri="{FF2B5EF4-FFF2-40B4-BE49-F238E27FC236}">
                <a16:creationId xmlns:a16="http://schemas.microsoft.com/office/drawing/2014/main" id="{AAB0F14D-71E1-5E13-040A-CFC538CD482C}"/>
              </a:ext>
            </a:extLst>
          </p:cNvPr>
          <p:cNvSpPr txBox="1"/>
          <p:nvPr/>
        </p:nvSpPr>
        <p:spPr>
          <a:xfrm>
            <a:off x="-1" y="923005"/>
            <a:ext cx="4657725" cy="461665"/>
          </a:xfrm>
          <a:prstGeom prst="rect">
            <a:avLst/>
          </a:prstGeom>
          <a:noFill/>
        </p:spPr>
        <p:txBody>
          <a:bodyPr wrap="square" rtlCol="0">
            <a:spAutoFit/>
          </a:bodyPr>
          <a:lstStyle/>
          <a:p>
            <a:pPr lvl="1"/>
            <a:r>
              <a:rPr lang="de-DE" b="1" dirty="0"/>
              <a:t> </a:t>
            </a:r>
            <a:r>
              <a:rPr lang="de-DE" sz="2400" b="1" dirty="0"/>
              <a:t>9. Handlungsempfehlungen</a:t>
            </a:r>
            <a:endParaRPr lang="de-DE" sz="2400" dirty="0">
              <a:latin typeface="Arial" panose="020B0604020202020204" pitchFamily="34" charset="0"/>
              <a:cs typeface="Arial" panose="020B0604020202020204" pitchFamily="34" charset="0"/>
            </a:endParaRPr>
          </a:p>
        </p:txBody>
      </p:sp>
      <p:sp>
        <p:nvSpPr>
          <p:cNvPr id="9" name="Textfeld 8">
            <a:extLst>
              <a:ext uri="{FF2B5EF4-FFF2-40B4-BE49-F238E27FC236}">
                <a16:creationId xmlns:a16="http://schemas.microsoft.com/office/drawing/2014/main" id="{5F0B4A08-7CD9-A1B1-4C9A-E0EEC8F3F1FC}"/>
              </a:ext>
            </a:extLst>
          </p:cNvPr>
          <p:cNvSpPr txBox="1"/>
          <p:nvPr/>
        </p:nvSpPr>
        <p:spPr>
          <a:xfrm>
            <a:off x="542132" y="1522585"/>
            <a:ext cx="6540030" cy="3970318"/>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Vermietung begrenzen &amp; registrieren: Maximal 60–90 Tage pro Jahr für private Anbieter und verpflichtende Registrierung zur Unterscheidung von gewerblichen Vermietern.</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Echte Privatvermieter fördern: Steuerliche Vorteile und Sichtbarkeit auf der Plattform stärken die ursprüngliche Sharing-Idee.</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Wohnraum schützen: Zweckentfremdete Wohnungen zurückführen, illegale Vermietung sanktionieren – besonders in angespannten Wohnungsmärkten.</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Mehr Transparenz von Airbnb: Datenoffenlegung zu Inseraten, Buchungen und Anbieterstruktur für gezielte kommunale Steuerung.</a:t>
            </a:r>
          </a:p>
          <a:p>
            <a:pPr marL="285750" indent="-285750">
              <a:buFont typeface="Arial" panose="020B0604020202020204" pitchFamily="34" charset="0"/>
              <a:buChar char="•"/>
            </a:pPr>
            <a:endParaRPr lang="de-DE" dirty="0">
              <a:latin typeface="Arial" panose="020B0604020202020204" pitchFamily="34" charset="0"/>
              <a:cs typeface="Arial" panose="020B0604020202020204" pitchFamily="34" charset="0"/>
            </a:endParaRPr>
          </a:p>
        </p:txBody>
      </p:sp>
      <p:pic>
        <p:nvPicPr>
          <p:cNvPr id="12" name="Grafik 11" descr="Ein Bild, das Kleidung, Jeans, Person enthält.">
            <a:extLst>
              <a:ext uri="{FF2B5EF4-FFF2-40B4-BE49-F238E27FC236}">
                <a16:creationId xmlns:a16="http://schemas.microsoft.com/office/drawing/2014/main" id="{3E0D7C8A-00F0-C50C-27B9-CF525AAB6ECC}"/>
              </a:ext>
            </a:extLst>
          </p:cNvPr>
          <p:cNvPicPr>
            <a:picLocks noChangeAspect="1"/>
          </p:cNvPicPr>
          <p:nvPr/>
        </p:nvPicPr>
        <p:blipFill>
          <a:blip r:embed="rId4"/>
          <a:stretch>
            <a:fillRect/>
          </a:stretch>
        </p:blipFill>
        <p:spPr>
          <a:xfrm>
            <a:off x="7720780" y="2456857"/>
            <a:ext cx="3812148" cy="2541432"/>
          </a:xfrm>
          <a:prstGeom prst="rect">
            <a:avLst/>
          </a:prstGeom>
        </p:spPr>
      </p:pic>
      <p:sp>
        <p:nvSpPr>
          <p:cNvPr id="14" name="Foliennummernplatzhalter 13">
            <a:extLst>
              <a:ext uri="{FF2B5EF4-FFF2-40B4-BE49-F238E27FC236}">
                <a16:creationId xmlns:a16="http://schemas.microsoft.com/office/drawing/2014/main" id="{D5E58F0F-2F2E-1A11-D16C-7E766DE0B580}"/>
              </a:ext>
            </a:extLst>
          </p:cNvPr>
          <p:cNvSpPr>
            <a:spLocks noGrp="1"/>
          </p:cNvSpPr>
          <p:nvPr>
            <p:ph type="sldNum" sz="quarter" idx="12"/>
          </p:nvPr>
        </p:nvSpPr>
        <p:spPr>
          <a:xfrm>
            <a:off x="11380981" y="0"/>
            <a:ext cx="811019" cy="503578"/>
          </a:xfrm>
        </p:spPr>
        <p:txBody>
          <a:bodyPr/>
          <a:lstStyle/>
          <a:p>
            <a:fld id="{438D7433-1FEA-4DBD-A9B5-0AC3881ED4DF}" type="slidenum">
              <a:rPr lang="de-DE" smtClean="0"/>
              <a:t>17</a:t>
            </a:fld>
            <a:endParaRPr lang="de-DE" dirty="0"/>
          </a:p>
        </p:txBody>
      </p:sp>
    </p:spTree>
    <p:extLst>
      <p:ext uri="{BB962C8B-B14F-4D97-AF65-F5344CB8AC3E}">
        <p14:creationId xmlns:p14="http://schemas.microsoft.com/office/powerpoint/2010/main" val="3854780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27898FC7-5E29-40E3-3AC0-3299BC095D9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69CE549-5AB9-A5FA-BBEA-A5EFE10D535D}"/>
              </a:ext>
            </a:extLst>
          </p:cNvPr>
          <p:cNvSpPr>
            <a:spLocks noGrp="1"/>
          </p:cNvSpPr>
          <p:nvPr>
            <p:ph type="ctrTitle" idx="4294967295"/>
          </p:nvPr>
        </p:nvSpPr>
        <p:spPr>
          <a:xfrm>
            <a:off x="0" y="350838"/>
            <a:ext cx="12192000" cy="1249362"/>
          </a:xfrm>
          <a:noFill/>
        </p:spPr>
        <p:txBody>
          <a:bodyPr>
            <a:normAutofit/>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A92DF5A9-8386-80FC-3CB6-DBC37525483D}"/>
              </a:ext>
            </a:extLst>
          </p:cNvPr>
          <p:cNvPicPr>
            <a:picLocks noChangeAspect="1"/>
          </p:cNvPicPr>
          <p:nvPr/>
        </p:nvPicPr>
        <p:blipFill>
          <a:blip r:embed="rId3"/>
          <a:stretch>
            <a:fillRect/>
          </a:stretch>
        </p:blipFill>
        <p:spPr>
          <a:xfrm>
            <a:off x="0" y="4316569"/>
            <a:ext cx="3812147" cy="2541431"/>
          </a:xfrm>
          <a:prstGeom prst="rect">
            <a:avLst/>
          </a:prstGeom>
        </p:spPr>
      </p:pic>
      <p:sp>
        <p:nvSpPr>
          <p:cNvPr id="9" name="Textfeld 8">
            <a:extLst>
              <a:ext uri="{FF2B5EF4-FFF2-40B4-BE49-F238E27FC236}">
                <a16:creationId xmlns:a16="http://schemas.microsoft.com/office/drawing/2014/main" id="{7CDA0D7B-BE4D-7E61-B84D-6E5DA9864542}"/>
              </a:ext>
            </a:extLst>
          </p:cNvPr>
          <p:cNvSpPr txBox="1"/>
          <p:nvPr/>
        </p:nvSpPr>
        <p:spPr>
          <a:xfrm>
            <a:off x="3340386" y="1342558"/>
            <a:ext cx="6403978" cy="3231654"/>
          </a:xfrm>
          <a:prstGeom prst="rect">
            <a:avLst/>
          </a:prstGeom>
          <a:noFill/>
        </p:spPr>
        <p:txBody>
          <a:bodyPr wrap="square">
            <a:spAutoFit/>
          </a:bodyPr>
          <a:lstStyle/>
          <a:p>
            <a:pPr lvl="0"/>
            <a:r>
              <a:rPr lang="de-DE" sz="2400" b="1" dirty="0">
                <a:latin typeface="Arial" panose="020B0604020202020204" pitchFamily="34" charset="0"/>
                <a:cs typeface="Arial" panose="020B0604020202020204" pitchFamily="34" charset="0"/>
              </a:rPr>
              <a:t>Übersicht</a:t>
            </a:r>
          </a:p>
          <a:p>
            <a:pPr marL="342900" lvl="0" indent="-342900">
              <a:buFont typeface="+mj-lt"/>
              <a:buAutoNum type="arabicPeriod"/>
            </a:pPr>
            <a:r>
              <a:rPr lang="de-DE" dirty="0">
                <a:latin typeface="Arial" panose="020B0604020202020204" pitchFamily="34" charset="0"/>
                <a:cs typeface="Arial" panose="020B0604020202020204" pitchFamily="34" charset="0"/>
              </a:rPr>
              <a:t>Projektübersicht (Projektziel, Projektnutzen)</a:t>
            </a:r>
          </a:p>
          <a:p>
            <a:pPr marL="342900" lvl="0" indent="-342900">
              <a:buFont typeface="+mj-lt"/>
              <a:buAutoNum type="arabicPeriod"/>
            </a:pPr>
            <a:r>
              <a:rPr lang="de-DE" dirty="0">
                <a:latin typeface="Arial" panose="020B0604020202020204" pitchFamily="34" charset="0"/>
                <a:cs typeface="Arial" panose="020B0604020202020204" pitchFamily="34" charset="0"/>
              </a:rPr>
              <a:t>Datengrundlage, was wird betrachtet</a:t>
            </a:r>
          </a:p>
          <a:p>
            <a:pPr marL="342900" lvl="0" indent="-342900">
              <a:buFont typeface="+mj-lt"/>
              <a:buAutoNum type="arabicPeriod"/>
            </a:pPr>
            <a:r>
              <a:rPr lang="de-DE" dirty="0">
                <a:latin typeface="Arial" panose="020B0604020202020204" pitchFamily="34" charset="0"/>
                <a:cs typeface="Arial" panose="020B0604020202020204" pitchFamily="34" charset="0"/>
              </a:rPr>
              <a:t>Datenbereinigung &amp; Feature Engineering</a:t>
            </a:r>
          </a:p>
          <a:p>
            <a:pPr marL="342900" lvl="0" indent="-342900">
              <a:buFont typeface="+mj-lt"/>
              <a:buAutoNum type="arabicPeriod"/>
            </a:pPr>
            <a:r>
              <a:rPr lang="de-DE" dirty="0">
                <a:latin typeface="Arial" panose="020B0604020202020204" pitchFamily="34" charset="0"/>
                <a:cs typeface="Arial" panose="020B0604020202020204" pitchFamily="34" charset="0"/>
              </a:rPr>
              <a:t>Verteilung der Unterkunftstypen und Anbietertypen</a:t>
            </a:r>
          </a:p>
          <a:p>
            <a:pPr marL="342900" lvl="0" indent="-342900">
              <a:buFont typeface="+mj-lt"/>
              <a:buAutoNum type="arabicPeriod"/>
            </a:pPr>
            <a:r>
              <a:rPr lang="de-DE" dirty="0">
                <a:latin typeface="Arial" panose="020B0604020202020204" pitchFamily="34" charset="0"/>
                <a:cs typeface="Arial" panose="020B0604020202020204" pitchFamily="34" charset="0"/>
              </a:rPr>
              <a:t>Preisbildung &amp; Preisanalyse nach Unterkunftstyp durch Korrelationen und Ausreißerverhalten</a:t>
            </a:r>
          </a:p>
          <a:p>
            <a:pPr marL="342900" lvl="0" indent="-342900">
              <a:buFont typeface="+mj-lt"/>
              <a:buAutoNum type="arabicPeriod"/>
            </a:pPr>
            <a:r>
              <a:rPr lang="de-DE" dirty="0">
                <a:latin typeface="Arial" panose="020B0604020202020204" pitchFamily="34" charset="0"/>
                <a:cs typeface="Arial" panose="020B0604020202020204" pitchFamily="34" charset="0"/>
              </a:rPr>
              <a:t>Geschäftsreisende vs. Touristen am Beispiel Amsterdams</a:t>
            </a:r>
          </a:p>
          <a:p>
            <a:pPr marL="342900" lvl="0" indent="-342900">
              <a:buFont typeface="+mj-lt"/>
              <a:buAutoNum type="arabicPeriod"/>
            </a:pPr>
            <a:r>
              <a:rPr lang="de-DE" dirty="0">
                <a:latin typeface="Arial" panose="020B0604020202020204" pitchFamily="34" charset="0"/>
                <a:cs typeface="Arial" panose="020B0604020202020204" pitchFamily="34" charset="0"/>
              </a:rPr>
              <a:t>Häufigkeiten der Buchungen</a:t>
            </a:r>
          </a:p>
          <a:p>
            <a:pPr marL="342900" lvl="0" indent="-342900">
              <a:buFont typeface="+mj-lt"/>
              <a:buAutoNum type="arabicPeriod"/>
            </a:pPr>
            <a:r>
              <a:rPr lang="de-DE" dirty="0">
                <a:latin typeface="Arial" panose="020B0604020202020204" pitchFamily="34" charset="0"/>
                <a:cs typeface="Arial" panose="020B0604020202020204" pitchFamily="34" charset="0"/>
              </a:rPr>
              <a:t>Fazit</a:t>
            </a:r>
          </a:p>
          <a:p>
            <a:pPr marL="342900" lvl="0" indent="-342900">
              <a:buFont typeface="+mj-lt"/>
              <a:buAutoNum type="arabicPeriod"/>
            </a:pPr>
            <a:r>
              <a:rPr lang="de-DE" dirty="0">
                <a:latin typeface="Arial" panose="020B0604020202020204" pitchFamily="34" charset="0"/>
                <a:cs typeface="Arial" panose="020B0604020202020204" pitchFamily="34" charset="0"/>
              </a:rPr>
              <a:t>Empfehlungen</a:t>
            </a:r>
          </a:p>
        </p:txBody>
      </p:sp>
      <p:sp>
        <p:nvSpPr>
          <p:cNvPr id="7" name="Foliennummernplatzhalter 6">
            <a:extLst>
              <a:ext uri="{FF2B5EF4-FFF2-40B4-BE49-F238E27FC236}">
                <a16:creationId xmlns:a16="http://schemas.microsoft.com/office/drawing/2014/main" id="{267719D6-AE57-2BB0-E413-DBDF9A9B7B52}"/>
              </a:ext>
            </a:extLst>
          </p:cNvPr>
          <p:cNvSpPr>
            <a:spLocks noGrp="1"/>
          </p:cNvSpPr>
          <p:nvPr>
            <p:ph type="sldNum" sz="quarter" idx="12"/>
          </p:nvPr>
        </p:nvSpPr>
        <p:spPr>
          <a:xfrm>
            <a:off x="11380981" y="0"/>
            <a:ext cx="811019" cy="503578"/>
          </a:xfrm>
        </p:spPr>
        <p:txBody>
          <a:bodyPr/>
          <a:lstStyle/>
          <a:p>
            <a:fld id="{438D7433-1FEA-4DBD-A9B5-0AC3881ED4DF}" type="slidenum">
              <a:rPr lang="de-DE" smtClean="0"/>
              <a:t>2</a:t>
            </a:fld>
            <a:endParaRPr lang="de-DE" dirty="0"/>
          </a:p>
        </p:txBody>
      </p:sp>
    </p:spTree>
    <p:extLst>
      <p:ext uri="{BB962C8B-B14F-4D97-AF65-F5344CB8AC3E}">
        <p14:creationId xmlns:p14="http://schemas.microsoft.com/office/powerpoint/2010/main" val="14094094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C37888CD-8E71-15E6-59AD-0C9ABBAF428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FE109DF-0D4D-08C0-371F-2D2386E8BCE1}"/>
              </a:ext>
            </a:extLst>
          </p:cNvPr>
          <p:cNvSpPr>
            <a:spLocks noGrp="1"/>
          </p:cNvSpPr>
          <p:nvPr>
            <p:ph type="ctrTitle" idx="4294967295"/>
          </p:nvPr>
        </p:nvSpPr>
        <p:spPr>
          <a:xfrm>
            <a:off x="0" y="138401"/>
            <a:ext cx="12192000" cy="646689"/>
          </a:xfrm>
          <a:noFill/>
        </p:spPr>
        <p:txBody>
          <a:bodyPr>
            <a:normAutofit fontScale="90000"/>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F8D9FFAC-45EF-ECC1-E334-C5DCF66B3AA1}"/>
              </a:ext>
            </a:extLst>
          </p:cNvPr>
          <p:cNvPicPr>
            <a:picLocks noChangeAspect="1"/>
          </p:cNvPicPr>
          <p:nvPr/>
        </p:nvPicPr>
        <p:blipFill>
          <a:blip r:embed="rId3"/>
          <a:stretch>
            <a:fillRect/>
          </a:stretch>
        </p:blipFill>
        <p:spPr>
          <a:xfrm>
            <a:off x="0" y="4316569"/>
            <a:ext cx="3812147" cy="2541431"/>
          </a:xfrm>
          <a:prstGeom prst="rect">
            <a:avLst/>
          </a:prstGeom>
        </p:spPr>
      </p:pic>
      <p:sp>
        <p:nvSpPr>
          <p:cNvPr id="9" name="Textfeld 8">
            <a:extLst>
              <a:ext uri="{FF2B5EF4-FFF2-40B4-BE49-F238E27FC236}">
                <a16:creationId xmlns:a16="http://schemas.microsoft.com/office/drawing/2014/main" id="{1E4FB0BB-5B98-2CBF-E128-4C9D31F35A2F}"/>
              </a:ext>
            </a:extLst>
          </p:cNvPr>
          <p:cNvSpPr txBox="1"/>
          <p:nvPr/>
        </p:nvSpPr>
        <p:spPr>
          <a:xfrm>
            <a:off x="618837" y="2217775"/>
            <a:ext cx="5477163" cy="3139321"/>
          </a:xfrm>
          <a:prstGeom prst="rect">
            <a:avLst/>
          </a:prstGeom>
          <a:noFill/>
        </p:spPr>
        <p:txBody>
          <a:bodyPr wrap="square">
            <a:spAutoFit/>
          </a:bodyPr>
          <a:lstStyle/>
          <a:p>
            <a:r>
              <a:rPr lang="de-DE" b="1" dirty="0">
                <a:latin typeface="Arial" panose="020B0604020202020204" pitchFamily="34" charset="0"/>
                <a:cs typeface="Arial" panose="020B0604020202020204" pitchFamily="34" charset="0"/>
              </a:rPr>
              <a:t>Projektziel:</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Airbnb-Angebote in 10 europäischen Städten mit Python analysieren </a:t>
            </a: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Fokus auf:</a:t>
            </a:r>
          </a:p>
          <a:p>
            <a:r>
              <a:rPr lang="de-DE" dirty="0">
                <a:latin typeface="Arial" panose="020B0604020202020204" pitchFamily="34" charset="0"/>
                <a:cs typeface="Arial" panose="020B0604020202020204" pitchFamily="34" charset="0"/>
              </a:rPr>
              <a:t>	- Wie stark sich der Anteil professioneller 	  	  Vermietungen gegenüber privaten Gastgebern 	  entwickelt hat</a:t>
            </a:r>
          </a:p>
          <a:p>
            <a:r>
              <a:rPr lang="de-DE" dirty="0">
                <a:latin typeface="Arial" panose="020B0604020202020204" pitchFamily="34" charset="0"/>
                <a:cs typeface="Arial" panose="020B0604020202020204" pitchFamily="34" charset="0"/>
              </a:rPr>
              <a:t>	- welche wirtschaftlichen und sozialen Folgen  	  dies für Bewohner, Tourismus und 	  	 		  Stadtstruktur hat</a:t>
            </a:r>
          </a:p>
          <a:p>
            <a:endParaRPr lang="de-DE" dirty="0">
              <a:latin typeface="Arial" panose="020B0604020202020204" pitchFamily="34" charset="0"/>
              <a:cs typeface="Arial" panose="020B0604020202020204" pitchFamily="34" charset="0"/>
            </a:endParaRPr>
          </a:p>
        </p:txBody>
      </p:sp>
      <p:sp>
        <p:nvSpPr>
          <p:cNvPr id="4" name="Textfeld 3">
            <a:extLst>
              <a:ext uri="{FF2B5EF4-FFF2-40B4-BE49-F238E27FC236}">
                <a16:creationId xmlns:a16="http://schemas.microsoft.com/office/drawing/2014/main" id="{F3C9C223-55C0-B6F8-3840-65A716BC082B}"/>
              </a:ext>
            </a:extLst>
          </p:cNvPr>
          <p:cNvSpPr txBox="1"/>
          <p:nvPr/>
        </p:nvSpPr>
        <p:spPr>
          <a:xfrm>
            <a:off x="618837" y="1174280"/>
            <a:ext cx="3103418" cy="738664"/>
          </a:xfrm>
          <a:prstGeom prst="rect">
            <a:avLst/>
          </a:prstGeom>
          <a:noFill/>
        </p:spPr>
        <p:txBody>
          <a:bodyPr wrap="square" rtlCol="0">
            <a:spAutoFit/>
          </a:bodyPr>
          <a:lstStyle/>
          <a:p>
            <a:pPr lvl="0"/>
            <a:r>
              <a:rPr lang="de-DE" sz="2400" b="1" dirty="0">
                <a:latin typeface="Arial" panose="020B0604020202020204" pitchFamily="34" charset="0"/>
                <a:cs typeface="Arial" panose="020B0604020202020204" pitchFamily="34" charset="0"/>
              </a:rPr>
              <a:t>1. Projektübersicht</a:t>
            </a:r>
            <a:endParaRPr lang="de-DE" sz="2400" dirty="0">
              <a:latin typeface="Arial" panose="020B0604020202020204" pitchFamily="34" charset="0"/>
              <a:cs typeface="Arial" panose="020B0604020202020204" pitchFamily="34" charset="0"/>
            </a:endParaRPr>
          </a:p>
          <a:p>
            <a:r>
              <a:rPr lang="de-DE" b="1" dirty="0">
                <a:latin typeface="Arial" panose="020B0604020202020204" pitchFamily="34" charset="0"/>
                <a:cs typeface="Arial" panose="020B0604020202020204" pitchFamily="34" charset="0"/>
              </a:rPr>
              <a:t>	</a:t>
            </a:r>
            <a:r>
              <a:rPr lang="de-DE" dirty="0">
                <a:latin typeface="Arial" panose="020B0604020202020204" pitchFamily="34" charset="0"/>
                <a:cs typeface="Arial" panose="020B0604020202020204" pitchFamily="34" charset="0"/>
              </a:rPr>
              <a:t>Vorwort zu Airbnb</a:t>
            </a:r>
          </a:p>
        </p:txBody>
      </p:sp>
      <p:sp>
        <p:nvSpPr>
          <p:cNvPr id="5" name="Textfeld 4">
            <a:extLst>
              <a:ext uri="{FF2B5EF4-FFF2-40B4-BE49-F238E27FC236}">
                <a16:creationId xmlns:a16="http://schemas.microsoft.com/office/drawing/2014/main" id="{59A68BCF-692E-D988-2248-0E5CD7E566E7}"/>
              </a:ext>
            </a:extLst>
          </p:cNvPr>
          <p:cNvSpPr txBox="1"/>
          <p:nvPr/>
        </p:nvSpPr>
        <p:spPr>
          <a:xfrm>
            <a:off x="6096001" y="2284431"/>
            <a:ext cx="5477162" cy="2585323"/>
          </a:xfrm>
          <a:prstGeom prst="rect">
            <a:avLst/>
          </a:prstGeom>
          <a:noFill/>
        </p:spPr>
        <p:txBody>
          <a:bodyPr wrap="square" rtlCol="0">
            <a:spAutoFit/>
          </a:bodyPr>
          <a:lstStyle/>
          <a:p>
            <a:pPr lvl="1"/>
            <a:r>
              <a:rPr lang="de-DE" b="1" dirty="0">
                <a:latin typeface="Arial" panose="020B0604020202020204" pitchFamily="34" charset="0"/>
                <a:cs typeface="Arial" panose="020B0604020202020204" pitchFamily="34" charset="0"/>
              </a:rPr>
              <a:t>Projektnutzen:</a:t>
            </a: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Erkennung von Marktverzerrungen und Kommerzialisierungstendenzen</a:t>
            </a: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Beitrag zur Debatte über Gentrifizierung</a:t>
            </a: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Grundlage für datenbasierte Handlungsempfehlungen</a:t>
            </a: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Wirtschaftliche Implikationen auf lokaler Ebene</a:t>
            </a:r>
          </a:p>
          <a:p>
            <a:endParaRPr lang="de-DE" dirty="0"/>
          </a:p>
        </p:txBody>
      </p:sp>
      <p:pic>
        <p:nvPicPr>
          <p:cNvPr id="7" name="Grafik 6">
            <a:extLst>
              <a:ext uri="{FF2B5EF4-FFF2-40B4-BE49-F238E27FC236}">
                <a16:creationId xmlns:a16="http://schemas.microsoft.com/office/drawing/2014/main" id="{332991FF-0468-0CE1-4E56-5B9518280F3E}"/>
              </a:ext>
            </a:extLst>
          </p:cNvPr>
          <p:cNvPicPr>
            <a:picLocks noChangeAspect="1"/>
          </p:cNvPicPr>
          <p:nvPr/>
        </p:nvPicPr>
        <p:blipFill>
          <a:blip r:embed="rId4"/>
          <a:stretch>
            <a:fillRect/>
          </a:stretch>
        </p:blipFill>
        <p:spPr>
          <a:xfrm>
            <a:off x="4622945" y="581890"/>
            <a:ext cx="2091892" cy="2091892"/>
          </a:xfrm>
          <a:prstGeom prst="rect">
            <a:avLst/>
          </a:prstGeom>
        </p:spPr>
      </p:pic>
      <p:sp>
        <p:nvSpPr>
          <p:cNvPr id="8" name="Foliennummernplatzhalter 7">
            <a:extLst>
              <a:ext uri="{FF2B5EF4-FFF2-40B4-BE49-F238E27FC236}">
                <a16:creationId xmlns:a16="http://schemas.microsoft.com/office/drawing/2014/main" id="{4399378D-FC8F-144A-986D-3CDDA3E0C4FA}"/>
              </a:ext>
            </a:extLst>
          </p:cNvPr>
          <p:cNvSpPr>
            <a:spLocks noGrp="1"/>
          </p:cNvSpPr>
          <p:nvPr>
            <p:ph type="sldNum" sz="quarter" idx="12"/>
          </p:nvPr>
        </p:nvSpPr>
        <p:spPr>
          <a:xfrm>
            <a:off x="11380981" y="0"/>
            <a:ext cx="811019" cy="503578"/>
          </a:xfrm>
        </p:spPr>
        <p:txBody>
          <a:bodyPr/>
          <a:lstStyle/>
          <a:p>
            <a:fld id="{438D7433-1FEA-4DBD-A9B5-0AC3881ED4DF}" type="slidenum">
              <a:rPr lang="de-DE" smtClean="0"/>
              <a:t>3</a:t>
            </a:fld>
            <a:endParaRPr lang="de-DE" dirty="0"/>
          </a:p>
        </p:txBody>
      </p:sp>
    </p:spTree>
    <p:extLst>
      <p:ext uri="{BB962C8B-B14F-4D97-AF65-F5344CB8AC3E}">
        <p14:creationId xmlns:p14="http://schemas.microsoft.com/office/powerpoint/2010/main" val="423263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96D902B0-72D5-7ECA-61B2-318F41B3222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53A580-8682-47F9-5C74-2677DF8FD90E}"/>
              </a:ext>
            </a:extLst>
          </p:cNvPr>
          <p:cNvSpPr>
            <a:spLocks noGrp="1"/>
          </p:cNvSpPr>
          <p:nvPr>
            <p:ph type="ctrTitle" idx="4294967295"/>
          </p:nvPr>
        </p:nvSpPr>
        <p:spPr>
          <a:xfrm>
            <a:off x="0" y="138401"/>
            <a:ext cx="12192000" cy="646689"/>
          </a:xfrm>
          <a:noFill/>
        </p:spPr>
        <p:txBody>
          <a:bodyPr>
            <a:normAutofit fontScale="90000"/>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37CE4B0C-7738-F4B4-19C9-02C08A506E75}"/>
              </a:ext>
            </a:extLst>
          </p:cNvPr>
          <p:cNvPicPr>
            <a:picLocks noChangeAspect="1"/>
          </p:cNvPicPr>
          <p:nvPr/>
        </p:nvPicPr>
        <p:blipFill>
          <a:blip r:embed="rId3"/>
          <a:stretch>
            <a:fillRect/>
          </a:stretch>
        </p:blipFill>
        <p:spPr>
          <a:xfrm>
            <a:off x="0" y="4316569"/>
            <a:ext cx="3812147" cy="2541431"/>
          </a:xfrm>
          <a:prstGeom prst="rect">
            <a:avLst/>
          </a:prstGeom>
        </p:spPr>
      </p:pic>
      <p:sp>
        <p:nvSpPr>
          <p:cNvPr id="5" name="Textfeld 4">
            <a:extLst>
              <a:ext uri="{FF2B5EF4-FFF2-40B4-BE49-F238E27FC236}">
                <a16:creationId xmlns:a16="http://schemas.microsoft.com/office/drawing/2014/main" id="{3193834E-CDF5-A2BA-B92C-EA4C8481AE5D}"/>
              </a:ext>
            </a:extLst>
          </p:cNvPr>
          <p:cNvSpPr txBox="1"/>
          <p:nvPr/>
        </p:nvSpPr>
        <p:spPr>
          <a:xfrm>
            <a:off x="757383" y="1175111"/>
            <a:ext cx="7028872" cy="4154984"/>
          </a:xfrm>
          <a:prstGeom prst="rect">
            <a:avLst/>
          </a:prstGeom>
          <a:noFill/>
        </p:spPr>
        <p:txBody>
          <a:bodyPr wrap="square" rtlCol="0">
            <a:spAutoFit/>
          </a:bodyPr>
          <a:lstStyle/>
          <a:p>
            <a:r>
              <a:rPr lang="de-DE" sz="2400" b="1" dirty="0">
                <a:latin typeface="Arial" panose="020B0604020202020204" pitchFamily="34" charset="0"/>
                <a:cs typeface="Arial" panose="020B0604020202020204" pitchFamily="34" charset="0"/>
              </a:rPr>
              <a:t>2. Datengrundlage, was wird betrachtet</a:t>
            </a:r>
          </a:p>
          <a:p>
            <a:endParaRPr lang="de-DE" sz="2400" b="1"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10 europäische Großstädte (u. a. Amsterdam, Berlin, Paris, Athen)</a:t>
            </a: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20 CSV-Dateien (Wochentags / Wochenende)</a:t>
            </a:r>
          </a:p>
          <a:p>
            <a:pPr lvl="0"/>
            <a:r>
              <a:rPr lang="de-DE" dirty="0">
                <a:latin typeface="Arial" panose="020B0604020202020204" pitchFamily="34" charset="0"/>
                <a:cs typeface="Arial" panose="020B0604020202020204" pitchFamily="34" charset="0"/>
              </a:rPr>
              <a:t>	    Preiseinheit: 2 Nächte für 2 Personen</a:t>
            </a:r>
          </a:p>
          <a:p>
            <a:pPr lvl="0"/>
            <a:r>
              <a:rPr lang="de-DE" dirty="0">
                <a:latin typeface="Arial" panose="020B0604020202020204" pitchFamily="34" charset="0"/>
                <a:cs typeface="Arial" panose="020B0604020202020204" pitchFamily="34" charset="0"/>
              </a:rPr>
              <a:t>	    Querschnittsdaten (kein Zeitverlauf)</a:t>
            </a:r>
          </a:p>
          <a:p>
            <a:pPr lvl="0"/>
            <a:endParaRPr lang="de-DE" dirty="0">
              <a:latin typeface="Arial" panose="020B0604020202020204" pitchFamily="34" charset="0"/>
              <a:cs typeface="Arial" panose="020B0604020202020204" pitchFamily="34" charset="0"/>
            </a:endParaRPr>
          </a:p>
          <a:p>
            <a:r>
              <a:rPr lang="de-DE" b="1" dirty="0">
                <a:latin typeface="Arial" panose="020B0604020202020204" pitchFamily="34" charset="0"/>
                <a:cs typeface="Arial" panose="020B0604020202020204" pitchFamily="34" charset="0"/>
              </a:rPr>
              <a:t>	Wichtige Variablen:</a:t>
            </a:r>
            <a:endParaRPr lang="de-DE" dirty="0">
              <a:latin typeface="Arial" panose="020B0604020202020204" pitchFamily="34" charset="0"/>
              <a:cs typeface="Arial" panose="020B0604020202020204" pitchFamily="34" charset="0"/>
            </a:endParaRP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Unterkunftstyp (Appartement, Privatzimmer, Gemeinschaftszimmer)</a:t>
            </a: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Anbieterform (Einzel-, Multi-, Profianbieter)</a:t>
            </a: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Superhost-Status, Bewertungen, Ausstattung, Lage</a:t>
            </a:r>
          </a:p>
          <a:p>
            <a:endParaRPr lang="de-DE" dirty="0"/>
          </a:p>
        </p:txBody>
      </p:sp>
      <p:sp>
        <p:nvSpPr>
          <p:cNvPr id="16" name="Foliennummernplatzhalter 15">
            <a:extLst>
              <a:ext uri="{FF2B5EF4-FFF2-40B4-BE49-F238E27FC236}">
                <a16:creationId xmlns:a16="http://schemas.microsoft.com/office/drawing/2014/main" id="{0B8B4DAD-E27E-D33E-5D2A-D9AE25981D00}"/>
              </a:ext>
            </a:extLst>
          </p:cNvPr>
          <p:cNvSpPr>
            <a:spLocks noGrp="1"/>
          </p:cNvSpPr>
          <p:nvPr>
            <p:ph type="sldNum" sz="quarter" idx="12"/>
          </p:nvPr>
        </p:nvSpPr>
        <p:spPr>
          <a:xfrm>
            <a:off x="11380981" y="0"/>
            <a:ext cx="811019" cy="503578"/>
          </a:xfrm>
        </p:spPr>
        <p:txBody>
          <a:bodyPr/>
          <a:lstStyle/>
          <a:p>
            <a:fld id="{438D7433-1FEA-4DBD-A9B5-0AC3881ED4DF}" type="slidenum">
              <a:rPr lang="de-DE" smtClean="0"/>
              <a:t>4</a:t>
            </a:fld>
            <a:endParaRPr lang="de-DE"/>
          </a:p>
        </p:txBody>
      </p:sp>
    </p:spTree>
    <p:extLst>
      <p:ext uri="{BB962C8B-B14F-4D97-AF65-F5344CB8AC3E}">
        <p14:creationId xmlns:p14="http://schemas.microsoft.com/office/powerpoint/2010/main" val="152053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051780CB-EE7E-9BB3-5C47-2FA32C80353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B374542-1EF2-6A82-4C8B-AF562D410C4E}"/>
              </a:ext>
            </a:extLst>
          </p:cNvPr>
          <p:cNvSpPr>
            <a:spLocks noGrp="1"/>
          </p:cNvSpPr>
          <p:nvPr>
            <p:ph type="ctrTitle" idx="4294967295"/>
          </p:nvPr>
        </p:nvSpPr>
        <p:spPr>
          <a:xfrm>
            <a:off x="0" y="138401"/>
            <a:ext cx="12192000" cy="646689"/>
          </a:xfrm>
          <a:noFill/>
        </p:spPr>
        <p:txBody>
          <a:bodyPr>
            <a:normAutofit fontScale="90000"/>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99992292-45FC-CA03-C69E-E50D0D166A4D}"/>
              </a:ext>
            </a:extLst>
          </p:cNvPr>
          <p:cNvPicPr>
            <a:picLocks noChangeAspect="1"/>
          </p:cNvPicPr>
          <p:nvPr/>
        </p:nvPicPr>
        <p:blipFill>
          <a:blip r:embed="rId3"/>
          <a:stretch>
            <a:fillRect/>
          </a:stretch>
        </p:blipFill>
        <p:spPr>
          <a:xfrm>
            <a:off x="0" y="4316569"/>
            <a:ext cx="3812147" cy="2541431"/>
          </a:xfrm>
          <a:prstGeom prst="rect">
            <a:avLst/>
          </a:prstGeom>
        </p:spPr>
      </p:pic>
      <p:sp>
        <p:nvSpPr>
          <p:cNvPr id="9" name="Textfeld 8">
            <a:extLst>
              <a:ext uri="{FF2B5EF4-FFF2-40B4-BE49-F238E27FC236}">
                <a16:creationId xmlns:a16="http://schemas.microsoft.com/office/drawing/2014/main" id="{496421DE-7387-FD9B-A96A-576E4AFB261B}"/>
              </a:ext>
            </a:extLst>
          </p:cNvPr>
          <p:cNvSpPr txBox="1"/>
          <p:nvPr/>
        </p:nvSpPr>
        <p:spPr>
          <a:xfrm>
            <a:off x="618836" y="1775927"/>
            <a:ext cx="5477163" cy="1200329"/>
          </a:xfrm>
          <a:prstGeom prst="rect">
            <a:avLst/>
          </a:prstGeom>
          <a:noFill/>
        </p:spPr>
        <p:txBody>
          <a:bodyPr wrap="square">
            <a:spAutoFit/>
          </a:bodyPr>
          <a:lstStyle/>
          <a:p>
            <a:r>
              <a:rPr lang="de-DE" b="1" dirty="0">
                <a:latin typeface="Arial" panose="020B0604020202020204" pitchFamily="34" charset="0"/>
                <a:cs typeface="Arial" panose="020B0604020202020204" pitchFamily="34" charset="0"/>
              </a:rPr>
              <a:t>Datenbereinigung:</a:t>
            </a:r>
          </a:p>
          <a:p>
            <a:pPr marL="742950" lvl="1" indent="-285750">
              <a:buFont typeface="Arial" panose="020B0604020202020204" pitchFamily="34" charset="0"/>
              <a:buChar char="•"/>
            </a:pPr>
            <a:r>
              <a:rPr lang="de-DE" dirty="0"/>
              <a:t>Zusammenführung aller Dateien</a:t>
            </a:r>
          </a:p>
          <a:p>
            <a:pPr marL="742950" lvl="1" indent="-285750">
              <a:buFont typeface="Arial" panose="020B0604020202020204" pitchFamily="34" charset="0"/>
              <a:buChar char="•"/>
            </a:pPr>
            <a:r>
              <a:rPr lang="de-DE" dirty="0"/>
              <a:t>Spalten vereinheitlicht &amp; übersetzt</a:t>
            </a:r>
          </a:p>
          <a:p>
            <a:endParaRPr lang="de-DE" dirty="0">
              <a:latin typeface="Arial" panose="020B0604020202020204" pitchFamily="34" charset="0"/>
              <a:cs typeface="Arial" panose="020B0604020202020204" pitchFamily="34" charset="0"/>
            </a:endParaRPr>
          </a:p>
        </p:txBody>
      </p:sp>
      <p:sp>
        <p:nvSpPr>
          <p:cNvPr id="4" name="Textfeld 3">
            <a:extLst>
              <a:ext uri="{FF2B5EF4-FFF2-40B4-BE49-F238E27FC236}">
                <a16:creationId xmlns:a16="http://schemas.microsoft.com/office/drawing/2014/main" id="{4C1C136B-1DD6-EB60-860F-A5ACBADBED4A}"/>
              </a:ext>
            </a:extLst>
          </p:cNvPr>
          <p:cNvSpPr txBox="1"/>
          <p:nvPr/>
        </p:nvSpPr>
        <p:spPr>
          <a:xfrm>
            <a:off x="618836" y="1174280"/>
            <a:ext cx="6511637" cy="461665"/>
          </a:xfrm>
          <a:prstGeom prst="rect">
            <a:avLst/>
          </a:prstGeom>
          <a:noFill/>
        </p:spPr>
        <p:txBody>
          <a:bodyPr wrap="square" rtlCol="0">
            <a:spAutoFit/>
          </a:bodyPr>
          <a:lstStyle/>
          <a:p>
            <a:pPr lvl="0"/>
            <a:r>
              <a:rPr lang="de-DE" sz="2400" b="1" dirty="0">
                <a:latin typeface="Arial" panose="020B0604020202020204" pitchFamily="34" charset="0"/>
                <a:cs typeface="Arial" panose="020B0604020202020204" pitchFamily="34" charset="0"/>
              </a:rPr>
              <a:t>3. Datenbereinigung &amp; Feature Engineering</a:t>
            </a:r>
            <a:endParaRPr lang="de-DE" sz="2400" dirty="0">
              <a:latin typeface="Arial" panose="020B0604020202020204" pitchFamily="34" charset="0"/>
              <a:cs typeface="Arial" panose="020B0604020202020204" pitchFamily="34" charset="0"/>
            </a:endParaRPr>
          </a:p>
        </p:txBody>
      </p:sp>
      <p:sp>
        <p:nvSpPr>
          <p:cNvPr id="5" name="Textfeld 4">
            <a:extLst>
              <a:ext uri="{FF2B5EF4-FFF2-40B4-BE49-F238E27FC236}">
                <a16:creationId xmlns:a16="http://schemas.microsoft.com/office/drawing/2014/main" id="{062662BA-BD19-D315-7042-A6D9A4C105C0}"/>
              </a:ext>
            </a:extLst>
          </p:cNvPr>
          <p:cNvSpPr txBox="1"/>
          <p:nvPr/>
        </p:nvSpPr>
        <p:spPr>
          <a:xfrm>
            <a:off x="193963" y="2730249"/>
            <a:ext cx="3746255" cy="2308324"/>
          </a:xfrm>
          <a:prstGeom prst="rect">
            <a:avLst/>
          </a:prstGeom>
          <a:noFill/>
        </p:spPr>
        <p:txBody>
          <a:bodyPr wrap="square" rtlCol="0">
            <a:spAutoFit/>
          </a:bodyPr>
          <a:lstStyle/>
          <a:p>
            <a:pPr lvl="1"/>
            <a:r>
              <a:rPr lang="de-DE" b="1" dirty="0">
                <a:latin typeface="Arial" panose="020B0604020202020204" pitchFamily="34" charset="0"/>
                <a:cs typeface="Arial" panose="020B0604020202020204" pitchFamily="34" charset="0"/>
              </a:rPr>
              <a:t>Feature Engineering:</a:t>
            </a:r>
            <a:endParaRPr lang="de-DE" dirty="0"/>
          </a:p>
          <a:p>
            <a:pPr lvl="1"/>
            <a:r>
              <a:rPr lang="de-DE" dirty="0"/>
              <a:t>      Neue Features erstellt:</a:t>
            </a:r>
          </a:p>
          <a:p>
            <a:pPr marL="1200150" lvl="2" indent="-285750">
              <a:buFont typeface="Arial" panose="020B0604020202020204" pitchFamily="34" charset="0"/>
              <a:buChar char="•"/>
            </a:pPr>
            <a:r>
              <a:rPr lang="de-DE" dirty="0"/>
              <a:t>Preiskategorie</a:t>
            </a:r>
          </a:p>
          <a:p>
            <a:pPr marL="1200150" lvl="2" indent="-285750">
              <a:buFont typeface="Arial" panose="020B0604020202020204" pitchFamily="34" charset="0"/>
              <a:buChar char="•"/>
            </a:pPr>
            <a:r>
              <a:rPr lang="de-DE" dirty="0"/>
              <a:t>Anbieter-Typ</a:t>
            </a:r>
          </a:p>
          <a:p>
            <a:pPr marL="1200150" lvl="2" indent="-285750">
              <a:buFont typeface="Arial" panose="020B0604020202020204" pitchFamily="34" charset="0"/>
              <a:buChar char="•"/>
            </a:pPr>
            <a:r>
              <a:rPr lang="de-DE" dirty="0"/>
              <a:t>Stadtteil / Stadtteil-Typ</a:t>
            </a:r>
          </a:p>
          <a:p>
            <a:pPr marL="1200150" lvl="2" indent="-285750">
              <a:buFont typeface="Arial" panose="020B0604020202020204" pitchFamily="34" charset="0"/>
              <a:buChar char="•"/>
            </a:pPr>
            <a:r>
              <a:rPr lang="de-DE" dirty="0"/>
              <a:t>Häufigkeit der Angebote</a:t>
            </a:r>
          </a:p>
          <a:p>
            <a:pPr marL="1200150" lvl="2" indent="-285750">
              <a:buFont typeface="Arial" panose="020B0604020202020204" pitchFamily="34" charset="0"/>
              <a:buChar char="•"/>
            </a:pPr>
            <a:r>
              <a:rPr lang="de-DE" dirty="0"/>
              <a:t>Reverse geocoding</a:t>
            </a:r>
          </a:p>
          <a:p>
            <a:endParaRPr lang="de-DE" dirty="0"/>
          </a:p>
        </p:txBody>
      </p:sp>
      <p:pic>
        <p:nvPicPr>
          <p:cNvPr id="11" name="Grafik 10">
            <a:extLst>
              <a:ext uri="{FF2B5EF4-FFF2-40B4-BE49-F238E27FC236}">
                <a16:creationId xmlns:a16="http://schemas.microsoft.com/office/drawing/2014/main" id="{71B9B36F-09F1-8D4D-40F0-71E5F1A2D7FE}"/>
              </a:ext>
            </a:extLst>
          </p:cNvPr>
          <p:cNvPicPr>
            <a:picLocks noChangeAspect="1"/>
          </p:cNvPicPr>
          <p:nvPr/>
        </p:nvPicPr>
        <p:blipFill>
          <a:blip r:embed="rId4"/>
          <a:stretch>
            <a:fillRect/>
          </a:stretch>
        </p:blipFill>
        <p:spPr>
          <a:xfrm>
            <a:off x="6391564" y="1896914"/>
            <a:ext cx="4230255" cy="3974993"/>
          </a:xfrm>
          <a:prstGeom prst="rect">
            <a:avLst/>
          </a:prstGeom>
        </p:spPr>
      </p:pic>
      <p:sp>
        <p:nvSpPr>
          <p:cNvPr id="12" name="Foliennummernplatzhalter 11">
            <a:extLst>
              <a:ext uri="{FF2B5EF4-FFF2-40B4-BE49-F238E27FC236}">
                <a16:creationId xmlns:a16="http://schemas.microsoft.com/office/drawing/2014/main" id="{98FC8C13-07A8-C5F1-C979-B8226685884F}"/>
              </a:ext>
            </a:extLst>
          </p:cNvPr>
          <p:cNvSpPr>
            <a:spLocks noGrp="1"/>
          </p:cNvSpPr>
          <p:nvPr>
            <p:ph type="sldNum" sz="quarter" idx="12"/>
          </p:nvPr>
        </p:nvSpPr>
        <p:spPr>
          <a:xfrm>
            <a:off x="11380981" y="0"/>
            <a:ext cx="811019" cy="503578"/>
          </a:xfrm>
        </p:spPr>
        <p:txBody>
          <a:bodyPr/>
          <a:lstStyle/>
          <a:p>
            <a:fld id="{438D7433-1FEA-4DBD-A9B5-0AC3881ED4DF}" type="slidenum">
              <a:rPr lang="de-DE" smtClean="0"/>
              <a:t>5</a:t>
            </a:fld>
            <a:endParaRPr lang="de-DE" dirty="0"/>
          </a:p>
        </p:txBody>
      </p:sp>
    </p:spTree>
    <p:extLst>
      <p:ext uri="{BB962C8B-B14F-4D97-AF65-F5344CB8AC3E}">
        <p14:creationId xmlns:p14="http://schemas.microsoft.com/office/powerpoint/2010/main" val="4032685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580F9172-B83A-C133-B956-BE2811FA346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235FD1C6-297B-A5E0-E9E0-1C0DFF0E59A4}"/>
              </a:ext>
            </a:extLst>
          </p:cNvPr>
          <p:cNvSpPr>
            <a:spLocks noGrp="1"/>
          </p:cNvSpPr>
          <p:nvPr>
            <p:ph type="ctrTitle" idx="4294967295"/>
          </p:nvPr>
        </p:nvSpPr>
        <p:spPr>
          <a:xfrm>
            <a:off x="0" y="138401"/>
            <a:ext cx="12192000" cy="646689"/>
          </a:xfrm>
          <a:noFill/>
        </p:spPr>
        <p:txBody>
          <a:bodyPr>
            <a:normAutofit fontScale="90000"/>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95B1A6BA-0102-C110-6DAD-047D9825BAB5}"/>
              </a:ext>
            </a:extLst>
          </p:cNvPr>
          <p:cNvPicPr>
            <a:picLocks noChangeAspect="1"/>
          </p:cNvPicPr>
          <p:nvPr/>
        </p:nvPicPr>
        <p:blipFill>
          <a:blip r:embed="rId3"/>
          <a:stretch>
            <a:fillRect/>
          </a:stretch>
        </p:blipFill>
        <p:spPr>
          <a:xfrm>
            <a:off x="0" y="4316569"/>
            <a:ext cx="3812147" cy="2541431"/>
          </a:xfrm>
          <a:prstGeom prst="rect">
            <a:avLst/>
          </a:prstGeom>
        </p:spPr>
      </p:pic>
      <p:sp>
        <p:nvSpPr>
          <p:cNvPr id="4" name="Textfeld 3">
            <a:extLst>
              <a:ext uri="{FF2B5EF4-FFF2-40B4-BE49-F238E27FC236}">
                <a16:creationId xmlns:a16="http://schemas.microsoft.com/office/drawing/2014/main" id="{81618787-CA2C-EF80-F743-B75E1FD7D1A9}"/>
              </a:ext>
            </a:extLst>
          </p:cNvPr>
          <p:cNvSpPr txBox="1"/>
          <p:nvPr/>
        </p:nvSpPr>
        <p:spPr>
          <a:xfrm>
            <a:off x="618836" y="1174280"/>
            <a:ext cx="8044873" cy="461665"/>
          </a:xfrm>
          <a:prstGeom prst="rect">
            <a:avLst/>
          </a:prstGeom>
          <a:noFill/>
        </p:spPr>
        <p:txBody>
          <a:bodyPr wrap="square" rtlCol="0">
            <a:spAutoFit/>
          </a:bodyPr>
          <a:lstStyle/>
          <a:p>
            <a:r>
              <a:rPr lang="de-DE" sz="2400" b="1" dirty="0">
                <a:latin typeface="Arial" panose="020B0604020202020204" pitchFamily="34" charset="0"/>
                <a:cs typeface="Arial" panose="020B0604020202020204" pitchFamily="34" charset="0"/>
              </a:rPr>
              <a:t>4.Verteilung der Unterkunftstypen und Anbietertypen</a:t>
            </a:r>
          </a:p>
        </p:txBody>
      </p:sp>
      <p:sp>
        <p:nvSpPr>
          <p:cNvPr id="5" name="Textfeld 4">
            <a:extLst>
              <a:ext uri="{FF2B5EF4-FFF2-40B4-BE49-F238E27FC236}">
                <a16:creationId xmlns:a16="http://schemas.microsoft.com/office/drawing/2014/main" id="{A6ED45AE-3464-383A-A571-7988A0F19731}"/>
              </a:ext>
            </a:extLst>
          </p:cNvPr>
          <p:cNvSpPr txBox="1"/>
          <p:nvPr/>
        </p:nvSpPr>
        <p:spPr>
          <a:xfrm>
            <a:off x="623292" y="2134021"/>
            <a:ext cx="6377709" cy="2308324"/>
          </a:xfrm>
          <a:prstGeom prst="rect">
            <a:avLst/>
          </a:prstGeom>
          <a:noFill/>
        </p:spPr>
        <p:txBody>
          <a:bodyPr wrap="square" rtlCol="0">
            <a:spAutoFit/>
          </a:bodyPr>
          <a:lstStyle/>
          <a:p>
            <a:r>
              <a:rPr lang="de-DE" b="1" dirty="0">
                <a:latin typeface="Arial" panose="020B0604020202020204" pitchFamily="34" charset="0"/>
                <a:cs typeface="Arial" panose="020B0604020202020204" pitchFamily="34" charset="0"/>
              </a:rPr>
              <a:t>Top-Städte:</a:t>
            </a:r>
            <a:r>
              <a:rPr lang="de-DE"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London, Rom und Paris dominieren bei Angebot und Buchungen.</a:t>
            </a:r>
          </a:p>
          <a:p>
            <a:r>
              <a:rPr lang="de-DE" b="1" dirty="0">
                <a:latin typeface="Arial" panose="020B0604020202020204" pitchFamily="34" charset="0"/>
                <a:cs typeface="Arial" panose="020B0604020202020204" pitchFamily="34" charset="0"/>
              </a:rPr>
              <a:t>Schwaches Schlussfeld:</a:t>
            </a:r>
            <a:r>
              <a:rPr lang="de-DE"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Amsterdam und Berlin mit geringster Aktivität.</a:t>
            </a:r>
          </a:p>
          <a:p>
            <a:r>
              <a:rPr lang="de-DE" b="1" dirty="0">
                <a:latin typeface="Arial" panose="020B0604020202020204" pitchFamily="34" charset="0"/>
                <a:cs typeface="Arial" panose="020B0604020202020204" pitchFamily="34" charset="0"/>
              </a:rPr>
              <a:t>Mögliche Ursache:</a:t>
            </a:r>
            <a:r>
              <a:rPr lang="de-DE" dirty="0">
                <a:latin typeface="Arial" panose="020B0604020202020204" pitchFamily="34" charset="0"/>
                <a:cs typeface="Arial" panose="020B0604020202020204" pitchFamily="34" charset="0"/>
              </a:rPr>
              <a:t> </a:t>
            </a:r>
          </a:p>
          <a:p>
            <a:pPr marL="742950" lvl="1" indent="-285750">
              <a:buFont typeface="Arial" panose="020B0604020202020204" pitchFamily="34" charset="0"/>
              <a:buChar char="•"/>
            </a:pPr>
            <a:r>
              <a:rPr lang="de-DE" dirty="0">
                <a:latin typeface="Arial" panose="020B0604020202020204" pitchFamily="34" charset="0"/>
                <a:cs typeface="Arial" panose="020B0604020202020204" pitchFamily="34" charset="0"/>
              </a:rPr>
              <a:t>Regulierung oder geringere Marktgröße begrenzen das Wachstum.</a:t>
            </a:r>
          </a:p>
        </p:txBody>
      </p:sp>
      <p:pic>
        <p:nvPicPr>
          <p:cNvPr id="16" name="Grafik 15" descr="Ein Bild, das Text, Screenshot, Zahl, Schrift enthält.">
            <a:extLst>
              <a:ext uri="{FF2B5EF4-FFF2-40B4-BE49-F238E27FC236}">
                <a16:creationId xmlns:a16="http://schemas.microsoft.com/office/drawing/2014/main" id="{978C7E82-B7A9-ABBD-33B6-825F576535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809318" y="1783039"/>
            <a:ext cx="3145009" cy="1958803"/>
          </a:xfrm>
          <a:prstGeom prst="rect">
            <a:avLst/>
          </a:prstGeom>
        </p:spPr>
      </p:pic>
      <p:pic>
        <p:nvPicPr>
          <p:cNvPr id="18" name="Grafik 17" descr="Ein Bild, das Text, Screenshot, Zahl, Software enthält.">
            <a:extLst>
              <a:ext uri="{FF2B5EF4-FFF2-40B4-BE49-F238E27FC236}">
                <a16:creationId xmlns:a16="http://schemas.microsoft.com/office/drawing/2014/main" id="{8F787188-3431-5E50-2B8A-C95BFCD1DE7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09317" y="3888936"/>
            <a:ext cx="3145009" cy="1958802"/>
          </a:xfrm>
          <a:prstGeom prst="rect">
            <a:avLst/>
          </a:prstGeom>
        </p:spPr>
      </p:pic>
      <p:sp>
        <p:nvSpPr>
          <p:cNvPr id="19" name="Foliennummernplatzhalter 18">
            <a:extLst>
              <a:ext uri="{FF2B5EF4-FFF2-40B4-BE49-F238E27FC236}">
                <a16:creationId xmlns:a16="http://schemas.microsoft.com/office/drawing/2014/main" id="{2A61AE11-8095-8245-0165-6AA41713E331}"/>
              </a:ext>
            </a:extLst>
          </p:cNvPr>
          <p:cNvSpPr>
            <a:spLocks noGrp="1"/>
          </p:cNvSpPr>
          <p:nvPr>
            <p:ph type="sldNum" sz="quarter" idx="12"/>
          </p:nvPr>
        </p:nvSpPr>
        <p:spPr>
          <a:xfrm>
            <a:off x="11380981" y="0"/>
            <a:ext cx="811019" cy="503578"/>
          </a:xfrm>
        </p:spPr>
        <p:txBody>
          <a:bodyPr/>
          <a:lstStyle/>
          <a:p>
            <a:fld id="{438D7433-1FEA-4DBD-A9B5-0AC3881ED4DF}" type="slidenum">
              <a:rPr lang="de-DE" smtClean="0"/>
              <a:t>6</a:t>
            </a:fld>
            <a:endParaRPr lang="de-DE" dirty="0"/>
          </a:p>
        </p:txBody>
      </p:sp>
    </p:spTree>
    <p:extLst>
      <p:ext uri="{BB962C8B-B14F-4D97-AF65-F5344CB8AC3E}">
        <p14:creationId xmlns:p14="http://schemas.microsoft.com/office/powerpoint/2010/main" val="7806235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D9A527A7-E31F-5AAE-30F1-A2E2BDCB03BA}"/>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B186B8FB-853A-EF11-B9E0-EE9F798ED101}"/>
              </a:ext>
            </a:extLst>
          </p:cNvPr>
          <p:cNvSpPr>
            <a:spLocks noGrp="1"/>
          </p:cNvSpPr>
          <p:nvPr>
            <p:ph type="ctrTitle" idx="4294967295"/>
          </p:nvPr>
        </p:nvSpPr>
        <p:spPr>
          <a:xfrm>
            <a:off x="0" y="138401"/>
            <a:ext cx="12192000" cy="646689"/>
          </a:xfrm>
          <a:noFill/>
        </p:spPr>
        <p:txBody>
          <a:bodyPr>
            <a:normAutofit fontScale="90000"/>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8DB05B84-0512-113A-E891-4A70518B6B42}"/>
              </a:ext>
            </a:extLst>
          </p:cNvPr>
          <p:cNvPicPr>
            <a:picLocks noChangeAspect="1"/>
          </p:cNvPicPr>
          <p:nvPr/>
        </p:nvPicPr>
        <p:blipFill>
          <a:blip r:embed="rId3"/>
          <a:stretch>
            <a:fillRect/>
          </a:stretch>
        </p:blipFill>
        <p:spPr>
          <a:xfrm>
            <a:off x="0" y="4316569"/>
            <a:ext cx="3812147" cy="2541431"/>
          </a:xfrm>
          <a:prstGeom prst="rect">
            <a:avLst/>
          </a:prstGeom>
        </p:spPr>
      </p:pic>
      <p:sp>
        <p:nvSpPr>
          <p:cNvPr id="4" name="Textfeld 3">
            <a:extLst>
              <a:ext uri="{FF2B5EF4-FFF2-40B4-BE49-F238E27FC236}">
                <a16:creationId xmlns:a16="http://schemas.microsoft.com/office/drawing/2014/main" id="{55D9A3B3-550A-027D-3A1C-EF1F28602693}"/>
              </a:ext>
            </a:extLst>
          </p:cNvPr>
          <p:cNvSpPr txBox="1"/>
          <p:nvPr/>
        </p:nvSpPr>
        <p:spPr>
          <a:xfrm>
            <a:off x="618836" y="1174280"/>
            <a:ext cx="8044873" cy="461665"/>
          </a:xfrm>
          <a:prstGeom prst="rect">
            <a:avLst/>
          </a:prstGeom>
          <a:noFill/>
        </p:spPr>
        <p:txBody>
          <a:bodyPr wrap="square" rtlCol="0">
            <a:spAutoFit/>
          </a:bodyPr>
          <a:lstStyle/>
          <a:p>
            <a:r>
              <a:rPr lang="de-DE" sz="2400" b="1" dirty="0">
                <a:latin typeface="Arial" panose="020B0604020202020204" pitchFamily="34" charset="0"/>
                <a:cs typeface="Arial" panose="020B0604020202020204" pitchFamily="34" charset="0"/>
              </a:rPr>
              <a:t>4.Verteilung der Unterkunftstypen und Anbietertypen</a:t>
            </a:r>
          </a:p>
        </p:txBody>
      </p:sp>
      <p:sp>
        <p:nvSpPr>
          <p:cNvPr id="5" name="Textfeld 4">
            <a:extLst>
              <a:ext uri="{FF2B5EF4-FFF2-40B4-BE49-F238E27FC236}">
                <a16:creationId xmlns:a16="http://schemas.microsoft.com/office/drawing/2014/main" id="{405F412B-BFDD-D8A0-489D-052DFAD0E237}"/>
              </a:ext>
            </a:extLst>
          </p:cNvPr>
          <p:cNvSpPr txBox="1"/>
          <p:nvPr/>
        </p:nvSpPr>
        <p:spPr>
          <a:xfrm>
            <a:off x="1243525" y="2396124"/>
            <a:ext cx="4994313" cy="2308324"/>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Dominanz von Appartements im Angebot</a:t>
            </a:r>
          </a:p>
          <a:p>
            <a:pPr marL="285750" indent="-285750">
              <a:buFont typeface="Arial" panose="020B0604020202020204" pitchFamily="34" charset="0"/>
              <a:buChar char="•"/>
            </a:pPr>
            <a:endParaRPr lang="de-DE"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Unterschiede in der Angebotsvielfalt</a:t>
            </a:r>
          </a:p>
          <a:p>
            <a:pPr marL="285750" indent="-285750">
              <a:buFont typeface="Arial" panose="020B0604020202020204" pitchFamily="34" charset="0"/>
              <a:buChar char="•"/>
            </a:pPr>
            <a:endParaRPr lang="de-DE"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Hohe Korrelation zwischen Angebot und Nachfrage Professionalisierung des Airbnb-Marktes</a:t>
            </a:r>
            <a:br>
              <a:rPr lang="de-DE" dirty="0"/>
            </a:br>
            <a:endParaRPr lang="de-DE" dirty="0"/>
          </a:p>
        </p:txBody>
      </p:sp>
      <p:pic>
        <p:nvPicPr>
          <p:cNvPr id="9" name="Grafik 8" descr="Ein Bild, das Diagramm, Screenshot, Kreis, Design enthält.">
            <a:extLst>
              <a:ext uri="{FF2B5EF4-FFF2-40B4-BE49-F238E27FC236}">
                <a16:creationId xmlns:a16="http://schemas.microsoft.com/office/drawing/2014/main" id="{38016D4E-2E9E-3136-15BB-755EC6C048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32167" y="1766747"/>
            <a:ext cx="4378859" cy="3775648"/>
          </a:xfrm>
          <a:prstGeom prst="rect">
            <a:avLst/>
          </a:prstGeom>
        </p:spPr>
      </p:pic>
      <p:sp>
        <p:nvSpPr>
          <p:cNvPr id="8" name="Foliennummernplatzhalter 7">
            <a:extLst>
              <a:ext uri="{FF2B5EF4-FFF2-40B4-BE49-F238E27FC236}">
                <a16:creationId xmlns:a16="http://schemas.microsoft.com/office/drawing/2014/main" id="{18021D29-EABB-8558-B27C-84E28918EEAC}"/>
              </a:ext>
            </a:extLst>
          </p:cNvPr>
          <p:cNvSpPr>
            <a:spLocks noGrp="1"/>
          </p:cNvSpPr>
          <p:nvPr>
            <p:ph type="sldNum" sz="quarter" idx="12"/>
          </p:nvPr>
        </p:nvSpPr>
        <p:spPr>
          <a:xfrm>
            <a:off x="11380981" y="0"/>
            <a:ext cx="811019" cy="503578"/>
          </a:xfrm>
        </p:spPr>
        <p:txBody>
          <a:bodyPr/>
          <a:lstStyle/>
          <a:p>
            <a:fld id="{438D7433-1FEA-4DBD-A9B5-0AC3881ED4DF}" type="slidenum">
              <a:rPr lang="de-DE" smtClean="0"/>
              <a:t>7</a:t>
            </a:fld>
            <a:endParaRPr lang="de-DE" dirty="0"/>
          </a:p>
        </p:txBody>
      </p:sp>
    </p:spTree>
    <p:extLst>
      <p:ext uri="{BB962C8B-B14F-4D97-AF65-F5344CB8AC3E}">
        <p14:creationId xmlns:p14="http://schemas.microsoft.com/office/powerpoint/2010/main" val="41200413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34C4B89F-AE64-33CA-ADA3-3F616F4F82D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47E4C4E-7D94-BD34-94A6-A9018119CBB5}"/>
              </a:ext>
            </a:extLst>
          </p:cNvPr>
          <p:cNvSpPr>
            <a:spLocks noGrp="1"/>
          </p:cNvSpPr>
          <p:nvPr>
            <p:ph type="ctrTitle" idx="4294967295"/>
          </p:nvPr>
        </p:nvSpPr>
        <p:spPr>
          <a:xfrm>
            <a:off x="0" y="138401"/>
            <a:ext cx="12192000" cy="646689"/>
          </a:xfrm>
          <a:noFill/>
        </p:spPr>
        <p:txBody>
          <a:bodyPr>
            <a:normAutofit fontScale="90000"/>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674D4A72-0312-A323-9E56-5FF2C03B7AE1}"/>
              </a:ext>
            </a:extLst>
          </p:cNvPr>
          <p:cNvPicPr>
            <a:picLocks noChangeAspect="1"/>
          </p:cNvPicPr>
          <p:nvPr/>
        </p:nvPicPr>
        <p:blipFill>
          <a:blip r:embed="rId3"/>
          <a:stretch>
            <a:fillRect/>
          </a:stretch>
        </p:blipFill>
        <p:spPr>
          <a:xfrm>
            <a:off x="0" y="4316569"/>
            <a:ext cx="3812147" cy="2541431"/>
          </a:xfrm>
          <a:prstGeom prst="rect">
            <a:avLst/>
          </a:prstGeom>
        </p:spPr>
      </p:pic>
      <p:sp>
        <p:nvSpPr>
          <p:cNvPr id="4" name="Textfeld 3">
            <a:extLst>
              <a:ext uri="{FF2B5EF4-FFF2-40B4-BE49-F238E27FC236}">
                <a16:creationId xmlns:a16="http://schemas.microsoft.com/office/drawing/2014/main" id="{534B44D7-FB7D-FF9F-242F-9AB92C36B0AF}"/>
              </a:ext>
            </a:extLst>
          </p:cNvPr>
          <p:cNvSpPr txBox="1"/>
          <p:nvPr/>
        </p:nvSpPr>
        <p:spPr>
          <a:xfrm>
            <a:off x="1552581" y="1489000"/>
            <a:ext cx="4367050" cy="1200329"/>
          </a:xfrm>
          <a:prstGeom prst="rect">
            <a:avLst/>
          </a:prstGeom>
          <a:noFill/>
        </p:spPr>
        <p:txBody>
          <a:bodyPr wrap="square" rtlCol="0">
            <a:spAutoFit/>
          </a:bodyPr>
          <a:lstStyle/>
          <a:p>
            <a:r>
              <a:rPr lang="de-DE" sz="2400" b="1" dirty="0">
                <a:latin typeface="Arial" panose="020B0604020202020204" pitchFamily="34" charset="0"/>
                <a:cs typeface="Arial" panose="020B0604020202020204" pitchFamily="34" charset="0"/>
              </a:rPr>
              <a:t>4.Verteilung der Unterkunftstypen und Anbietertypen</a:t>
            </a:r>
          </a:p>
        </p:txBody>
      </p:sp>
      <p:pic>
        <p:nvPicPr>
          <p:cNvPr id="12" name="Grafik 11" descr="Ein Bild, das Text, Screenshot, Diagramm, Kreis enthält.">
            <a:extLst>
              <a:ext uri="{FF2B5EF4-FFF2-40B4-BE49-F238E27FC236}">
                <a16:creationId xmlns:a16="http://schemas.microsoft.com/office/drawing/2014/main" id="{451999B7-4280-71E1-D67E-DEB3ECFC3B0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9372" y="1175932"/>
            <a:ext cx="4873981" cy="4202564"/>
          </a:xfrm>
          <a:prstGeom prst="rect">
            <a:avLst/>
          </a:prstGeom>
        </p:spPr>
      </p:pic>
      <p:sp>
        <p:nvSpPr>
          <p:cNvPr id="13" name="Textfeld 12">
            <a:extLst>
              <a:ext uri="{FF2B5EF4-FFF2-40B4-BE49-F238E27FC236}">
                <a16:creationId xmlns:a16="http://schemas.microsoft.com/office/drawing/2014/main" id="{73873BFF-20D4-9026-DB9A-E5DBDFAF5E4F}"/>
              </a:ext>
            </a:extLst>
          </p:cNvPr>
          <p:cNvSpPr txBox="1"/>
          <p:nvPr/>
        </p:nvSpPr>
        <p:spPr>
          <a:xfrm>
            <a:off x="1906073" y="3046729"/>
            <a:ext cx="4719789" cy="1477328"/>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Ausgewogene Verteilung der Anbietertypen</a:t>
            </a:r>
          </a:p>
          <a:p>
            <a:pPr marL="285750" indent="-285750">
              <a:buFont typeface="Arial" panose="020B0604020202020204" pitchFamily="34" charset="0"/>
              <a:buChar char="•"/>
            </a:pPr>
            <a:endParaRPr lang="de-DE"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Kommerzialisierung des Angebots</a:t>
            </a:r>
            <a:br>
              <a:rPr lang="de-DE" b="1" dirty="0"/>
            </a:br>
            <a:endParaRPr lang="de-DE" dirty="0"/>
          </a:p>
        </p:txBody>
      </p:sp>
      <p:sp>
        <p:nvSpPr>
          <p:cNvPr id="8" name="Foliennummernplatzhalter 7">
            <a:extLst>
              <a:ext uri="{FF2B5EF4-FFF2-40B4-BE49-F238E27FC236}">
                <a16:creationId xmlns:a16="http://schemas.microsoft.com/office/drawing/2014/main" id="{726BD505-FAC9-BF3D-53BC-06BB3027BBB7}"/>
              </a:ext>
            </a:extLst>
          </p:cNvPr>
          <p:cNvSpPr>
            <a:spLocks noGrp="1"/>
          </p:cNvSpPr>
          <p:nvPr>
            <p:ph type="sldNum" sz="quarter" idx="12"/>
          </p:nvPr>
        </p:nvSpPr>
        <p:spPr>
          <a:xfrm>
            <a:off x="11380981" y="0"/>
            <a:ext cx="811019" cy="503578"/>
          </a:xfrm>
        </p:spPr>
        <p:txBody>
          <a:bodyPr/>
          <a:lstStyle/>
          <a:p>
            <a:fld id="{438D7433-1FEA-4DBD-A9B5-0AC3881ED4DF}" type="slidenum">
              <a:rPr lang="de-DE" smtClean="0"/>
              <a:t>8</a:t>
            </a:fld>
            <a:endParaRPr lang="de-DE" dirty="0"/>
          </a:p>
        </p:txBody>
      </p:sp>
    </p:spTree>
    <p:extLst>
      <p:ext uri="{BB962C8B-B14F-4D97-AF65-F5344CB8AC3E}">
        <p14:creationId xmlns:p14="http://schemas.microsoft.com/office/powerpoint/2010/main" val="21278988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effectLst/>
      </p:bgPr>
    </p:bg>
    <p:spTree>
      <p:nvGrpSpPr>
        <p:cNvPr id="1" name="">
          <a:extLst>
            <a:ext uri="{FF2B5EF4-FFF2-40B4-BE49-F238E27FC236}">
              <a16:creationId xmlns:a16="http://schemas.microsoft.com/office/drawing/2014/main" id="{BF99512D-223E-5B6A-3721-F3F96039364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C2F9DF1-C33C-84DB-9430-8A5B0A8B559B}"/>
              </a:ext>
            </a:extLst>
          </p:cNvPr>
          <p:cNvSpPr>
            <a:spLocks noGrp="1"/>
          </p:cNvSpPr>
          <p:nvPr>
            <p:ph type="ctrTitle" idx="4294967295"/>
          </p:nvPr>
        </p:nvSpPr>
        <p:spPr>
          <a:xfrm>
            <a:off x="0" y="138401"/>
            <a:ext cx="12192000" cy="646689"/>
          </a:xfrm>
          <a:noFill/>
        </p:spPr>
        <p:txBody>
          <a:bodyPr>
            <a:normAutofit fontScale="90000"/>
          </a:bodyPr>
          <a:lstStyle/>
          <a:p>
            <a:pPr algn="ctr"/>
            <a:r>
              <a:rPr lang="de-DE" sz="4400" b="1" dirty="0">
                <a:latin typeface="Arial" panose="020B0604020202020204" pitchFamily="34" charset="0"/>
                <a:ea typeface="Source Sans Pro SemiBold" panose="020B0603030403020204" pitchFamily="34" charset="0"/>
                <a:cs typeface="Arial" panose="020B0604020202020204" pitchFamily="34" charset="0"/>
              </a:rPr>
              <a:t>Kommerz statt Community? </a:t>
            </a:r>
            <a:br>
              <a:rPr lang="de-DE" sz="3600" dirty="0">
                <a:latin typeface="Seaford" panose="00000500000000000000" pitchFamily="2" charset="0"/>
                <a:ea typeface="Source Sans Pro SemiBold" panose="020B0603030403020204" pitchFamily="34" charset="0"/>
                <a:cs typeface="Arial" panose="020B0604020202020204" pitchFamily="34" charset="0"/>
              </a:rPr>
            </a:br>
            <a:endParaRPr lang="de-DE" sz="3100" dirty="0">
              <a:latin typeface="Seaford" panose="00000500000000000000" pitchFamily="2" charset="0"/>
              <a:ea typeface="Source Sans Pro SemiBold" panose="020B0603030403020204" pitchFamily="34" charset="0"/>
              <a:cs typeface="Arial" panose="020B0604020202020204" pitchFamily="34" charset="0"/>
            </a:endParaRPr>
          </a:p>
        </p:txBody>
      </p:sp>
      <p:pic>
        <p:nvPicPr>
          <p:cNvPr id="6" name="Grafik 5">
            <a:extLst>
              <a:ext uri="{FF2B5EF4-FFF2-40B4-BE49-F238E27FC236}">
                <a16:creationId xmlns:a16="http://schemas.microsoft.com/office/drawing/2014/main" id="{AD82037E-FA8B-149B-367D-B0FE576AFC47}"/>
              </a:ext>
            </a:extLst>
          </p:cNvPr>
          <p:cNvPicPr>
            <a:picLocks noChangeAspect="1"/>
          </p:cNvPicPr>
          <p:nvPr/>
        </p:nvPicPr>
        <p:blipFill>
          <a:blip r:embed="rId3"/>
          <a:stretch>
            <a:fillRect/>
          </a:stretch>
        </p:blipFill>
        <p:spPr>
          <a:xfrm>
            <a:off x="0" y="4316569"/>
            <a:ext cx="3812147" cy="2541431"/>
          </a:xfrm>
          <a:prstGeom prst="rect">
            <a:avLst/>
          </a:prstGeom>
        </p:spPr>
      </p:pic>
      <p:sp>
        <p:nvSpPr>
          <p:cNvPr id="4" name="Textfeld 3">
            <a:extLst>
              <a:ext uri="{FF2B5EF4-FFF2-40B4-BE49-F238E27FC236}">
                <a16:creationId xmlns:a16="http://schemas.microsoft.com/office/drawing/2014/main" id="{478D09C9-935F-BFC5-F45B-63EE010C728B}"/>
              </a:ext>
            </a:extLst>
          </p:cNvPr>
          <p:cNvSpPr txBox="1"/>
          <p:nvPr/>
        </p:nvSpPr>
        <p:spPr>
          <a:xfrm>
            <a:off x="1725742" y="1390929"/>
            <a:ext cx="7861020" cy="461665"/>
          </a:xfrm>
          <a:prstGeom prst="rect">
            <a:avLst/>
          </a:prstGeom>
          <a:noFill/>
        </p:spPr>
        <p:txBody>
          <a:bodyPr wrap="square" rtlCol="0">
            <a:spAutoFit/>
          </a:bodyPr>
          <a:lstStyle/>
          <a:p>
            <a:r>
              <a:rPr lang="de-DE" sz="2400" b="1" dirty="0">
                <a:latin typeface="Arial" panose="020B0604020202020204" pitchFamily="34" charset="0"/>
                <a:cs typeface="Arial" panose="020B0604020202020204" pitchFamily="34" charset="0"/>
              </a:rPr>
              <a:t>4.Verteilung der Unterkunftstypen und Anbietertypen</a:t>
            </a:r>
          </a:p>
        </p:txBody>
      </p:sp>
      <p:sp>
        <p:nvSpPr>
          <p:cNvPr id="3" name="Textfeld 2">
            <a:extLst>
              <a:ext uri="{FF2B5EF4-FFF2-40B4-BE49-F238E27FC236}">
                <a16:creationId xmlns:a16="http://schemas.microsoft.com/office/drawing/2014/main" id="{6B5661A5-8150-4A3B-CFEB-8F0D83D7DF6B}"/>
              </a:ext>
            </a:extLst>
          </p:cNvPr>
          <p:cNvSpPr txBox="1"/>
          <p:nvPr/>
        </p:nvSpPr>
        <p:spPr>
          <a:xfrm>
            <a:off x="4643509" y="4109956"/>
            <a:ext cx="4134731" cy="1477328"/>
          </a:xfrm>
          <a:prstGeom prst="rect">
            <a:avLst/>
          </a:prstGeom>
          <a:noFill/>
        </p:spPr>
        <p:txBody>
          <a:bodyPr wrap="square" rtlCol="0">
            <a:spAutoFit/>
          </a:bodyPr>
          <a:lstStyle/>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Unterkunftsarten je Anbietergruppe</a:t>
            </a:r>
          </a:p>
          <a:p>
            <a:pPr marL="285750" indent="-285750">
              <a:buFont typeface="Arial" panose="020B0604020202020204" pitchFamily="34" charset="0"/>
              <a:buChar char="•"/>
            </a:pPr>
            <a:endParaRPr lang="de-DE"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de-DE" dirty="0">
                <a:latin typeface="Arial" panose="020B0604020202020204" pitchFamily="34" charset="0"/>
                <a:cs typeface="Arial" panose="020B0604020202020204" pitchFamily="34" charset="0"/>
              </a:rPr>
              <a:t>Nutzungsmuster von Einzelanbietern</a:t>
            </a:r>
            <a:br>
              <a:rPr lang="de-DE" b="1" dirty="0"/>
            </a:br>
            <a:endParaRPr lang="de-DE" dirty="0"/>
          </a:p>
        </p:txBody>
      </p:sp>
      <p:pic>
        <p:nvPicPr>
          <p:cNvPr id="7" name="Grafik 6">
            <a:extLst>
              <a:ext uri="{FF2B5EF4-FFF2-40B4-BE49-F238E27FC236}">
                <a16:creationId xmlns:a16="http://schemas.microsoft.com/office/drawing/2014/main" id="{8145AF42-6DF4-8EDF-C5DF-506E151FD20A}"/>
              </a:ext>
            </a:extLst>
          </p:cNvPr>
          <p:cNvPicPr>
            <a:picLocks noChangeAspect="1"/>
          </p:cNvPicPr>
          <p:nvPr/>
        </p:nvPicPr>
        <p:blipFill>
          <a:blip r:embed="rId4"/>
          <a:stretch>
            <a:fillRect/>
          </a:stretch>
        </p:blipFill>
        <p:spPr>
          <a:xfrm>
            <a:off x="2613154" y="2289894"/>
            <a:ext cx="6165086" cy="1382761"/>
          </a:xfrm>
          <a:prstGeom prst="rect">
            <a:avLst/>
          </a:prstGeom>
        </p:spPr>
      </p:pic>
      <p:sp>
        <p:nvSpPr>
          <p:cNvPr id="8" name="Foliennummernplatzhalter 7">
            <a:extLst>
              <a:ext uri="{FF2B5EF4-FFF2-40B4-BE49-F238E27FC236}">
                <a16:creationId xmlns:a16="http://schemas.microsoft.com/office/drawing/2014/main" id="{7498D17E-8B45-CFD1-0991-878A353490A9}"/>
              </a:ext>
            </a:extLst>
          </p:cNvPr>
          <p:cNvSpPr>
            <a:spLocks noGrp="1"/>
          </p:cNvSpPr>
          <p:nvPr>
            <p:ph type="sldNum" sz="quarter" idx="12"/>
          </p:nvPr>
        </p:nvSpPr>
        <p:spPr>
          <a:xfrm>
            <a:off x="11380981" y="0"/>
            <a:ext cx="811019" cy="503578"/>
          </a:xfrm>
        </p:spPr>
        <p:txBody>
          <a:bodyPr/>
          <a:lstStyle/>
          <a:p>
            <a:fld id="{438D7433-1FEA-4DBD-A9B5-0AC3881ED4DF}" type="slidenum">
              <a:rPr lang="de-DE" smtClean="0"/>
              <a:t>9</a:t>
            </a:fld>
            <a:endParaRPr lang="de-DE" dirty="0"/>
          </a:p>
        </p:txBody>
      </p:sp>
    </p:spTree>
    <p:extLst>
      <p:ext uri="{BB962C8B-B14F-4D97-AF65-F5344CB8AC3E}">
        <p14:creationId xmlns:p14="http://schemas.microsoft.com/office/powerpoint/2010/main" val="3169881393"/>
      </p:ext>
    </p:extLst>
  </p:cSld>
  <p:clrMapOvr>
    <a:masterClrMapping/>
  </p:clrMapOvr>
</p:sld>
</file>

<file path=ppt/theme/theme1.xml><?xml version="1.0" encoding="utf-8"?>
<a:theme xmlns:a="http://schemas.openxmlformats.org/drawingml/2006/main" name="Katalog">
  <a:themeElements>
    <a:clrScheme name="Katalog">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Katalog">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talog">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Gallery</Template>
  <TotalTime>0</TotalTime>
  <Words>3392</Words>
  <Application>Microsoft Office PowerPoint</Application>
  <PresentationFormat>Breitbild</PresentationFormat>
  <Paragraphs>267</Paragraphs>
  <Slides>17</Slides>
  <Notes>17</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17</vt:i4>
      </vt:variant>
    </vt:vector>
  </HeadingPairs>
  <TitlesOfParts>
    <vt:vector size="22" baseType="lpstr">
      <vt:lpstr>Aptos</vt:lpstr>
      <vt:lpstr>Arial</vt:lpstr>
      <vt:lpstr>Gill Sans MT</vt:lpstr>
      <vt:lpstr>Seaford</vt:lpstr>
      <vt:lpstr>Katalog</vt:lpstr>
      <vt:lpstr>Kommerz statt Community?  </vt:lpstr>
      <vt:lpstr>Kommerz statt Community?  </vt:lpstr>
      <vt:lpstr>Kommerz statt Community?  </vt:lpstr>
      <vt:lpstr>Kommerz statt Community?  </vt:lpstr>
      <vt:lpstr>Kommerz statt Community?  </vt:lpstr>
      <vt:lpstr>Kommerz statt Community?  </vt:lpstr>
      <vt:lpstr>Kommerz statt Community?  </vt:lpstr>
      <vt:lpstr>Kommerz statt Community?  </vt:lpstr>
      <vt:lpstr>Kommerz statt Community?  </vt:lpstr>
      <vt:lpstr>Kommerz statt Community?  </vt:lpstr>
      <vt:lpstr>Kommerz statt Community?  </vt:lpstr>
      <vt:lpstr>Kommerz statt Community?  </vt:lpstr>
      <vt:lpstr>Kommerz statt Community?  </vt:lpstr>
      <vt:lpstr>Kommerz statt Community?  </vt:lpstr>
      <vt:lpstr>Kommerz statt Community?  </vt:lpstr>
      <vt:lpstr>Kommerz statt Community?  </vt:lpstr>
      <vt:lpstr>Kommerz statt Community?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Thorsten Teetzen</dc:creator>
  <cp:lastModifiedBy>Thorsten Teetzen</cp:lastModifiedBy>
  <cp:revision>7</cp:revision>
  <dcterms:created xsi:type="dcterms:W3CDTF">2025-07-29T18:44:50Z</dcterms:created>
  <dcterms:modified xsi:type="dcterms:W3CDTF">2025-10-29T10:15:28Z</dcterms:modified>
</cp:coreProperties>
</file>