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6" r:id="rId3"/>
    <p:sldMasterId id="2147483674" r:id="rId4"/>
  </p:sldMasterIdLst>
  <p:sldIdLst>
    <p:sldId id="256" r:id="rId5"/>
    <p:sldId id="268" r:id="rId6"/>
    <p:sldId id="257" r:id="rId7"/>
    <p:sldId id="258" r:id="rId8"/>
    <p:sldId id="259" r:id="rId9"/>
    <p:sldId id="270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792288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520" y="2971800"/>
            <a:ext cx="792288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7952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3924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58280" y="12834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837400" y="12834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9520" y="29718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58280" y="29718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837400" y="29718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79520" y="1283400"/>
            <a:ext cx="7922880" cy="323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792288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82760" y="699480"/>
            <a:ext cx="7899120" cy="241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952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79520" y="1283400"/>
            <a:ext cx="7922880" cy="323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3924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9520" y="2971800"/>
            <a:ext cx="792288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792288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9520" y="2971800"/>
            <a:ext cx="792288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7952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3924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158280" y="12834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837400" y="12834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79520" y="29718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158280" y="29718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837400" y="2971800"/>
            <a:ext cx="255096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AF884-17F3-4159-9434-8D3F0C9D0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B20E4-9FF5-4A37-B805-5C2850520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CD2A2-A3B6-4A3C-A347-41B27757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A6B64-A3C0-42B1-82B4-4801405C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046E3-C593-4299-A63E-B3588BA8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83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C6748-D9F4-4AE7-A8D1-AE32804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2A6FA-5AAA-4329-A50E-FBEEA384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61966-A063-4668-8094-BE54433F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07272-CE8C-4986-A5DF-DE0E4770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FC45-3F9A-442C-B2EE-58B67EC6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83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B732A-9949-4FDE-A23A-CCF74416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19C5E8-7175-452C-B23B-2CC94557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383AA-DCDC-4863-AB2A-D09AC013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9E9A0-250D-4DF9-8BC3-A18DECA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DFA87-110E-44C2-96D7-16908618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921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DBF21-CD37-4A8A-AFB1-84E99B9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DC012-B540-4F72-AE51-CBA0812AD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19C00-C101-4B00-BF3A-A683A3DB7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EC46E3-54FE-4AAB-92F1-AE96434D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33987-4CCF-45D3-815C-78949CC2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CC7A4-265B-47FC-9DD4-CA0BE421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461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61CB4-6044-4727-823F-6D742A21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0FB13-EBC3-40D6-B8E1-D8C899C3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0E8BE-5904-4ED0-8862-AAB623E6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D63765-9318-4323-8543-AD9EEB29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240FCD-9E99-496D-9D5A-4A113E99F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FBE44F-CF28-4442-AF2D-C617BD4D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9BCA91-0FC5-4600-BA4D-A67D53E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48404B-D4E5-4215-9030-8262957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6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792288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BDAD3-C3BC-4F17-9B72-372F3B9F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2CA641-3E44-4983-9057-37C1222F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F9F477-AE93-4EB3-9C94-8B8C219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C1DD8F-27D0-44C0-A4EF-4EEDCC7B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586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93D725-330B-4AD4-AB2D-75466120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36FFE2-1C9A-40ED-B7C0-D3A35CE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84BBF-24D6-4033-A71F-D256460C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40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497B2-CC3F-4925-A2E8-D968A4B2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EE03E-2AEC-41BF-A193-968DB4AB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73AA46-8836-4C79-BF84-43D9D497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E86D21-0F03-47AF-99EF-2AE9339D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3A0CDF-6789-475E-90EF-D42E579E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98648A-A981-4BE5-AD5C-07BF4E43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19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A760F-C5AB-48BA-AAC3-7C0DC056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7E3407-A253-45D1-A9D1-2D45F80F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816B40-CB39-49E8-8E47-0C10F69E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70C93A-219D-4944-A6B7-A1FA3B32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95CAF-38B0-46A2-B9A3-31CD322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042EB-2CD1-4F2A-8E1C-A5F414F0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737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06B14-4DEA-4EC6-9818-DE5A5D32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A8C106-B377-4C36-A22C-3F4EDFF9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44457-DB5F-4F80-93A2-06BDC454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D29342-142D-4AB9-A830-9A96B4E6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D464B-CB68-45AE-985F-43A4E6D8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805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9353EF-E748-40C1-88F4-3F550300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CBBE1E-1B40-4A2E-8EC1-CFA180AC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A6B4E-A2B9-4D56-ACBE-4C70BF21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23155-14FD-4275-90B2-4963B225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324DA-3530-4E00-93EC-2B4C7D29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065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06934" y="771549"/>
            <a:ext cx="7737474" cy="1152127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6934" y="2031521"/>
            <a:ext cx="7737474" cy="1782365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39139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494183" y="4566159"/>
            <a:ext cx="2133599" cy="27384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16.07.2020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124199" y="4566159"/>
            <a:ext cx="2895598" cy="27384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6553199" y="4566159"/>
            <a:ext cx="1835223" cy="27384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3B23FF1-3F66-4904-91CE-1AE4A5050627}" type="slidenum">
              <a:rPr lang="de-DE"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 bwMode="auto">
          <a:xfrm>
            <a:off x="479425" y="1283493"/>
            <a:ext cx="7923213" cy="3232471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599" y="699541"/>
            <a:ext cx="7899399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3247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2007" y="3134369"/>
            <a:ext cx="7772400" cy="123757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2007" y="1851669"/>
            <a:ext cx="7772400" cy="1125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1898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79425" y="1283493"/>
            <a:ext cx="3884612" cy="3394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516437" y="1283493"/>
            <a:ext cx="3886200" cy="3394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599" y="699541"/>
            <a:ext cx="7899399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54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92825" y="1275606"/>
            <a:ext cx="3873493" cy="7560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504699" y="2139701"/>
            <a:ext cx="3851274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499993" y="1275606"/>
            <a:ext cx="3888430" cy="7560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499993" y="2139701"/>
            <a:ext cx="3888430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599" y="699541"/>
            <a:ext cx="7899399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9275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599" y="699541"/>
            <a:ext cx="7899399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5548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9251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699541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575049" y="699541"/>
            <a:ext cx="4813373" cy="410445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19621"/>
            <a:ext cx="3008313" cy="3384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9806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1792287" y="3757295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1792287" y="4245935"/>
            <a:ext cx="5486400" cy="540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 bwMode="auto">
          <a:xfrm>
            <a:off x="1792287" y="699540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97723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 rot="10800000">
            <a:off x="479425" y="1337517"/>
            <a:ext cx="7923213" cy="3394471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599" y="699541"/>
            <a:ext cx="7899399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0102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 rot="10800000">
            <a:off x="467544" y="843557"/>
            <a:ext cx="1979613" cy="3833812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 rot="10800000">
            <a:off x="2555775" y="843557"/>
            <a:ext cx="5791199" cy="3833812"/>
          </a:xfrm>
        </p:spPr>
        <p:txBody>
          <a:bodyPr vert="eaVert"/>
          <a:lstStyle>
            <a:lvl5pPr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105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82760" y="699480"/>
            <a:ext cx="7899120" cy="241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952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3232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39240" y="29718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39240" y="1283400"/>
            <a:ext cx="386604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520" y="2971800"/>
            <a:ext cx="7922880" cy="154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583480" y="0"/>
            <a:ext cx="561600" cy="5143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5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8920" cy="5691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67640" y="4763880"/>
            <a:ext cx="38872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390920" algn="l"/>
                <a:tab pos="7896240" algn="l"/>
              </a:tabLst>
            </a:pPr>
            <a:r>
              <a:rPr lang="de-DE" sz="1000" b="0" strike="noStrike" spc="-1" dirty="0">
                <a:solidFill>
                  <a:srgbClr val="808080"/>
                </a:solidFill>
                <a:latin typeface="Arial Unicode MS"/>
                <a:ea typeface="Arial"/>
              </a:rPr>
              <a:t>Alexander </a:t>
            </a:r>
            <a:r>
              <a:rPr lang="de-DE" sz="1000" b="0" strike="noStrike" spc="-1" dirty="0" err="1">
                <a:solidFill>
                  <a:srgbClr val="808080"/>
                </a:solidFill>
                <a:latin typeface="Arial Unicode MS"/>
                <a:ea typeface="Arial"/>
              </a:rPr>
              <a:t>Krösel</a:t>
            </a:r>
            <a:r>
              <a:rPr lang="de-DE" sz="1000" b="0" strike="noStrike" spc="-1" dirty="0">
                <a:solidFill>
                  <a:srgbClr val="808080"/>
                </a:solidFill>
                <a:latin typeface="Arial Unicode MS"/>
                <a:ea typeface="Arial"/>
              </a:rPr>
              <a:t>, Lennart Brinkmann, Franziska Budde, 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4390920" algn="l"/>
                <a:tab pos="7896240" algn="l"/>
              </a:tabLst>
            </a:pPr>
            <a:r>
              <a:rPr lang="de-DE" sz="1000" b="0" strike="noStrike" spc="-1" dirty="0">
                <a:solidFill>
                  <a:srgbClr val="808080"/>
                </a:solidFill>
                <a:latin typeface="Arial Unicode MS"/>
                <a:ea typeface="Arial"/>
              </a:rPr>
              <a:t>Oliver Neumann, Janis Kottmann, Thore Braun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571820" y="4807818"/>
            <a:ext cx="39589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Sprint-Review 5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8641080" y="4917960"/>
            <a:ext cx="4672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C3532AF7-18F4-49B4-850F-6ADF27C9E117}" type="slidenum">
              <a:rPr lang="de-DE" sz="1000" b="0" strike="noStrike" spc="-1">
                <a:solidFill>
                  <a:srgbClr val="808080"/>
                </a:solidFill>
                <a:latin typeface="Arial Unicode MS"/>
                <a:ea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6880" y="771480"/>
            <a:ext cx="7737120" cy="11516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3500" b="1" strike="noStrike" spc="-1">
                <a:solidFill>
                  <a:srgbClr val="008C4F"/>
                </a:solidFill>
                <a:latin typeface="Arial Unicode MS"/>
                <a:ea typeface="Arial Unicode MS"/>
              </a:rPr>
              <a:t>Titelmasterformat durch Klicken bearbeiten</a:t>
            </a:r>
            <a:endParaRPr lang="de-DE" sz="35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 Unicode MS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 Unicode MS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latin typeface="Arial Unicode MS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 Unicode MS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 Unicode MS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 Unicode MS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 Unicode M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583480" y="0"/>
            <a:ext cx="561600" cy="5143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5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8920" cy="56916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317398" y="4737438"/>
            <a:ext cx="388728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390920" algn="l"/>
                <a:tab pos="7896240" algn="l"/>
              </a:tabLst>
            </a:pPr>
            <a:r>
              <a:rPr lang="de-DE" sz="1200" b="0" strike="noStrike" spc="-1" dirty="0">
                <a:solidFill>
                  <a:srgbClr val="808080"/>
                </a:solidFill>
                <a:latin typeface="Arial Unicode MS"/>
                <a:ea typeface="Arial"/>
              </a:rPr>
              <a:t>Lego-Bauplan-Erkennung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-2147580" y="4764798"/>
            <a:ext cx="395892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Sprint-Review 5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8641080" y="4917960"/>
            <a:ext cx="4672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CCD01B72-5ECD-478F-85D8-73A6E549B8B5}" type="slidenum">
              <a:rPr lang="de-DE" sz="1000" b="0" strike="noStrike" spc="-1">
                <a:solidFill>
                  <a:srgbClr val="808080"/>
                </a:solidFill>
                <a:latin typeface="Arial Unicode MS"/>
                <a:ea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94280" y="456624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124080" y="4566240"/>
            <a:ext cx="28951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de-DE" sz="2400" b="0" strike="noStrike" spc="-1" dirty="0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6553080" y="4566240"/>
            <a:ext cx="18349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de-DE" sz="2400" b="0" strike="noStrike" spc="-1" dirty="0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79520" y="1283400"/>
            <a:ext cx="7922880" cy="3232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8200" indent="-267840">
              <a:lnSpc>
                <a:spcPct val="100000"/>
              </a:lnSpc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lang="de-DE" sz="28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Textmasterformat bearbeiten</a:t>
            </a:r>
            <a:endParaRPr lang="de-DE" sz="2800" b="0" strike="noStrike" spc="-1" dirty="0">
              <a:solidFill>
                <a:srgbClr val="000000"/>
              </a:solidFill>
              <a:latin typeface="Arial Unicode MS"/>
            </a:endParaRPr>
          </a:p>
          <a:p>
            <a:pPr marL="536400" lvl="1" indent="-282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 Unicode MS"/>
                <a:ea typeface="Arial"/>
              </a:rPr>
              <a:t>Zweite Ebene</a:t>
            </a:r>
            <a:endParaRPr lang="de-DE" sz="2600" b="0" strike="noStrike" spc="-1" dirty="0">
              <a:solidFill>
                <a:srgbClr val="000000"/>
              </a:solidFill>
              <a:latin typeface="Arial Unicode MS"/>
            </a:endParaRPr>
          </a:p>
          <a:p>
            <a:pPr marL="804960" lvl="2" indent="-26784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Dritte Ebene</a:t>
            </a:r>
            <a:endParaRPr lang="de-DE" sz="2400" b="0" strike="noStrike" spc="-1" dirty="0">
              <a:solidFill>
                <a:srgbClr val="000000"/>
              </a:solidFill>
              <a:latin typeface="Arial Unicode MS"/>
            </a:endParaRPr>
          </a:p>
          <a:p>
            <a:pPr marL="1074600" lvl="3" indent="-269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200" b="0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Vierte Ebene</a:t>
            </a:r>
            <a:endParaRPr lang="de-DE" sz="2200" b="0" strike="noStrike" spc="-1" dirty="0">
              <a:solidFill>
                <a:srgbClr val="000000"/>
              </a:solidFill>
              <a:latin typeface="Arial Unicode MS"/>
            </a:endParaRPr>
          </a:p>
          <a:p>
            <a:pPr marL="1343160" lvl="4" indent="-26964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Arial Unicode MS"/>
                <a:ea typeface="Arial"/>
              </a:rPr>
              <a:t>Fünfte Ebene</a:t>
            </a:r>
            <a:endParaRPr lang="de-DE" sz="16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title"/>
          </p:nvPr>
        </p:nvSpPr>
        <p:spPr>
          <a:xfrm>
            <a:off x="482760" y="699480"/>
            <a:ext cx="7899120" cy="5216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55AF4D-28AC-4832-9973-5454D3F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89D55-3049-4CA8-8B59-A8EE9613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35361-926A-47DF-A964-D8D96E80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C306-C6CC-4945-A660-083B99DAF1C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79B877-CAE6-41F4-AB8B-D568A7A17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83A4-DECA-4B63-821E-53487FF3B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6DDC-03A2-4D6C-ADD9-01BFC3F7E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8583613" y="0"/>
            <a:ext cx="561974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5" name="Picture 59" descr="Logo_TUC_de_RGB"/>
          <p:cNvPicPr>
            <a:picLocks noChangeAspect="1" noChangeArrowheads="1"/>
          </p:cNvPicPr>
          <p:nvPr/>
        </p:nvPicPr>
        <p:blipFill>
          <a:blip r:embed="rId13"/>
          <a:stretch/>
        </p:blipFill>
        <p:spPr bwMode="auto">
          <a:xfrm>
            <a:off x="0" y="0"/>
            <a:ext cx="3059230" cy="569448"/>
          </a:xfrm>
          <a:prstGeom prst="rect">
            <a:avLst/>
          </a:prstGeom>
          <a:noFill/>
        </p:spPr>
      </p:pic>
      <p:sp>
        <p:nvSpPr>
          <p:cNvPr id="6" name="Text Box 34"/>
          <p:cNvSpPr>
            <a:spLocks/>
          </p:cNvSpPr>
          <p:nvPr/>
        </p:nvSpPr>
        <p:spPr bwMode="auto">
          <a:xfrm>
            <a:off x="467543" y="4763927"/>
            <a:ext cx="3887786" cy="2462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>
              <a:defRPr sz="2400">
                <a:solidFill>
                  <a:schemeClr val="tx1"/>
                </a:solidFill>
                <a:latin typeface="Times New Roman"/>
              </a:defRPr>
            </a:lvl2pPr>
            <a:lvl3pPr>
              <a:defRPr sz="2400">
                <a:solidFill>
                  <a:schemeClr val="tx1"/>
                </a:solidFill>
                <a:latin typeface="Times New Roman"/>
              </a:defRPr>
            </a:lvl3pPr>
            <a:lvl4pPr>
              <a:defRPr sz="2400">
                <a:solidFill>
                  <a:schemeClr val="tx1"/>
                </a:solidFill>
                <a:latin typeface="Times New Roman"/>
              </a:defRPr>
            </a:lvl4pPr>
            <a:lvl5pPr>
              <a:defRPr sz="2400">
                <a:solidFill>
                  <a:schemeClr val="tx1"/>
                </a:solidFill>
                <a:latin typeface="Times New Roman"/>
              </a:defRPr>
            </a:lvl5pPr>
            <a:lvl6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808080"/>
                </a:solidFill>
                <a:latin typeface="Arial Unicode MS"/>
              </a:rPr>
              <a:t>Sprint Review 5</a:t>
            </a:r>
          </a:p>
        </p:txBody>
      </p:sp>
      <p:sp>
        <p:nvSpPr>
          <p:cNvPr id="7" name="Text Box 44"/>
          <p:cNvSpPr>
            <a:spLocks/>
          </p:cNvSpPr>
          <p:nvPr/>
        </p:nvSpPr>
        <p:spPr bwMode="auto">
          <a:xfrm>
            <a:off x="4438650" y="4803997"/>
            <a:ext cx="3959224" cy="369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dirty="0">
                <a:solidFill>
                  <a:srgbClr val="808080"/>
                </a:solidFill>
                <a:latin typeface="Arial"/>
              </a:rPr>
              <a:t>	</a:t>
            </a:r>
            <a:r>
              <a:rPr lang="de-DE" sz="1000" dirty="0">
                <a:solidFill>
                  <a:srgbClr val="808080"/>
                </a:solidFill>
              </a:rPr>
              <a:t>Lego Bauplanerkennung</a:t>
            </a:r>
            <a:endParaRPr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599" y="699541"/>
            <a:ext cx="7899399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9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283493"/>
            <a:ext cx="7923213" cy="33944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/>
          </a:p>
          <a:p>
            <a:pPr lvl="4">
              <a:defRPr/>
            </a:pPr>
            <a:endParaRPr lang="de-DE"/>
          </a:p>
        </p:txBody>
      </p:sp>
      <p:sp>
        <p:nvSpPr>
          <p:cNvPr id="10" name="Text Box 44"/>
          <p:cNvSpPr>
            <a:spLocks noAdjustHandles="1"/>
          </p:cNvSpPr>
          <p:nvPr userDrawn="1"/>
        </p:nvSpPr>
        <p:spPr bwMode="auto">
          <a:xfrm>
            <a:off x="8640959" y="4917816"/>
            <a:ext cx="467543" cy="246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000">
                <a:solidFill>
                  <a:srgbClr val="808080"/>
                </a:solidFill>
              </a:rPr>
              <a:t>‹Nr.›</a:t>
            </a:fld>
            <a:endParaRPr lang="de-DE" sz="10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>
        <a:spcBef>
          <a:spcPts val="0"/>
        </a:spcBef>
        <a:buNone/>
        <a:defRPr sz="30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68288" indent="-268288" algn="l" defTabSz="914400">
        <a:spcBef>
          <a:spcPts val="0"/>
        </a:spcBef>
        <a:buClr>
          <a:srgbClr val="008C4F"/>
        </a:buClr>
        <a:buSzPct val="110000"/>
        <a:buFont typeface="Wingdings"/>
        <a:buChar char="§"/>
        <a:defRPr sz="28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36575" indent="-282575" algn="l" defTabSz="914400">
        <a:spcBef>
          <a:spcPts val="0"/>
        </a:spcBef>
        <a:buClrTx/>
        <a:buFont typeface="Wingdings"/>
        <a:buChar char="§"/>
        <a:defRPr sz="2600" b="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24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071563" indent="-228600" algn="l" defTabSz="914400">
        <a:spcBef>
          <a:spcPts val="0"/>
        </a:spcBef>
        <a:buClrTx/>
        <a:buFont typeface="Arial"/>
        <a:buChar char="–"/>
        <a:defRPr sz="22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165225" indent="-265113" algn="l" defTabSz="91440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6880" y="771480"/>
            <a:ext cx="7737120" cy="115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3500" b="1" strike="noStrike" spc="-1">
                <a:solidFill>
                  <a:srgbClr val="008C4F"/>
                </a:solidFill>
                <a:latin typeface="Arial Unicode MS"/>
                <a:ea typeface="Arial Unicode MS"/>
              </a:rPr>
              <a:t>Sprint Review 5</a:t>
            </a:r>
            <a:endParaRPr lang="de-DE" sz="35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6880" y="2031480"/>
            <a:ext cx="7737120" cy="178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Lego-Bauplan-Erkennung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16.07.2020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82600" y="771550"/>
            <a:ext cx="7899400" cy="431006"/>
          </a:xfrm>
        </p:spPr>
        <p:txBody>
          <a:bodyPr/>
          <a:lstStyle/>
          <a:p>
            <a:pPr>
              <a:defRPr/>
            </a:pPr>
            <a:r>
              <a:rPr lang="de-DE" dirty="0"/>
              <a:t>Neuronales Netz (angelernt)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de-DE" dirty="0"/>
              <a:t>Fast 100% Genauigkeit bei Testbildern</a:t>
            </a:r>
          </a:p>
          <a:p>
            <a:pPr lvl="1">
              <a:buClr>
                <a:srgbClr val="00B050"/>
              </a:buClr>
              <a:defRPr/>
            </a:pPr>
            <a:r>
              <a:rPr lang="de-DE" dirty="0"/>
              <a:t>Bilder sind sich sehr ähnlich, daher zu erwarten</a:t>
            </a:r>
          </a:p>
          <a:p>
            <a:pPr lvl="1">
              <a:defRPr/>
            </a:pPr>
            <a:endParaRPr lang="de-DE" dirty="0"/>
          </a:p>
          <a:p>
            <a:pPr>
              <a:spcBef>
                <a:spcPts val="600"/>
              </a:spcBef>
              <a:defRPr/>
            </a:pP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6B9FA43-4246-4516-9D58-6CBF3248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77373"/>
            <a:ext cx="3399086" cy="21223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50 Testbilder mit Bildern 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Neuronales Netz (Tests)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D87564-DBE9-408C-8868-96093B91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2" y="1923678"/>
            <a:ext cx="2064941" cy="22569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BEF4A4-63BB-47B8-8A11-A9F0658C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06" y="1923678"/>
            <a:ext cx="2376264" cy="22916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87ECCB-F64B-4640-92C3-848B1C8DF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995686"/>
            <a:ext cx="2030320" cy="22916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6CEC7F-65ED-4DC7-8AB8-6A011B89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Geringe Genauigkeit</a:t>
            </a:r>
          </a:p>
          <a:p>
            <a:r>
              <a:rPr lang="de-DE" dirty="0"/>
              <a:t>Richtiges Profil wurde oft erkannt, aber Baugruppe falsch (</a:t>
            </a:r>
            <a:r>
              <a:rPr lang="de-DE" dirty="0" err="1"/>
              <a:t>ca</a:t>
            </a:r>
            <a:r>
              <a:rPr lang="de-DE" dirty="0"/>
              <a:t> 66,7% Genauigkeit für offenes Profil aufgrund Unausgewogenheit des Datensatzes)</a:t>
            </a:r>
          </a:p>
          <a:p>
            <a:r>
              <a:rPr lang="de-DE" dirty="0"/>
              <a:t>Fotos unterscheiden sich z.T. stark von CAD generiertem Bild (Schatten, Hintergrund etc.)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E877-893F-4D16-AC3F-BB64F54D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 (Tests)</a:t>
            </a:r>
          </a:p>
        </p:txBody>
      </p:sp>
    </p:spTree>
    <p:extLst>
      <p:ext uri="{BB962C8B-B14F-4D97-AF65-F5344CB8AC3E}">
        <p14:creationId xmlns:p14="http://schemas.microsoft.com/office/powerpoint/2010/main" val="153006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7DC829-3C09-4552-B0F5-1918C1B9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Netz muss überarbeitet werden</a:t>
            </a:r>
          </a:p>
          <a:p>
            <a:r>
              <a:rPr lang="de-DE" dirty="0"/>
              <a:t>Kantenerkennung ist implementiert, muss für Trainingsbilder des NN und den zu analysierenden Bildern genutzt werden</a:t>
            </a:r>
          </a:p>
          <a:p>
            <a:r>
              <a:rPr lang="de-DE" dirty="0"/>
              <a:t>Ausgewogenerer Datensatz</a:t>
            </a:r>
          </a:p>
          <a:p>
            <a:r>
              <a:rPr lang="de-DE" dirty="0"/>
              <a:t>Trainingsbilder der Baugruppen aus mehr Winkeln mit Schatten aufnehmen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BE1D11-B229-4D4B-AD02-8DD8FCF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 (Fazit) </a:t>
            </a:r>
          </a:p>
        </p:txBody>
      </p:sp>
    </p:spTree>
    <p:extLst>
      <p:ext uri="{BB962C8B-B14F-4D97-AF65-F5344CB8AC3E}">
        <p14:creationId xmlns:p14="http://schemas.microsoft.com/office/powerpoint/2010/main" val="370241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DF9C26-6289-4E2D-807B-7FCBE33D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Jython</a:t>
            </a:r>
            <a:r>
              <a:rPr lang="de-DE" dirty="0"/>
              <a:t> als Option getestet und für ungeeignet befunden</a:t>
            </a:r>
          </a:p>
          <a:p>
            <a:r>
              <a:rPr lang="de-DE" dirty="0"/>
              <a:t>Wird als </a:t>
            </a:r>
            <a:r>
              <a:rPr lang="de-DE" dirty="0" err="1"/>
              <a:t>Processbuilder</a:t>
            </a:r>
            <a:r>
              <a:rPr lang="de-DE" dirty="0"/>
              <a:t> in Java gelöst werden</a:t>
            </a:r>
          </a:p>
          <a:p>
            <a:r>
              <a:rPr lang="de-DE" dirty="0"/>
              <a:t>Pfad für Bilddatei wird an NN übergeben</a:t>
            </a:r>
          </a:p>
          <a:p>
            <a:r>
              <a:rPr lang="de-DE" dirty="0"/>
              <a:t>Ausgabezeile des NN wird interpretiert/ wiedergegeben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944210F-6AC8-45E8-A509-DAD02CD1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GUI NN</a:t>
            </a:r>
          </a:p>
        </p:txBody>
      </p:sp>
    </p:spTree>
    <p:extLst>
      <p:ext uri="{BB962C8B-B14F-4D97-AF65-F5344CB8AC3E}">
        <p14:creationId xmlns:p14="http://schemas.microsoft.com/office/powerpoint/2010/main" val="15342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D219C7-87D6-4FFE-AC35-CAAA72A3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GUI</a:t>
            </a:r>
          </a:p>
          <a:p>
            <a:r>
              <a:rPr lang="de-DE" dirty="0" err="1"/>
              <a:t>Deliverals</a:t>
            </a:r>
            <a:endParaRPr lang="de-DE" dirty="0"/>
          </a:p>
          <a:p>
            <a:r>
              <a:rPr lang="de-DE" dirty="0"/>
              <a:t>Neuronales Netz</a:t>
            </a:r>
          </a:p>
          <a:p>
            <a:r>
              <a:rPr lang="de-DE" dirty="0"/>
              <a:t>Schnittstelle GUI NN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FE673-6E1B-434F-80AF-7DCB45D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263297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82760" y="771480"/>
            <a:ext cx="7899120" cy="43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 Unicode MS"/>
            </a:endParaRPr>
          </a:p>
        </p:txBody>
      </p:sp>
      <p:pic>
        <p:nvPicPr>
          <p:cNvPr id="92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1512000" y="648000"/>
            <a:ext cx="5544000" cy="409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82760" y="771480"/>
            <a:ext cx="7899120" cy="43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Grobarchitektur</a:t>
            </a:r>
            <a:endParaRPr lang="de-DE" sz="30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1845000" y="1283400"/>
            <a:ext cx="5191920" cy="323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1152000" y="1283400"/>
            <a:ext cx="6148440" cy="347472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482760" y="699480"/>
            <a:ext cx="7899120" cy="52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Structural View</a:t>
            </a:r>
            <a:endParaRPr lang="de-DE" sz="3000" b="0" strike="noStrike" spc="-1">
              <a:solidFill>
                <a:srgbClr val="000000"/>
              </a:solidFill>
              <a:latin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A05B277-CE0F-4DC3-8E74-4B16D30F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7" y="960570"/>
            <a:ext cx="7304502" cy="382756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1D45BDA-5286-4459-B9A1-31A1C89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Behavioural</a:t>
            </a:r>
            <a:r>
              <a:rPr lang="de-DE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09289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482600" y="771550"/>
            <a:ext cx="7899400" cy="431006"/>
          </a:xfrm>
        </p:spPr>
        <p:txBody>
          <a:bodyPr/>
          <a:lstStyle/>
          <a:p>
            <a:pPr>
              <a:defRPr/>
            </a:pPr>
            <a:r>
              <a:rPr lang="de-DE" dirty="0"/>
              <a:t>Neuronales Netz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Verwendet Python </a:t>
            </a:r>
            <a:r>
              <a:rPr lang="de-DE" dirty="0" err="1"/>
              <a:t>Tensorflow</a:t>
            </a:r>
            <a:r>
              <a:rPr lang="de-DE" dirty="0"/>
              <a:t>, Keras</a:t>
            </a:r>
          </a:p>
          <a:p>
            <a:pPr>
              <a:defRPr/>
            </a:pPr>
            <a:r>
              <a:rPr lang="de-DE" dirty="0"/>
              <a:t>Testbilder: 3 Profile (Hohl, Voll, Offen), in 29 Untergruppen (jeweils mit 1.000 Bildern)</a:t>
            </a:r>
          </a:p>
          <a:p>
            <a:pPr marL="0" indent="0">
              <a:buNone/>
              <a:defRPr/>
            </a:pPr>
            <a:r>
              <a:rPr lang="de-DE" dirty="0"/>
              <a:t> </a:t>
            </a: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6ADB016-B690-4E2F-9C2B-5B31852A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7" y="2864848"/>
            <a:ext cx="2404377" cy="137461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B58DDCC-EAA2-42CE-AC9F-05DD3732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787774"/>
            <a:ext cx="1543050" cy="1528763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14400E0-40E3-4C46-8C00-BD9B5844D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8" y="2817203"/>
            <a:ext cx="2526699" cy="14212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C7AD23C-DE5D-4323-B83D-F023EC9E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17" y="1353609"/>
            <a:ext cx="3456385" cy="2436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86FAA4D-2975-450C-A011-52B8A6D2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Baugruppen Voll-, Hohlprofile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9E3175-C9E2-48A4-AECA-B45AB67B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68" y="1357900"/>
            <a:ext cx="3456384" cy="24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8409A1F-514B-4EDE-AE80-19A4BF15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347614"/>
            <a:ext cx="4595311" cy="323373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3183F6A-B46F-4ED5-9033-BCC0BC9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Baugruppen Offene Profile</a:t>
            </a:r>
          </a:p>
        </p:txBody>
      </p:sp>
    </p:spTree>
    <p:extLst>
      <p:ext uri="{BB962C8B-B14F-4D97-AF65-F5344CB8AC3E}">
        <p14:creationId xmlns:p14="http://schemas.microsoft.com/office/powerpoint/2010/main" val="114881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Bildschirmpräsentation (16:9)</PresentationFormat>
  <Paragraphs>39</Paragraphs>
  <Slides>14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en_tuc_vorlage_test</vt:lpstr>
      <vt:lpstr>PowerPoint-Präsentation</vt:lpstr>
      <vt:lpstr>Inhaltverzeichnis</vt:lpstr>
      <vt:lpstr>PowerPoint-Präsentation</vt:lpstr>
      <vt:lpstr>PowerPoint-Präsentation</vt:lpstr>
      <vt:lpstr>PowerPoint-Präsentation</vt:lpstr>
      <vt:lpstr>Behavioural View</vt:lpstr>
      <vt:lpstr>Neuronales Netz</vt:lpstr>
      <vt:lpstr>Baugruppen Voll-, Hohlprofile</vt:lpstr>
      <vt:lpstr>Baugruppen Offene Profile</vt:lpstr>
      <vt:lpstr>Neuronales Netz (angelernt)</vt:lpstr>
      <vt:lpstr>Neuronales Netz (Tests)</vt:lpstr>
      <vt:lpstr>Neuronales Netz (Tests)</vt:lpstr>
      <vt:lpstr>Neuronales Netz (Fazit) </vt:lpstr>
      <vt:lpstr>Schnittstelle GUI 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5</dc:title>
  <dc:subject>Vorstellung des Projektfortschritt</dc:subject>
  <dc:creator>rzjb</dc:creator>
  <dc:description/>
  <cp:lastModifiedBy>Lennart Brinkmann</cp:lastModifiedBy>
  <cp:revision>30</cp:revision>
  <dcterms:created xsi:type="dcterms:W3CDTF">2014-07-22T13:28:38Z</dcterms:created>
  <dcterms:modified xsi:type="dcterms:W3CDTF">2020-07-16T14:10:09Z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4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