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jpeg" ContentType="image/jpe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583480" y="0"/>
            <a:ext cx="560880" cy="5142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5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8200" cy="5684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467640" y="4763880"/>
            <a:ext cx="38865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4390920"/>
                <a:tab algn="l" pos="7896240"/>
              </a:tabLst>
            </a:pPr>
            <a:r>
              <a:rPr b="0" lang="de-DE" sz="1000" spc="-1" strike="noStrike">
                <a:solidFill>
                  <a:srgbClr val="808080"/>
                </a:solidFill>
                <a:latin typeface="Arial Unicode MS"/>
                <a:ea typeface="DejaVu Sans"/>
              </a:rPr>
              <a:t>Alexander Krösel, Franziska Budde, Janis Kottmann,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390920"/>
                <a:tab algn="l" pos="7896240"/>
              </a:tabLst>
            </a:pPr>
            <a:r>
              <a:rPr b="0" lang="de-DE" sz="1000" spc="-1" strike="noStrike">
                <a:solidFill>
                  <a:srgbClr val="808080"/>
                </a:solidFill>
                <a:latin typeface="Arial Unicode MS"/>
                <a:ea typeface="DejaVu Sans"/>
              </a:rPr>
              <a:t>Lennart Brinkmann, Oliver Neumann, Thore Braun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4438800" y="4803840"/>
            <a:ext cx="3958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  <a:spcBef>
                <a:spcPts val="901"/>
              </a:spcBef>
            </a:pPr>
            <a:r>
              <a:rPr b="0" lang="de-DE" sz="1800" spc="-1" strike="noStrike">
                <a:solidFill>
                  <a:srgbClr val="808080"/>
                </a:solidFill>
                <a:latin typeface="Arial"/>
                <a:ea typeface="DejaVu Sans"/>
              </a:rPr>
              <a:t>	</a:t>
            </a:r>
            <a:r>
              <a:rPr b="0" lang="de-DE" sz="1000" spc="-1" strike="noStrike">
                <a:solidFill>
                  <a:srgbClr val="808080"/>
                </a:solidFill>
                <a:latin typeface="Arial Unicode MS"/>
                <a:ea typeface="DejaVu Sans"/>
              </a:rPr>
              <a:t>Lego-Bauplan-Recognition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8641080" y="4917960"/>
            <a:ext cx="4665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</a:pPr>
            <a:fld id="{71990F3D-B558-4872-967A-27667751F208}" type="slidenum">
              <a:rPr b="0" lang="de-DE" sz="1000" spc="-1" strike="noStrike">
                <a:solidFill>
                  <a:srgbClr val="80808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583480" y="0"/>
            <a:ext cx="560880" cy="5142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5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8200" cy="56844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467640" y="4763880"/>
            <a:ext cx="38865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4390920"/>
                <a:tab algn="l" pos="7896240"/>
              </a:tabLst>
            </a:pPr>
            <a:r>
              <a:rPr b="0" lang="de-DE" sz="1000" spc="-1" strike="noStrike">
                <a:solidFill>
                  <a:srgbClr val="808080"/>
                </a:solidFill>
                <a:latin typeface="Arial Unicode MS"/>
                <a:ea typeface="DejaVu Sans"/>
              </a:rPr>
              <a:t>Alexander Krösel, Franziska Budde, Janis Kottmann,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390920"/>
                <a:tab algn="l" pos="7896240"/>
              </a:tabLst>
            </a:pPr>
            <a:r>
              <a:rPr b="0" lang="de-DE" sz="1000" spc="-1" strike="noStrike">
                <a:solidFill>
                  <a:srgbClr val="808080"/>
                </a:solidFill>
                <a:latin typeface="Arial Unicode MS"/>
                <a:ea typeface="DejaVu Sans"/>
              </a:rPr>
              <a:t>Lennart Brinkmann, Oliver Neumann, Thore Braun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4438800" y="4803840"/>
            <a:ext cx="3958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  <a:spcBef>
                <a:spcPts val="901"/>
              </a:spcBef>
            </a:pPr>
            <a:r>
              <a:rPr b="0" lang="de-DE" sz="1800" spc="-1" strike="noStrike">
                <a:solidFill>
                  <a:srgbClr val="808080"/>
                </a:solidFill>
                <a:latin typeface="Arial"/>
                <a:ea typeface="DejaVu Sans"/>
              </a:rPr>
              <a:t>	</a:t>
            </a:r>
            <a:r>
              <a:rPr b="0" lang="de-DE" sz="1000" spc="-1" strike="noStrike">
                <a:solidFill>
                  <a:srgbClr val="808080"/>
                </a:solidFill>
                <a:latin typeface="Arial Unicode MS"/>
                <a:ea typeface="DejaVu Sans"/>
              </a:rPr>
              <a:t>Lego-Bauplan-Recognition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8641080" y="4917960"/>
            <a:ext cx="4665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</a:pPr>
            <a:fld id="{B02EF4EA-C45F-454B-AECC-47748F8295B8}" type="slidenum">
              <a:rPr b="0" lang="de-DE" sz="1000" spc="-1" strike="noStrike">
                <a:solidFill>
                  <a:srgbClr val="80808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6880" y="771480"/>
            <a:ext cx="773640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3500" spc="-1" strike="noStrike">
                <a:solidFill>
                  <a:srgbClr val="008c4f"/>
                </a:solidFill>
                <a:latin typeface="Arial Unicode MS"/>
                <a:ea typeface="Arial Unicode MS"/>
              </a:rPr>
              <a:t>Lego-Bauplan-Recognition</a:t>
            </a:r>
            <a:endParaRPr b="0" lang="de-DE" sz="35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6880" y="2031480"/>
            <a:ext cx="7736400" cy="17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Abschlussvortrag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24.07.2020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82760" y="771480"/>
            <a:ext cx="78984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Prototyp-Evaluation (2)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79520" y="128340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31800" y="143568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"/>
          <p:cNvSpPr/>
          <p:nvPr/>
        </p:nvSpPr>
        <p:spPr>
          <a:xfrm>
            <a:off x="784440" y="158832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Erkennung von Lego-Baugruppen mittels eines CNNs</a:t>
            </a:r>
            <a:endParaRPr b="0" lang="de-DE" sz="2000" spc="-1" strike="noStrike">
              <a:latin typeface="Arial"/>
            </a:endParaRPr>
          </a:p>
          <a:p>
            <a:pPr lvl="1" marL="7254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Erkennung von Baugruppenprofilen (hohl, offen, voll)</a:t>
            </a:r>
            <a:endParaRPr b="0" lang="de-DE" sz="2000" spc="-1" strike="noStrike">
              <a:latin typeface="Arial"/>
            </a:endParaRPr>
          </a:p>
          <a:p>
            <a:pPr lvl="1" marL="7254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Genauigkeit mit Aufgenommenen Testbildern 50,85% 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000" spc="-1" strike="noStrike">
              <a:latin typeface="Arial"/>
            </a:endParaRPr>
          </a:p>
        </p:txBody>
      </p:sp>
      <p:pic>
        <p:nvPicPr>
          <p:cNvPr id="118" name="Grafik 2" descr=""/>
          <p:cNvPicPr/>
          <p:nvPr/>
        </p:nvPicPr>
        <p:blipFill>
          <a:blip r:embed="rId1"/>
          <a:stretch/>
        </p:blipFill>
        <p:spPr>
          <a:xfrm>
            <a:off x="1404720" y="2863080"/>
            <a:ext cx="1356120" cy="1508760"/>
          </a:xfrm>
          <a:prstGeom prst="rect">
            <a:avLst/>
          </a:prstGeom>
          <a:ln>
            <a:noFill/>
          </a:ln>
        </p:spPr>
      </p:pic>
      <p:pic>
        <p:nvPicPr>
          <p:cNvPr id="119" name="Grafik 3" descr=""/>
          <p:cNvPicPr/>
          <p:nvPr/>
        </p:nvPicPr>
        <p:blipFill>
          <a:blip r:embed="rId2"/>
          <a:stretch/>
        </p:blipFill>
        <p:spPr>
          <a:xfrm>
            <a:off x="3448440" y="2862360"/>
            <a:ext cx="1356120" cy="1509480"/>
          </a:xfrm>
          <a:prstGeom prst="rect">
            <a:avLst/>
          </a:prstGeom>
          <a:ln>
            <a:noFill/>
          </a:ln>
        </p:spPr>
      </p:pic>
      <p:pic>
        <p:nvPicPr>
          <p:cNvPr id="120" name="Grafik 5" descr=""/>
          <p:cNvPicPr/>
          <p:nvPr/>
        </p:nvPicPr>
        <p:blipFill>
          <a:blip r:embed="rId3"/>
          <a:stretch/>
        </p:blipFill>
        <p:spPr>
          <a:xfrm>
            <a:off x="5491800" y="2862360"/>
            <a:ext cx="1514160" cy="150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82760" y="771480"/>
            <a:ext cx="78984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Prototyp-Evaluation (3)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79520" y="128340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31800" y="143568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784440" y="158832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Schnittstelle GUI Kamera funktioniert einwandfrei</a:t>
            </a:r>
            <a:endParaRPr b="0" lang="de-DE" sz="20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Datenbank quasi redundant</a:t>
            </a:r>
            <a:endParaRPr b="0" lang="de-DE" sz="20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Webinterface quasi redundant</a:t>
            </a:r>
            <a:endParaRPr b="0" lang="de-DE" sz="20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Schnittstelle GUI NN funktioniert, es gibt aber auf vielen Rechnern Probleme mit Tensorflow</a:t>
            </a:r>
            <a:endParaRPr b="0" lang="de-DE" sz="20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561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82760" y="771480"/>
            <a:ext cx="78984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Fazit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79520" y="128340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31800" y="143568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784440" y="158832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NN online verfügbar machen, für einfachere Nutzbarkeit</a:t>
            </a:r>
            <a:endParaRPr b="0" lang="de-DE" sz="20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GUI in Python schreiben um sich die Schnittstelle zu sparen</a:t>
            </a:r>
            <a:endParaRPr b="0" lang="de-DE" sz="20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Anwendung in einen Docker-Container verpacken, Entwicklungsumgebung zentralisieren</a:t>
            </a:r>
            <a:endParaRPr b="0" lang="de-DE" sz="20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Bessere Trainingsbilder generieren</a:t>
            </a:r>
            <a:endParaRPr b="0" lang="de-DE" sz="20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Beim nächsten Mal Test-Driven arbeiten</a:t>
            </a:r>
            <a:endParaRPr b="0" lang="de-DE" sz="20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Git-Workflow besser nutzen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82760" y="771480"/>
            <a:ext cx="78984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Abschlussfolie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79520" y="128340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31800" y="143568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784440" y="158832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479520" y="146736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Vielen Dank für die Aufmerksamkeit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000" spc="-1" strike="noStrike">
              <a:latin typeface="Arial"/>
            </a:endParaRPr>
          </a:p>
        </p:txBody>
      </p:sp>
      <p:pic>
        <p:nvPicPr>
          <p:cNvPr id="134" name="Grafik 8" descr=""/>
          <p:cNvPicPr/>
          <p:nvPr/>
        </p:nvPicPr>
        <p:blipFill>
          <a:blip r:embed="rId1"/>
          <a:stretch/>
        </p:blipFill>
        <p:spPr>
          <a:xfrm>
            <a:off x="6045480" y="1842120"/>
            <a:ext cx="1722960" cy="253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82760" y="771480"/>
            <a:ext cx="78984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Übersicht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24760" y="130356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68200" indent="-267120">
              <a:lnSpc>
                <a:spcPct val="100000"/>
              </a:lnSpc>
              <a:spcBef>
                <a:spcPts val="300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Produktvision</a:t>
            </a:r>
            <a:endParaRPr b="0" lang="de-DE" sz="24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300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Deliverables</a:t>
            </a:r>
            <a:endParaRPr b="0" lang="de-DE" sz="2400" spc="-1" strike="noStrike">
              <a:latin typeface="Arial"/>
            </a:endParaRPr>
          </a:p>
          <a:p>
            <a:pPr lvl="1" marL="725400" indent="-267120">
              <a:lnSpc>
                <a:spcPct val="100000"/>
              </a:lnSpc>
              <a:spcBef>
                <a:spcPts val="300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Use-Case Diagramm</a:t>
            </a:r>
            <a:endParaRPr b="0" lang="de-DE" sz="1800" spc="-1" strike="noStrike">
              <a:latin typeface="Arial"/>
            </a:endParaRPr>
          </a:p>
          <a:p>
            <a:pPr lvl="1" marL="725400" indent="-267120">
              <a:lnSpc>
                <a:spcPct val="100000"/>
              </a:lnSpc>
              <a:spcBef>
                <a:spcPts val="300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Domänenmodel</a:t>
            </a:r>
            <a:endParaRPr b="0" lang="de-DE" sz="1800" spc="-1" strike="noStrike">
              <a:latin typeface="Arial"/>
            </a:endParaRPr>
          </a:p>
          <a:p>
            <a:pPr lvl="1" marL="725400" indent="-267120">
              <a:lnSpc>
                <a:spcPct val="100000"/>
              </a:lnSpc>
              <a:spcBef>
                <a:spcPts val="300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Grobarchitektur</a:t>
            </a:r>
            <a:endParaRPr b="0" lang="de-DE" sz="1800" spc="-1" strike="noStrike">
              <a:latin typeface="Arial"/>
            </a:endParaRPr>
          </a:p>
          <a:p>
            <a:pPr lvl="1" marL="725400" indent="-267120">
              <a:lnSpc>
                <a:spcPct val="100000"/>
              </a:lnSpc>
              <a:spcBef>
                <a:spcPts val="300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Sequenzdiagramm</a:t>
            </a:r>
            <a:endParaRPr b="0" lang="de-DE" sz="18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300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Projekt-Evaluation</a:t>
            </a:r>
            <a:endParaRPr b="0" lang="de-DE" sz="2400" spc="-1" strike="noStrike">
              <a:latin typeface="Arial"/>
            </a:endParaRPr>
          </a:p>
          <a:p>
            <a:pPr lvl="1" marL="725400" indent="-267120">
              <a:lnSpc>
                <a:spcPct val="100000"/>
              </a:lnSpc>
              <a:spcBef>
                <a:spcPts val="300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Prototypen Konzepte</a:t>
            </a:r>
            <a:endParaRPr b="0" lang="de-DE" sz="1800" spc="-1" strike="noStrike">
              <a:latin typeface="Arial"/>
            </a:endParaRPr>
          </a:p>
          <a:p>
            <a:pPr lvl="1" marL="725400" indent="-267120">
              <a:lnSpc>
                <a:spcPct val="100000"/>
              </a:lnSpc>
              <a:spcBef>
                <a:spcPts val="300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Prototyp Evaluation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82760" y="771480"/>
            <a:ext cx="78984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Produktvision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79520" y="128340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631800" y="143568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"/>
          <p:cNvSpPr/>
          <p:nvPr/>
        </p:nvSpPr>
        <p:spPr>
          <a:xfrm>
            <a:off x="784440" y="158832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Bildaufnahme, Bildverwaltung, Erkennung und Klassifikation von Lego-Objekten mittels eines neuronalen Netzes</a:t>
            </a:r>
            <a:endParaRPr b="0" lang="de-DE" sz="24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Das Programm soll eine übersichtliche GUI besitzen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82760" y="771480"/>
            <a:ext cx="78984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Domänenmodel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79520" y="128340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96" name="Grafik 94" descr=""/>
          <p:cNvPicPr/>
          <p:nvPr/>
        </p:nvPicPr>
        <p:blipFill>
          <a:blip r:embed="rId1"/>
          <a:stretch/>
        </p:blipFill>
        <p:spPr>
          <a:xfrm>
            <a:off x="1633680" y="1264680"/>
            <a:ext cx="5709960" cy="347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82760" y="771480"/>
            <a:ext cx="78984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Grobarchitektur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79520" y="128340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99" name="Grafik 97" descr=""/>
          <p:cNvPicPr/>
          <p:nvPr/>
        </p:nvPicPr>
        <p:blipFill>
          <a:blip r:embed="rId1"/>
          <a:stretch/>
        </p:blipFill>
        <p:spPr>
          <a:xfrm>
            <a:off x="1889280" y="1283400"/>
            <a:ext cx="5598360" cy="34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82760" y="771480"/>
            <a:ext cx="78984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Use-Case Diagramm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79520" y="128340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224000" y="1296720"/>
            <a:ext cx="6192000" cy="352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82760" y="771480"/>
            <a:ext cx="78984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Behavioral View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79520" y="128340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05" name="Grafik 100" descr=""/>
          <p:cNvPicPr/>
          <p:nvPr/>
        </p:nvPicPr>
        <p:blipFill>
          <a:blip r:embed="rId1"/>
          <a:stretch/>
        </p:blipFill>
        <p:spPr>
          <a:xfrm>
            <a:off x="2290680" y="771480"/>
            <a:ext cx="5811120" cy="449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82760" y="771480"/>
            <a:ext cx="78984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Prototypen Konzepte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79520" y="128340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31800" y="143568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"/>
          <p:cNvSpPr/>
          <p:nvPr/>
        </p:nvSpPr>
        <p:spPr>
          <a:xfrm>
            <a:off x="784440" y="158832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Datenbank zur Speicherung von Bildern</a:t>
            </a:r>
            <a:endParaRPr b="0" lang="de-DE" sz="24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GUI (später nach MVC Modell) </a:t>
            </a:r>
            <a:endParaRPr b="0" lang="de-DE" sz="24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Schnittstelle GUI Kamera</a:t>
            </a:r>
            <a:endParaRPr b="0" lang="de-DE" sz="24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Webinterface als Schnittstelle für Handynutzung</a:t>
            </a:r>
            <a:endParaRPr b="0" lang="de-DE" sz="24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56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   </a:t>
            </a:r>
            <a:r>
              <a:rPr b="0" lang="de-DE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(nur Bildaufnahme)</a:t>
            </a:r>
            <a:endParaRPr b="0" lang="de-DE" sz="24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NN in Java &lt;- Schlechte Idee daher NN in Python</a:t>
            </a:r>
            <a:endParaRPr b="0" lang="de-DE" sz="24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Schnittstelle GUI NN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82760" y="771480"/>
            <a:ext cx="78984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Prototyp-Evaluation (1)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79520" y="128340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31800" y="143568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784440" y="1588320"/>
            <a:ext cx="7922160" cy="32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Erkennung von Lego-Baugruppen mittels eines CNNs</a:t>
            </a:r>
            <a:endParaRPr b="0" lang="de-DE" sz="20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GUI für benutzerfreundliche Anwendung (MVC Modell)</a:t>
            </a:r>
            <a:endParaRPr b="0" lang="de-DE" sz="20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Schnittstelle GUI Kamera mit OpenCV</a:t>
            </a:r>
            <a:endParaRPr b="0" lang="de-DE" sz="20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Datenbank zur Speicherung von Trainingsbildern und zu überprüfenden Bildern</a:t>
            </a:r>
            <a:endParaRPr b="0" lang="de-DE" sz="20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Webinterface um Bilder vom Handy in Datenbank aufzunehmen</a:t>
            </a:r>
            <a:endParaRPr b="0" lang="de-DE" sz="2000" spc="-1" strike="noStrike">
              <a:latin typeface="Arial"/>
            </a:endParaRPr>
          </a:p>
          <a:p>
            <a:pPr marL="268200" indent="-267120">
              <a:lnSpc>
                <a:spcPct val="100000"/>
              </a:lnSpc>
              <a:spcBef>
                <a:spcPts val="561"/>
              </a:spcBef>
              <a:buClr>
                <a:srgbClr val="008c4f"/>
              </a:buClr>
              <a:buSzPct val="11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Schnittstelle GUI trainiertes NN mithilfe von ProcessBuilder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LibreOffice/6.4.5.2$Windows_X86_64 LibreOffice_project/a726b36747cf2001e06b58ad5db1aa3a9a1872d6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2020-07-23T10:14:56Z</dcterms:created>
  <dc:creator/>
  <dc:description/>
  <dc:language>de-DE</dc:language>
  <cp:lastModifiedBy/>
  <dcterms:modified xsi:type="dcterms:W3CDTF">2020-07-24T08:37:17Z</dcterms:modified>
  <cp:revision>38</cp:revision>
  <dc:subject/>
  <dc:title>Titel des Vortrages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Security">
    <vt:i4>0</vt:i4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13</vt:i4>
  </property>
  <property fmtid="{D5CDD505-2E9C-101B-9397-08002B2CF9AE}" pid="8" name="PresentationFormat">
    <vt:lpwstr>Bildschirmpräsentation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