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2808525" cy="30279975"/>
  <p:notesSz cx="9928225" cy="6797675"/>
  <p:embeddedFontLst>
    <p:embeddedFont>
      <p:font typeface="Cambria Math" panose="02040503050406030204" pitchFamily="18" charset="0"/>
      <p:regular r:id="rId4"/>
    </p:embeddedFont>
    <p:embeddedFont>
      <p:font typeface="Garamond" panose="02020404030301010803" pitchFamily="18" charset="0"/>
      <p:regular r:id="rId5"/>
      <p:bold r:id="rId6"/>
      <p:italic r:id="rId7"/>
      <p:boldItalic r:id="rId8"/>
    </p:embeddedFont>
  </p:embeddedFontLst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C8DBA-7418-44DE-A905-4A3DDD48CAAF}">
  <a:tblStyle styleId="{C6BC8DBA-7418-44DE-A905-4A3DDD48C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9E6E92-C9E3-418E-914A-254489C08C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94162" autoAdjust="0"/>
  </p:normalViewPr>
  <p:slideViewPr>
    <p:cSldViewPr snapToGrid="0">
      <p:cViewPr varScale="1">
        <p:scale>
          <a:sx n="21" d="100"/>
          <a:sy n="21" d="100"/>
        </p:scale>
        <p:origin x="9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8417A07-D89C-4EA8-80A7-45725C0F14EE}"/>
              </a:ext>
            </a:extLst>
          </p:cNvPr>
          <p:cNvSpPr txBox="1">
            <a:spLocks noGrp="1" noChangeArrowheads="1"/>
          </p:cNvSpPr>
          <p:nvPr>
            <p:ph type="hdr" idx="2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indent="-88900" algn="just" eaLnBrk="1" hangingPunct="1">
              <a:spcBef>
                <a:spcPts val="12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/>
            </a:lvl1pPr>
          </a:lstStyle>
          <a:p>
            <a:endParaRPr lang="da-DK" altLang="da-DK"/>
          </a:p>
        </p:txBody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901AC363-BB6E-47E7-98C3-85E164E295BD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indent="-88900" algn="just" eaLnBrk="1" hangingPunct="1">
              <a:spcBef>
                <a:spcPts val="12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/>
            </a:lvl1pPr>
          </a:lstStyle>
          <a:p>
            <a:endParaRPr lang="da-DK" altLang="da-DK"/>
          </a:p>
        </p:txBody>
      </p:sp>
      <p:sp>
        <p:nvSpPr>
          <p:cNvPr id="13316" name="Google Shape;5;n">
            <a:extLst>
              <a:ext uri="{FF2B5EF4-FFF2-40B4-BE49-F238E27FC236}">
                <a16:creationId xmlns:a16="http://schemas.microsoft.com/office/drawing/2014/main" id="{BAEF3563-5D31-4C0E-95A7-BD63AD25138C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3163888" y="509588"/>
            <a:ext cx="3602037" cy="2547937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Google Shape;6;n">
            <a:extLst>
              <a:ext uri="{FF2B5EF4-FFF2-40B4-BE49-F238E27FC236}">
                <a16:creationId xmlns:a16="http://schemas.microsoft.com/office/drawing/2014/main" id="{9B1C6333-1A1B-498C-BE10-0BDB7DD9CA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7388"/>
            <a:ext cx="79438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a-DK" altLang="da-DK">
              <a:sym typeface="Arial" panose="020B0604020202020204" pitchFamily="34" charset="0"/>
            </a:endParaRPr>
          </a:p>
        </p:txBody>
      </p:sp>
      <p:sp>
        <p:nvSpPr>
          <p:cNvPr id="13318" name="Google Shape;7;n">
            <a:extLst>
              <a:ext uri="{FF2B5EF4-FFF2-40B4-BE49-F238E27FC236}">
                <a16:creationId xmlns:a16="http://schemas.microsoft.com/office/drawing/2014/main" id="{0B12CB19-8BFD-4184-962C-C5B9F43826DE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 bwMode="auto">
          <a:xfrm>
            <a:off x="0" y="6456363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indent="-88900" algn="just" eaLnBrk="1" hangingPunct="1">
              <a:spcBef>
                <a:spcPts val="12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/>
            </a:lvl1pPr>
          </a:lstStyle>
          <a:p>
            <a:endParaRPr lang="da-DK" altLang="da-DK"/>
          </a:p>
        </p:txBody>
      </p:sp>
      <p:sp>
        <p:nvSpPr>
          <p:cNvPr id="13319" name="Google Shape;8;n">
            <a:extLst>
              <a:ext uri="{FF2B5EF4-FFF2-40B4-BE49-F238E27FC236}">
                <a16:creationId xmlns:a16="http://schemas.microsoft.com/office/drawing/2014/main" id="{F90A9399-5502-4040-86BC-DF043F2C6C5C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77FF74E0-5E36-4939-ACA6-F7D6835B900F}" type="slidenum">
              <a:rPr lang="en-US" altLang="da-DK"/>
              <a:pPr/>
              <a:t>‹nr.›</a:t>
            </a:fld>
            <a:endParaRPr lang="da-DK" altLang="da-DK" sz="1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85;p4:notes">
            <a:extLst>
              <a:ext uri="{FF2B5EF4-FFF2-40B4-BE49-F238E27FC236}">
                <a16:creationId xmlns:a16="http://schemas.microsoft.com/office/drawing/2014/main" id="{BA7BEC57-A4D7-4602-9717-3F80D856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Font typeface="Times New Roman" panose="02020603050405020304" pitchFamily="18" charset="0"/>
              <a:buNone/>
            </a:pPr>
            <a:fld id="{DB70A124-4CA3-4711-A0FA-C85DFE5E6D6F}" type="slidenum">
              <a:rPr lang="en-US" altLang="da-DK"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pPr algn="r" eaLnBrk="1" hangingPunct="1">
                <a:buFont typeface="Times New Roman" panose="02020603050405020304" pitchFamily="18" charset="0"/>
                <a:buNone/>
              </a:pPr>
              <a:t>1</a:t>
            </a:fld>
            <a:endParaRPr lang="da-DK" altLang="da-DK"/>
          </a:p>
        </p:txBody>
      </p:sp>
      <p:sp>
        <p:nvSpPr>
          <p:cNvPr id="15363" name="Google Shape;86;p4:notes">
            <a:extLst>
              <a:ext uri="{FF2B5EF4-FFF2-40B4-BE49-F238E27FC236}">
                <a16:creationId xmlns:a16="http://schemas.microsoft.com/office/drawing/2014/main" id="{471E3832-535F-46C8-AE8E-047200D150E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5364" name="Google Shape;87;p4:notes">
            <a:extLst>
              <a:ext uri="{FF2B5EF4-FFF2-40B4-BE49-F238E27FC236}">
                <a16:creationId xmlns:a16="http://schemas.microsoft.com/office/drawing/2014/main" id="{BDEDEEB0-7DA0-4F46-BA3E-71719BE1E1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tIns="45700" bIns="45700" anchor="t"/>
          <a:lstStyle/>
          <a:p>
            <a:pPr marL="0" indent="0" eaLnBrk="1" hangingPunct="1">
              <a:buSzPts val="1400"/>
            </a:pPr>
            <a:endParaRPr lang="da-DK" altLang="da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>
            <a:extLst>
              <a:ext uri="{FF2B5EF4-FFF2-40B4-BE49-F238E27FC236}">
                <a16:creationId xmlns:a16="http://schemas.microsoft.com/office/drawing/2014/main" id="{9F63CF26-E4DE-4DD3-812E-D8ABB15E51C8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3" name="Google Shape;17;p2">
            <a:extLst>
              <a:ext uri="{FF2B5EF4-FFF2-40B4-BE49-F238E27FC236}">
                <a16:creationId xmlns:a16="http://schemas.microsoft.com/office/drawing/2014/main" id="{1E6139D6-F545-463B-A79D-A5F865F9F1A8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4" name="Google Shape;18;p2">
            <a:extLst>
              <a:ext uri="{FF2B5EF4-FFF2-40B4-BE49-F238E27FC236}">
                <a16:creationId xmlns:a16="http://schemas.microsoft.com/office/drawing/2014/main" id="{0915D046-22C8-4F54-B206-B51580FFC728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5E4227F-2CA2-4C37-8026-6E45E3834B45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69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36388676" cy="1816893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4" name="Google Shape;75;p11">
            <a:extLst>
              <a:ext uri="{FF2B5EF4-FFF2-40B4-BE49-F238E27FC236}">
                <a16:creationId xmlns:a16="http://schemas.microsoft.com/office/drawing/2014/main" id="{9507E23B-DB1C-48CA-8A84-2ADCB5081E61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5" name="Google Shape;76;p11">
            <a:extLst>
              <a:ext uri="{FF2B5EF4-FFF2-40B4-BE49-F238E27FC236}">
                <a16:creationId xmlns:a16="http://schemas.microsoft.com/office/drawing/2014/main" id="{435A1E01-3F54-4CD6-9148-20330D29C473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77;p11">
            <a:extLst>
              <a:ext uri="{FF2B5EF4-FFF2-40B4-BE49-F238E27FC236}">
                <a16:creationId xmlns:a16="http://schemas.microsoft.com/office/drawing/2014/main" id="{163332F1-78C0-47A9-9FE2-00D66CE231CD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7DD06-8A49-4F70-8B4A-BF041D569C96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85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3209925" y="9405938"/>
            <a:ext cx="36388676" cy="6491287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6421438" y="17159288"/>
            <a:ext cx="29965651" cy="773747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ctr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457200" marR="0" lvl="1" indent="0" algn="ctr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914400" marR="0" lvl="2" indent="0" algn="ctr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1371600" marR="0" lvl="3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1828800" marR="0" lvl="4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2286000" marR="0" lvl="5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2743200" marR="0" lvl="6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3200400" marR="0" lvl="7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3657600" marR="0" lvl="8" indent="0" algn="ctr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" name="Google Shape;81;p12">
            <a:extLst>
              <a:ext uri="{FF2B5EF4-FFF2-40B4-BE49-F238E27FC236}">
                <a16:creationId xmlns:a16="http://schemas.microsoft.com/office/drawing/2014/main" id="{0DE3A882-69FA-4775-BFCF-2607F8CB7657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5" name="Google Shape;82;p12">
            <a:extLst>
              <a:ext uri="{FF2B5EF4-FFF2-40B4-BE49-F238E27FC236}">
                <a16:creationId xmlns:a16="http://schemas.microsoft.com/office/drawing/2014/main" id="{0C138E83-9961-47C8-8D67-BB475FD798F6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83;p12">
            <a:extLst>
              <a:ext uri="{FF2B5EF4-FFF2-40B4-BE49-F238E27FC236}">
                <a16:creationId xmlns:a16="http://schemas.microsoft.com/office/drawing/2014/main" id="{6B6FF2C1-4CCB-4509-8C5F-7FB60F3FE1BC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925C03-A909-4AE0-B885-8A3799179EBA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64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22937787" y="10255251"/>
            <a:ext cx="24225251" cy="909637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4667249" y="1233488"/>
            <a:ext cx="24225251" cy="27139901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4" name="Google Shape;22;p3">
            <a:extLst>
              <a:ext uri="{FF2B5EF4-FFF2-40B4-BE49-F238E27FC236}">
                <a16:creationId xmlns:a16="http://schemas.microsoft.com/office/drawing/2014/main" id="{B10E874A-E3A4-423B-9273-27C8DDD278B5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5" name="Google Shape;23;p3">
            <a:extLst>
              <a:ext uri="{FF2B5EF4-FFF2-40B4-BE49-F238E27FC236}">
                <a16:creationId xmlns:a16="http://schemas.microsoft.com/office/drawing/2014/main" id="{66A9275A-D6D1-427F-8899-4D76C6003FFF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24;p3">
            <a:extLst>
              <a:ext uri="{FF2B5EF4-FFF2-40B4-BE49-F238E27FC236}">
                <a16:creationId xmlns:a16="http://schemas.microsoft.com/office/drawing/2014/main" id="{00608433-0ED0-468C-B430-75BD953DDDAE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B95AA8-3BFA-4F64-8BAE-92E93A377768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3789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12319793" y="-362744"/>
            <a:ext cx="18168938" cy="3638867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E67E9584-0F0E-4DD9-9A3E-646D88614218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5" name="Google Shape;29;p4">
            <a:extLst>
              <a:ext uri="{FF2B5EF4-FFF2-40B4-BE49-F238E27FC236}">
                <a16:creationId xmlns:a16="http://schemas.microsoft.com/office/drawing/2014/main" id="{B623717E-752A-465C-8404-5716F021BF55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30;p4">
            <a:extLst>
              <a:ext uri="{FF2B5EF4-FFF2-40B4-BE49-F238E27FC236}">
                <a16:creationId xmlns:a16="http://schemas.microsoft.com/office/drawing/2014/main" id="{730609A5-C00F-4824-83B5-07BD13BFB8A0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B76F8A2-E35E-40D7-9432-D570B45751FB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207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91525" y="21196300"/>
            <a:ext cx="25684164" cy="25019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8391525" y="2705100"/>
            <a:ext cx="25684164" cy="1816893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91525" y="23698200"/>
            <a:ext cx="25684164" cy="355441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" name="Google Shape;35;p5">
            <a:extLst>
              <a:ext uri="{FF2B5EF4-FFF2-40B4-BE49-F238E27FC236}">
                <a16:creationId xmlns:a16="http://schemas.microsoft.com/office/drawing/2014/main" id="{7895FCE2-DA27-4733-9731-AF737A880E55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36;p5">
            <a:extLst>
              <a:ext uri="{FF2B5EF4-FFF2-40B4-BE49-F238E27FC236}">
                <a16:creationId xmlns:a16="http://schemas.microsoft.com/office/drawing/2014/main" id="{C5B48597-714B-4345-8E5F-374743A2E9DE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Google Shape;37;p5">
            <a:extLst>
              <a:ext uri="{FF2B5EF4-FFF2-40B4-BE49-F238E27FC236}">
                <a16:creationId xmlns:a16="http://schemas.microsoft.com/office/drawing/2014/main" id="{FE15856F-EC12-49C8-BB8B-66DCF383F7D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F35CAA-711C-4BD4-9965-ED1977F69825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71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6737013" y="1204913"/>
            <a:ext cx="23931561" cy="258444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" name="Google Shape;42;p6">
            <a:extLst>
              <a:ext uri="{FF2B5EF4-FFF2-40B4-BE49-F238E27FC236}">
                <a16:creationId xmlns:a16="http://schemas.microsoft.com/office/drawing/2014/main" id="{593EBCF2-5AF2-40DD-A5DF-4186A0122C81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43;p6">
            <a:extLst>
              <a:ext uri="{FF2B5EF4-FFF2-40B4-BE49-F238E27FC236}">
                <a16:creationId xmlns:a16="http://schemas.microsoft.com/office/drawing/2014/main" id="{C3563965-34F3-4D76-8BAB-AA1A9F76300D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Google Shape;44;p6">
            <a:extLst>
              <a:ext uri="{FF2B5EF4-FFF2-40B4-BE49-F238E27FC236}">
                <a16:creationId xmlns:a16="http://schemas.microsoft.com/office/drawing/2014/main" id="{CD71C7F3-9AC4-4397-A64C-BFFC1F309EEE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F3B466-2B59-4055-BEA5-4057C0EAA1B4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405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6BEF58E8-A1B7-4277-8714-71FF09FCEBB4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4" name="Google Shape;48;p7">
            <a:extLst>
              <a:ext uri="{FF2B5EF4-FFF2-40B4-BE49-F238E27FC236}">
                <a16:creationId xmlns:a16="http://schemas.microsoft.com/office/drawing/2014/main" id="{94759CB2-C089-4BE1-AACD-645C06C0BDB3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5" name="Google Shape;49;p7">
            <a:extLst>
              <a:ext uri="{FF2B5EF4-FFF2-40B4-BE49-F238E27FC236}">
                <a16:creationId xmlns:a16="http://schemas.microsoft.com/office/drawing/2014/main" id="{995F68A2-6BAF-407A-AB73-A4D53349E32C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839057B-080C-49AC-987F-0F202672EB45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5727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139950" y="1212850"/>
            <a:ext cx="38528624" cy="504666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2139950" y="6778625"/>
            <a:ext cx="18915062" cy="2824163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2139950" y="9602788"/>
            <a:ext cx="18915062" cy="174466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7" name="Google Shape;56;p8">
            <a:extLst>
              <a:ext uri="{FF2B5EF4-FFF2-40B4-BE49-F238E27FC236}">
                <a16:creationId xmlns:a16="http://schemas.microsoft.com/office/drawing/2014/main" id="{A22A1B08-9E11-4428-9FF6-5632B3F9B0BC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837A42C1-301B-4DE6-9D44-3761DA6A78C3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9" name="Google Shape;58;p8">
            <a:extLst>
              <a:ext uri="{FF2B5EF4-FFF2-40B4-BE49-F238E27FC236}">
                <a16:creationId xmlns:a16="http://schemas.microsoft.com/office/drawing/2014/main" id="{5A812726-19D4-4E1D-A210-F9CAC4715C2F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CE0DD0-BA7C-42EA-97DF-C1E99934338F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209925" y="2690812"/>
            <a:ext cx="36388676" cy="504825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209925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21480463" y="8747125"/>
            <a:ext cx="18118137" cy="1816893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lvl="0" indent="-317500" rtl="0">
              <a:spcBef>
                <a:spcPts val="292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58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21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182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182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" name="Google Shape;63;p9">
            <a:extLst>
              <a:ext uri="{FF2B5EF4-FFF2-40B4-BE49-F238E27FC236}">
                <a16:creationId xmlns:a16="http://schemas.microsoft.com/office/drawing/2014/main" id="{694D02BD-7A80-421B-B51D-117A6CF1CC7A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64;p9">
            <a:extLst>
              <a:ext uri="{FF2B5EF4-FFF2-40B4-BE49-F238E27FC236}">
                <a16:creationId xmlns:a16="http://schemas.microsoft.com/office/drawing/2014/main" id="{C6EF50AE-9871-47DB-AEF7-DA5401E5204D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7" name="Google Shape;65;p9">
            <a:extLst>
              <a:ext uri="{FF2B5EF4-FFF2-40B4-BE49-F238E27FC236}">
                <a16:creationId xmlns:a16="http://schemas.microsoft.com/office/drawing/2014/main" id="{7ED27540-BB29-49BC-ABBB-BCB3FC5DB866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9B18D02-8591-47E6-BA1F-1B0104992DCC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544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  <a:noFill/>
          <a:ln>
            <a:noFill/>
          </a:ln>
        </p:spPr>
        <p:txBody>
          <a:bodyPr spcFirstLastPara="1" anchor="t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lvl="0" indent="-228600" rtl="0">
              <a:spcBef>
                <a:spcPts val="29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914400" lvl="1" indent="-228600" rtl="0">
              <a:spcBef>
                <a:spcPts val="25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1371600" lvl="2" indent="-228600" rtl="0">
              <a:spcBef>
                <a:spcPts val="21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828800" lvl="3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2286000" lvl="4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2743200" lvl="5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3200400" lvl="6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3657600" lvl="7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4114800" lvl="8" indent="-228600" rtl="0">
              <a:spcBef>
                <a:spcPts val="182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" name="Google Shape;69;p10">
            <a:extLst>
              <a:ext uri="{FF2B5EF4-FFF2-40B4-BE49-F238E27FC236}">
                <a16:creationId xmlns:a16="http://schemas.microsoft.com/office/drawing/2014/main" id="{82A7CCBC-8EBD-4453-8978-7B7306A6540E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5" name="Google Shape;70;p10">
            <a:extLst>
              <a:ext uri="{FF2B5EF4-FFF2-40B4-BE49-F238E27FC236}">
                <a16:creationId xmlns:a16="http://schemas.microsoft.com/office/drawing/2014/main" id="{E8CCBC09-E27D-4D58-A09B-05665A5C6FE7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altLang="da-DK"/>
          </a:p>
        </p:txBody>
      </p:sp>
      <p:sp>
        <p:nvSpPr>
          <p:cNvPr id="6" name="Google Shape;71;p10">
            <a:extLst>
              <a:ext uri="{FF2B5EF4-FFF2-40B4-BE49-F238E27FC236}">
                <a16:creationId xmlns:a16="http://schemas.microsoft.com/office/drawing/2014/main" id="{105427D8-C6F6-4944-808B-8332CF8B23E9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CD1EEF-3C5C-464C-BCB2-F7DE0A186C65}" type="slidenum">
              <a:rPr lang="en-US" altLang="da-DK"/>
              <a:pPr/>
              <a:t>‹nr.›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1048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;p1">
            <a:extLst>
              <a:ext uri="{FF2B5EF4-FFF2-40B4-BE49-F238E27FC236}">
                <a16:creationId xmlns:a16="http://schemas.microsoft.com/office/drawing/2014/main" id="{857885C4-90F2-4F27-84B7-3EEEA60A27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209925" y="2690813"/>
            <a:ext cx="363886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a-DK" altLang="da-DK">
              <a:sym typeface="Arial" panose="020B0604020202020204" pitchFamily="34" charset="0"/>
            </a:endParaRPr>
          </a:p>
        </p:txBody>
      </p:sp>
      <p:sp>
        <p:nvSpPr>
          <p:cNvPr id="1027" name="Google Shape;11;p1">
            <a:extLst>
              <a:ext uri="{FF2B5EF4-FFF2-40B4-BE49-F238E27FC236}">
                <a16:creationId xmlns:a16="http://schemas.microsoft.com/office/drawing/2014/main" id="{F798B17D-6ACA-4A4F-BEB4-7685CA547D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209925" y="8747125"/>
            <a:ext cx="36388675" cy="181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 altLang="da-DK">
              <a:sym typeface="Arial" panose="020B0604020202020204" pitchFamily="34" charset="0"/>
            </a:endParaRPr>
          </a:p>
        </p:txBody>
      </p:sp>
      <p:sp>
        <p:nvSpPr>
          <p:cNvPr id="1028" name="Google Shape;12;p1">
            <a:extLst>
              <a:ext uri="{FF2B5EF4-FFF2-40B4-BE49-F238E27FC236}">
                <a16:creationId xmlns:a16="http://schemas.microsoft.com/office/drawing/2014/main" id="{F66BA8CB-4C84-453F-A3AC-E2BBFCDBC5E6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209925" y="27589163"/>
            <a:ext cx="89185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indent="-889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/>
            </a:lvl1pPr>
          </a:lstStyle>
          <a:p>
            <a:endParaRPr lang="da-DK" altLang="da-DK"/>
          </a:p>
        </p:txBody>
      </p:sp>
      <p:sp>
        <p:nvSpPr>
          <p:cNvPr id="1029" name="Google Shape;13;p1">
            <a:extLst>
              <a:ext uri="{FF2B5EF4-FFF2-40B4-BE49-F238E27FC236}">
                <a16:creationId xmlns:a16="http://schemas.microsoft.com/office/drawing/2014/main" id="{EE1D9EBD-31FC-404B-A15F-0F0A3A22123E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 bwMode="auto">
          <a:xfrm>
            <a:off x="14625638" y="27589163"/>
            <a:ext cx="1355725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indent="-88900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/>
            </a:lvl1pPr>
          </a:lstStyle>
          <a:p>
            <a:endParaRPr lang="da-DK" altLang="da-DK"/>
          </a:p>
        </p:txBody>
      </p:sp>
      <p:sp>
        <p:nvSpPr>
          <p:cNvPr id="1030" name="Google Shape;14;p1">
            <a:extLst>
              <a:ext uri="{FF2B5EF4-FFF2-40B4-BE49-F238E27FC236}">
                <a16:creationId xmlns:a16="http://schemas.microsoft.com/office/drawing/2014/main" id="{8EE4C03E-1B9A-44D9-836B-D31E15BB963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0680025" y="27589163"/>
            <a:ext cx="89185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8550" tIns="209275" rIns="418550" bIns="209275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  <a:defRPr sz="64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F0CDA2FD-A4F6-40E7-B37C-7EF4E82A4B57}" type="slidenum">
              <a:rPr lang="en-US" altLang="da-DK"/>
              <a:pPr/>
              <a:t>‹nr.›</a:t>
            </a:fld>
            <a:endParaRPr lang="da-DK" altLang="da-DK" sz="14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Billede 22">
            <a:extLst>
              <a:ext uri="{FF2B5EF4-FFF2-40B4-BE49-F238E27FC236}">
                <a16:creationId xmlns:a16="http://schemas.microsoft.com/office/drawing/2014/main" id="{17BE7DAD-F2C6-45D4-BBEA-7B3DB871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034" y="16776834"/>
            <a:ext cx="12728441" cy="1272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Billede 19">
            <a:extLst>
              <a:ext uri="{FF2B5EF4-FFF2-40B4-BE49-F238E27FC236}">
                <a16:creationId xmlns:a16="http://schemas.microsoft.com/office/drawing/2014/main" id="{B0B1D3EB-B870-4D2A-812E-96DBE5F9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918" y="16797338"/>
            <a:ext cx="12715870" cy="1271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Billede 17" descr="Et billede, der indeholder fugl, sidder, tyrannid, farverig&#10;&#10;Automatisk genereret beskrivelse">
            <a:extLst>
              <a:ext uri="{FF2B5EF4-FFF2-40B4-BE49-F238E27FC236}">
                <a16:creationId xmlns:a16="http://schemas.microsoft.com/office/drawing/2014/main" id="{4A70529A-29DD-46E4-9DAD-19055C33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1" y="16783276"/>
            <a:ext cx="12763278" cy="127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Billede 28">
            <a:extLst>
              <a:ext uri="{FF2B5EF4-FFF2-40B4-BE49-F238E27FC236}">
                <a16:creationId xmlns:a16="http://schemas.microsoft.com/office/drawing/2014/main" id="{70B99943-FF79-42D9-9675-F33C5C44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425" y="16778288"/>
            <a:ext cx="12753975" cy="127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Google Shape;90;p13">
            <a:extLst>
              <a:ext uri="{FF2B5EF4-FFF2-40B4-BE49-F238E27FC236}">
                <a16:creationId xmlns:a16="http://schemas.microsoft.com/office/drawing/2014/main" id="{F60657A4-B9A8-49DC-972F-D7D10F2E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406400"/>
            <a:ext cx="42079863" cy="29371925"/>
          </a:xfrm>
          <a:prstGeom prst="roundRect">
            <a:avLst>
              <a:gd name="adj" fmla="val 931"/>
            </a:avLst>
          </a:prstGeom>
          <a:noFill/>
          <a:ln w="254000">
            <a:solidFill>
              <a:srgbClr val="BF2B36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GB" altLang="da-DK" sz="2400"/>
              <a:t> </a:t>
            </a:r>
            <a:endParaRPr lang="da-DK" altLang="da-DK" sz="2400"/>
          </a:p>
        </p:txBody>
      </p:sp>
      <p:sp>
        <p:nvSpPr>
          <p:cNvPr id="14343" name="Google Shape;92;p13">
            <a:extLst>
              <a:ext uri="{FF2B5EF4-FFF2-40B4-BE49-F238E27FC236}">
                <a16:creationId xmlns:a16="http://schemas.microsoft.com/office/drawing/2014/main" id="{2897A9EF-6501-4451-AEB7-CAA561F1D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1754188"/>
            <a:ext cx="3977957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a-DK" sz="7200" b="1" dirty="0"/>
              <a:t>Denoising Autoencoders for Image Quality Improvement</a:t>
            </a:r>
            <a:endParaRPr lang="da-DK" altLang="da-DK" sz="7200" dirty="0"/>
          </a:p>
        </p:txBody>
      </p:sp>
      <p:sp>
        <p:nvSpPr>
          <p:cNvPr id="14344" name="Google Shape;94;p13">
            <a:extLst>
              <a:ext uri="{FF2B5EF4-FFF2-40B4-BE49-F238E27FC236}">
                <a16:creationId xmlns:a16="http://schemas.microsoft.com/office/drawing/2014/main" id="{D60572DF-BF0B-4CD3-B4EB-B89E34437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6816725"/>
            <a:ext cx="6405563" cy="755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buSzPts val="1100"/>
            </a:pPr>
            <a:r>
              <a:rPr lang="en-US" altLang="da-DK" sz="3200" dirty="0"/>
              <a:t>At the Danish start-up company, </a:t>
            </a:r>
            <a:r>
              <a:rPr lang="en-US" altLang="da-DK" sz="3200" dirty="0" err="1"/>
              <a:t>Omhu</a:t>
            </a:r>
            <a:r>
              <a:rPr lang="en-US" altLang="da-DK" sz="3200" dirty="0"/>
              <a:t>, the ambition is to use machine learning algorithms to diagnose skin conditions from smartphone images taken by </a:t>
            </a:r>
            <a:r>
              <a:rPr lang="en-US" altLang="da-DK" sz="3200" dirty="0" err="1"/>
              <a:t>pati-ents</a:t>
            </a:r>
            <a:r>
              <a:rPr lang="en-US" altLang="da-DK" sz="3200" dirty="0"/>
              <a:t>. These images however of-ten suffer from noise such as motion blur, over- and </a:t>
            </a:r>
            <a:r>
              <a:rPr lang="en-US" altLang="da-DK" sz="3200" dirty="0" err="1"/>
              <a:t>underexpo</a:t>
            </a:r>
            <a:r>
              <a:rPr lang="en-US" altLang="da-DK" sz="3200" dirty="0"/>
              <a:t>-sure or a combination of different types of noise. By training a de-noising autoencoder to improve the quality of the images, it will be easier to classify and diagnose the patients’ skin conditions from the images.</a:t>
            </a:r>
            <a:endParaRPr lang="da-DK" altLang="da-DK" sz="3200" dirty="0"/>
          </a:p>
        </p:txBody>
      </p:sp>
      <p:sp>
        <p:nvSpPr>
          <p:cNvPr id="14345" name="Google Shape;95;p13">
            <a:extLst>
              <a:ext uri="{FF2B5EF4-FFF2-40B4-BE49-F238E27FC236}">
                <a16:creationId xmlns:a16="http://schemas.microsoft.com/office/drawing/2014/main" id="{0B1C9E2F-C427-46B4-B769-51DBB0D8E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5750560"/>
            <a:ext cx="45434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/>
              <a:t>Introduction</a:t>
            </a:r>
            <a:endParaRPr lang="da-DK" altLang="da-DK" sz="4800" b="1" u="sng"/>
          </a:p>
        </p:txBody>
      </p:sp>
      <p:sp>
        <p:nvSpPr>
          <p:cNvPr id="97" name="Google Shape;97;p13">
            <a:extLst>
              <a:ext uri="{FF2B5EF4-FFF2-40B4-BE49-F238E27FC236}">
                <a16:creationId xmlns:a16="http://schemas.microsoft.com/office/drawing/2014/main" id="{6E00BF38-C428-422B-A0D9-E1FE40129C1F}"/>
              </a:ext>
            </a:extLst>
          </p:cNvPr>
          <p:cNvSpPr txBox="1"/>
          <p:nvPr/>
        </p:nvSpPr>
        <p:spPr>
          <a:xfrm>
            <a:off x="969963" y="14600238"/>
            <a:ext cx="6902450" cy="19399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3200" b="1" u="sng" kern="0" dirty="0">
                <a:latin typeface="Arial"/>
                <a:ea typeface="Arial"/>
                <a:cs typeface="Arial"/>
                <a:sym typeface="Arial"/>
              </a:rPr>
              <a:t>Key contributions</a:t>
            </a:r>
            <a:r>
              <a:rPr lang="en-US" sz="3200" b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kern="0" dirty="0">
              <a:latin typeface="Arial"/>
              <a:ea typeface="Arial"/>
              <a:cs typeface="Arial"/>
              <a:sym typeface="Arial"/>
            </a:endParaRPr>
          </a:p>
          <a:p>
            <a:pPr marL="457200" indent="-4191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/>
            </a:pPr>
            <a:r>
              <a:rPr lang="en-US" sz="3200" kern="0" dirty="0">
                <a:latin typeface="Arial"/>
                <a:ea typeface="Arial"/>
                <a:cs typeface="Arial"/>
                <a:sym typeface="Arial"/>
              </a:rPr>
              <a:t>Image noise functions</a:t>
            </a:r>
            <a:endParaRPr sz="3200" kern="0" dirty="0">
              <a:latin typeface="Arial"/>
              <a:ea typeface="Arial"/>
              <a:cs typeface="Arial"/>
              <a:sym typeface="Arial"/>
            </a:endParaRPr>
          </a:p>
          <a:p>
            <a:pPr marL="457200" indent="-4191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/>
            </a:pPr>
            <a:r>
              <a:rPr lang="en-US" sz="3200" kern="0" dirty="0">
                <a:latin typeface="Arial"/>
                <a:ea typeface="Arial"/>
                <a:cs typeface="Arial"/>
                <a:sym typeface="Arial"/>
              </a:rPr>
              <a:t>Denoising Autoencoder</a:t>
            </a:r>
            <a:endParaRPr sz="3200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7" name="Google Shape;98;p13">
            <a:extLst>
              <a:ext uri="{FF2B5EF4-FFF2-40B4-BE49-F238E27FC236}">
                <a16:creationId xmlns:a16="http://schemas.microsoft.com/office/drawing/2014/main" id="{AF342E00-0A49-42E3-B69C-3804AE6D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994" y="5755595"/>
            <a:ext cx="5773738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/>
              <a:t>Model</a:t>
            </a:r>
            <a:endParaRPr lang="da-DK" altLang="da-DK" sz="4800" b="1" u="sng"/>
          </a:p>
        </p:txBody>
      </p:sp>
      <p:sp>
        <p:nvSpPr>
          <p:cNvPr id="14348" name="Google Shape;104;p13">
            <a:extLst>
              <a:ext uri="{FF2B5EF4-FFF2-40B4-BE49-F238E27FC236}">
                <a16:creationId xmlns:a16="http://schemas.microsoft.com/office/drawing/2014/main" id="{FD2F000E-056C-476D-B32A-AB67A436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9535" y="5742556"/>
            <a:ext cx="68357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 dirty="0"/>
              <a:t>Network Architecture</a:t>
            </a:r>
            <a:endParaRPr lang="da-DK" altLang="da-DK" sz="4800" b="1" u="sng" dirty="0"/>
          </a:p>
        </p:txBody>
      </p:sp>
      <p:sp>
        <p:nvSpPr>
          <p:cNvPr id="14349" name="Google Shape;118;p13">
            <a:extLst>
              <a:ext uri="{FF2B5EF4-FFF2-40B4-BE49-F238E27FC236}">
                <a16:creationId xmlns:a16="http://schemas.microsoft.com/office/drawing/2014/main" id="{3565D8EA-851A-4066-A9F3-515B3FDB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6864013"/>
            <a:ext cx="75247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/>
              <a:t>Results</a:t>
            </a:r>
            <a:r>
              <a:rPr lang="en-US" altLang="da-DK" sz="4800" b="1"/>
              <a:t> - </a:t>
            </a:r>
            <a:r>
              <a:rPr lang="en-US" altLang="da-DK" sz="4800">
                <a:latin typeface="Garamond" panose="02020404030301010803" pitchFamily="18" charset="0"/>
                <a:sym typeface="Garamond" panose="02020404030301010803" pitchFamily="18" charset="0"/>
              </a:rPr>
              <a:t>Qualitative</a:t>
            </a:r>
            <a:endParaRPr lang="da-DK" altLang="da-DK" sz="4800" b="1" u="sng"/>
          </a:p>
        </p:txBody>
      </p:sp>
      <p:sp>
        <p:nvSpPr>
          <p:cNvPr id="14350" name="Google Shape;120;p13">
            <a:extLst>
              <a:ext uri="{FF2B5EF4-FFF2-40B4-BE49-F238E27FC236}">
                <a16:creationId xmlns:a16="http://schemas.microsoft.com/office/drawing/2014/main" id="{7C7E4BB9-D6E1-4EF3-AD0D-C88ED64C9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5175" y="9424988"/>
            <a:ext cx="6107113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a-DK" sz="4800" b="1" u="sng"/>
              <a:t>Results</a:t>
            </a:r>
            <a:r>
              <a:rPr lang="en-US" altLang="da-DK" sz="4800"/>
              <a:t> - </a:t>
            </a:r>
            <a:r>
              <a:rPr lang="en-US" altLang="da-DK" sz="4800">
                <a:latin typeface="Garamond" panose="02020404030301010803" pitchFamily="18" charset="0"/>
                <a:sym typeface="Garamond" panose="02020404030301010803" pitchFamily="18" charset="0"/>
              </a:rPr>
              <a:t>Quantitative</a:t>
            </a:r>
            <a:endParaRPr lang="da-DK" altLang="da-DK" sz="4800" b="1" u="sng"/>
          </a:p>
        </p:txBody>
      </p:sp>
      <p:sp>
        <p:nvSpPr>
          <p:cNvPr id="14351" name="Google Shape;126;p13">
            <a:extLst>
              <a:ext uri="{FF2B5EF4-FFF2-40B4-BE49-F238E27FC236}">
                <a16:creationId xmlns:a16="http://schemas.microsoft.com/office/drawing/2014/main" id="{E4494F06-1E6D-482F-8DE1-1E9D4855B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6890" y="16889956"/>
            <a:ext cx="37623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 dirty="0"/>
              <a:t>References</a:t>
            </a:r>
            <a:endParaRPr lang="da-DK" altLang="da-DK" sz="4800" b="1" u="sng" dirty="0"/>
          </a:p>
        </p:txBody>
      </p:sp>
      <p:cxnSp>
        <p:nvCxnSpPr>
          <p:cNvPr id="14352" name="Google Shape;128;p13">
            <a:extLst>
              <a:ext uri="{FF2B5EF4-FFF2-40B4-BE49-F238E27FC236}">
                <a16:creationId xmlns:a16="http://schemas.microsoft.com/office/drawing/2014/main" id="{C160FC36-4D1E-4ED8-9720-47FA7A495D01}"/>
              </a:ext>
            </a:extLst>
          </p:cNvPr>
          <p:cNvCxnSpPr>
            <a:cxnSpLocks/>
          </p:cNvCxnSpPr>
          <p:nvPr/>
        </p:nvCxnSpPr>
        <p:spPr bwMode="auto">
          <a:xfrm>
            <a:off x="20169188" y="6403975"/>
            <a:ext cx="0" cy="10293350"/>
          </a:xfrm>
          <a:prstGeom prst="straightConnector1">
            <a:avLst/>
          </a:prstGeom>
          <a:noFill/>
          <a:ln w="38100">
            <a:solidFill>
              <a:srgbClr val="BF2B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Google Shape;141;p13">
            <a:extLst>
              <a:ext uri="{FF2B5EF4-FFF2-40B4-BE49-F238E27FC236}">
                <a16:creationId xmlns:a16="http://schemas.microsoft.com/office/drawing/2014/main" id="{503CE64D-A081-4D38-860A-A35A457DC9E0}"/>
              </a:ext>
            </a:extLst>
          </p:cNvPr>
          <p:cNvSpPr txBox="1"/>
          <p:nvPr/>
        </p:nvSpPr>
        <p:spPr>
          <a:xfrm>
            <a:off x="36364863" y="17900968"/>
            <a:ext cx="5859462" cy="85439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GB" sz="2400" b="1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[1] 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O.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Ronneberger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and P. Fischer and T.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Brox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”U-NET: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Convoluttional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Networks for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Biomedical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Image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Segmentation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”, Medical Image Computing and Computer-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Assisted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Intervention (MICCAI), Volume 9351, Pages 234-241 (2015), Springer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da-DK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da-DK" sz="2400" b="1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[2] 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T. Tong et. al. ”Image Super-Resolution Using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Dense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Skip Connections”, 16th IEEE International Conference on Computer Vision, ICCV 2017, pages 4809-4817 (2017)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da-DK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da-DK" sz="2400" b="1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[3] </a:t>
            </a:r>
            <a:r>
              <a:rPr lang="en-US" sz="2400" kern="0" dirty="0">
                <a:latin typeface="+mj-lt"/>
                <a:ea typeface="Arial"/>
                <a:cs typeface="Arial"/>
                <a:sym typeface="Arial"/>
              </a:rPr>
              <a:t>Adam Coates, </a:t>
            </a:r>
            <a:r>
              <a:rPr lang="en-US" sz="2400" kern="0" dirty="0" err="1">
                <a:latin typeface="+mj-lt"/>
                <a:ea typeface="Arial"/>
                <a:cs typeface="Arial"/>
                <a:sym typeface="Arial"/>
              </a:rPr>
              <a:t>Honglak</a:t>
            </a:r>
            <a:r>
              <a:rPr lang="en-US" sz="2400" kern="0" dirty="0">
                <a:latin typeface="+mj-lt"/>
                <a:ea typeface="Arial"/>
                <a:cs typeface="Arial"/>
                <a:sym typeface="Arial"/>
              </a:rPr>
              <a:t> Lee, Andrew Y. Ng ”An Analysis of Single Layer Networks in Unsupervised Feature Learning”, AISTATS, (2011)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da-DK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da-DK" sz="2400" b="1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[4] 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C.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Doersch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– ”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Tutorial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on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Variational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da-DK" sz="2400" kern="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Autoencoders</a:t>
            </a:r>
            <a:r>
              <a:rPr lang="da-DK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” (2016), Carnegie Mellon/UC Berkeley</a:t>
            </a:r>
          </a:p>
        </p:txBody>
      </p:sp>
      <p:cxnSp>
        <p:nvCxnSpPr>
          <p:cNvPr id="14354" name="Google Shape;127;p13">
            <a:extLst>
              <a:ext uri="{FF2B5EF4-FFF2-40B4-BE49-F238E27FC236}">
                <a16:creationId xmlns:a16="http://schemas.microsoft.com/office/drawing/2014/main" id="{207D81FE-0112-4A1F-B257-238B5718D1F4}"/>
              </a:ext>
            </a:extLst>
          </p:cNvPr>
          <p:cNvCxnSpPr>
            <a:cxnSpLocks/>
          </p:cNvCxnSpPr>
          <p:nvPr/>
        </p:nvCxnSpPr>
        <p:spPr bwMode="auto">
          <a:xfrm>
            <a:off x="7281863" y="6470649"/>
            <a:ext cx="0" cy="10292400"/>
          </a:xfrm>
          <a:prstGeom prst="straightConnector1">
            <a:avLst/>
          </a:prstGeom>
          <a:noFill/>
          <a:ln w="38100">
            <a:solidFill>
              <a:srgbClr val="BF2B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Google Shape;127;p13">
            <a:extLst>
              <a:ext uri="{FF2B5EF4-FFF2-40B4-BE49-F238E27FC236}">
                <a16:creationId xmlns:a16="http://schemas.microsoft.com/office/drawing/2014/main" id="{B0D98FC7-4994-4B80-B8A6-FE85C337AE25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650" y="16811625"/>
            <a:ext cx="41294050" cy="52388"/>
          </a:xfrm>
          <a:prstGeom prst="straightConnector1">
            <a:avLst/>
          </a:prstGeom>
          <a:noFill/>
          <a:ln w="38100">
            <a:solidFill>
              <a:srgbClr val="BF2B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099802-FDCD-4BF3-A4CE-FC874E5E80C8}"/>
              </a:ext>
            </a:extLst>
          </p:cNvPr>
          <p:cNvSpPr txBox="1"/>
          <p:nvPr/>
        </p:nvSpPr>
        <p:spPr>
          <a:xfrm>
            <a:off x="20318413" y="6221413"/>
            <a:ext cx="2305050" cy="1077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GB" sz="3200" kern="0" dirty="0">
                <a:latin typeface="+mj-lt"/>
                <a:ea typeface="Arial"/>
                <a:cs typeface="Arial"/>
                <a:sym typeface="Arial"/>
              </a:rPr>
              <a:t>96x96x3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GB" sz="3200" kern="0" dirty="0">
                <a:latin typeface="+mj-lt"/>
                <a:ea typeface="Arial"/>
                <a:cs typeface="Arial"/>
                <a:sym typeface="Arial"/>
              </a:rPr>
              <a:t>RGB image</a:t>
            </a:r>
            <a:endParaRPr lang="en-DK" sz="3200" kern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358" name="TextBox 26">
            <a:extLst>
              <a:ext uri="{FF2B5EF4-FFF2-40B4-BE49-F238E27FC236}">
                <a16:creationId xmlns:a16="http://schemas.microsoft.com/office/drawing/2014/main" id="{EAD22B94-C97D-4726-9B27-8877B28CA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9488" y="3125788"/>
            <a:ext cx="233346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da-DK" sz="4400" i="1" dirty="0"/>
              <a:t>August Leander </a:t>
            </a:r>
            <a:r>
              <a:rPr lang="en-US" altLang="da-DK" sz="4400" i="1" dirty="0" err="1"/>
              <a:t>Høeg</a:t>
            </a:r>
            <a:r>
              <a:rPr lang="en-US" altLang="da-DK" sz="4400" i="1" dirty="0"/>
              <a:t> (s173944@dtu.dk), Thor Vestergaard Christiansen (s173949@dtu.dk)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da-DK" sz="4400" dirty="0"/>
              <a:t>DTU Compute, Technical University of Denmark</a:t>
            </a:r>
          </a:p>
          <a:p>
            <a:pPr algn="ctr" eaLnBrk="1" hangingPunct="1"/>
            <a:endParaRPr lang="LID4096" altLang="da-DK" sz="4400" dirty="0"/>
          </a:p>
        </p:txBody>
      </p:sp>
      <p:pic>
        <p:nvPicPr>
          <p:cNvPr id="14359" name="Picture 30" descr="Chart&#10;&#10;Description automatically generated">
            <a:extLst>
              <a:ext uri="{FF2B5EF4-FFF2-40B4-BE49-F238E27FC236}">
                <a16:creationId xmlns:a16="http://schemas.microsoft.com/office/drawing/2014/main" id="{77531C9B-B165-4080-A2FA-A71A9E563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813" y="7604125"/>
            <a:ext cx="15922625" cy="895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657CBF09-24F8-480D-BA49-5CDB60A224CB}"/>
              </a:ext>
            </a:extLst>
          </p:cNvPr>
          <p:cNvSpPr/>
          <p:nvPr/>
        </p:nvSpPr>
        <p:spPr>
          <a:xfrm rot="16200000">
            <a:off x="21023580" y="6719888"/>
            <a:ext cx="649288" cy="2011362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DK" kern="0" dirty="0">
              <a:sym typeface="Arial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12C709A2-BD89-4A83-893D-2FE16E6A0DC2}"/>
              </a:ext>
            </a:extLst>
          </p:cNvPr>
          <p:cNvSpPr/>
          <p:nvPr/>
        </p:nvSpPr>
        <p:spPr>
          <a:xfrm rot="5400000">
            <a:off x="12434094" y="13745369"/>
            <a:ext cx="2212975" cy="1808163"/>
          </a:xfrm>
          <a:prstGeom prst="trapezoid">
            <a:avLst>
              <a:gd name="adj" fmla="val 34831"/>
            </a:avLst>
          </a:prstGeom>
          <a:solidFill>
            <a:srgbClr val="FFC000">
              <a:alpha val="36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DK" kern="0" dirty="0">
              <a:sym typeface="Arial"/>
            </a:endParaRPr>
          </a:p>
        </p:txBody>
      </p:sp>
      <p:sp>
        <p:nvSpPr>
          <p:cNvPr id="148" name="Trapezoid 147">
            <a:extLst>
              <a:ext uri="{FF2B5EF4-FFF2-40B4-BE49-F238E27FC236}">
                <a16:creationId xmlns:a16="http://schemas.microsoft.com/office/drawing/2014/main" id="{1AD7DB5D-684C-45F0-9DED-9BA42B410EA0}"/>
              </a:ext>
            </a:extLst>
          </p:cNvPr>
          <p:cNvSpPr/>
          <p:nvPr/>
        </p:nvSpPr>
        <p:spPr>
          <a:xfrm rot="16200000">
            <a:off x="15578931" y="13680282"/>
            <a:ext cx="2211387" cy="1809750"/>
          </a:xfrm>
          <a:prstGeom prst="trapezoid">
            <a:avLst>
              <a:gd name="adj" fmla="val 32724"/>
            </a:avLst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DK" kern="0">
              <a:sym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646237-0FEB-4A34-8C16-0C8B0FC7CF4B}"/>
              </a:ext>
            </a:extLst>
          </p:cNvPr>
          <p:cNvSpPr/>
          <p:nvPr/>
        </p:nvSpPr>
        <p:spPr>
          <a:xfrm>
            <a:off x="14962188" y="13735050"/>
            <a:ext cx="395287" cy="1855788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DK" kern="0" dirty="0">
              <a:sym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8DF50F-0533-4279-9847-C54624BA3906}"/>
              </a:ext>
            </a:extLst>
          </p:cNvPr>
          <p:cNvCxnSpPr>
            <a:cxnSpLocks/>
          </p:cNvCxnSpPr>
          <p:nvPr/>
        </p:nvCxnSpPr>
        <p:spPr>
          <a:xfrm flipV="1">
            <a:off x="14424025" y="14651038"/>
            <a:ext cx="50482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B8BC2ED-03D3-4FCA-94C1-B81B89B0744C}"/>
              </a:ext>
            </a:extLst>
          </p:cNvPr>
          <p:cNvCxnSpPr>
            <a:cxnSpLocks/>
          </p:cNvCxnSpPr>
          <p:nvPr/>
        </p:nvCxnSpPr>
        <p:spPr>
          <a:xfrm>
            <a:off x="15379700" y="14636750"/>
            <a:ext cx="35083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6" name="TextBox 47">
            <a:extLst>
              <a:ext uri="{FF2B5EF4-FFF2-40B4-BE49-F238E27FC236}">
                <a16:creationId xmlns:a16="http://schemas.microsoft.com/office/drawing/2014/main" id="{657876C3-B748-477B-891C-750E0665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4275" y="13981113"/>
            <a:ext cx="1989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da-DK" sz="3600"/>
              <a:t>f</a:t>
            </a:r>
          </a:p>
          <a:p>
            <a:pPr eaLnBrk="1" hangingPunct="1"/>
            <a:r>
              <a:rPr lang="en-GB" altLang="da-DK" sz="3600"/>
              <a:t>Encoder</a:t>
            </a:r>
            <a:endParaRPr lang="LID4096" altLang="da-DK" sz="3600"/>
          </a:p>
        </p:txBody>
      </p:sp>
      <p:sp>
        <p:nvSpPr>
          <p:cNvPr id="14367" name="TextBox 149">
            <a:extLst>
              <a:ext uri="{FF2B5EF4-FFF2-40B4-BE49-F238E27FC236}">
                <a16:creationId xmlns:a16="http://schemas.microsoft.com/office/drawing/2014/main" id="{394E1142-56BB-4D13-9F93-BFB0B30A4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0538" y="13893800"/>
            <a:ext cx="192881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da-DK" sz="3600"/>
              <a:t>g</a:t>
            </a:r>
          </a:p>
          <a:p>
            <a:pPr algn="ctr" eaLnBrk="1" hangingPunct="1"/>
            <a:r>
              <a:rPr lang="en-GB" altLang="da-DK" sz="3600"/>
              <a:t>Decoder</a:t>
            </a:r>
            <a:endParaRPr lang="LID4096" altLang="da-DK" sz="2000"/>
          </a:p>
        </p:txBody>
      </p:sp>
      <p:sp>
        <p:nvSpPr>
          <p:cNvPr id="14368" name="TextBox 150">
            <a:extLst>
              <a:ext uri="{FF2B5EF4-FFF2-40B4-BE49-F238E27FC236}">
                <a16:creationId xmlns:a16="http://schemas.microsoft.com/office/drawing/2014/main" id="{A72FDB9C-F4B5-4A92-A5E7-09EE6FCFB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555" y="1438275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da-DK" sz="2400" dirty="0"/>
              <a:t>Z</a:t>
            </a:r>
            <a:endParaRPr lang="LID4096" alt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BA72AF-4191-4FBE-A617-CB1F1C2CF901}"/>
              </a:ext>
            </a:extLst>
          </p:cNvPr>
          <p:cNvCxnSpPr>
            <a:cxnSpLocks/>
            <a:endCxn id="14373" idx="1"/>
          </p:cNvCxnSpPr>
          <p:nvPr/>
        </p:nvCxnSpPr>
        <p:spPr>
          <a:xfrm>
            <a:off x="17584738" y="14639925"/>
            <a:ext cx="43656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97BE104-75EF-48D8-BD64-410DFC44BB08}"/>
              </a:ext>
            </a:extLst>
          </p:cNvPr>
          <p:cNvCxnSpPr>
            <a:cxnSpLocks/>
          </p:cNvCxnSpPr>
          <p:nvPr/>
        </p:nvCxnSpPr>
        <p:spPr>
          <a:xfrm>
            <a:off x="12120563" y="14649450"/>
            <a:ext cx="515937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6A36A07A-368E-4864-998E-BB558510C976}"/>
              </a:ext>
            </a:extLst>
          </p:cNvPr>
          <p:cNvSpPr/>
          <p:nvPr/>
        </p:nvSpPr>
        <p:spPr>
          <a:xfrm rot="18530128">
            <a:off x="12913520" y="13514381"/>
            <a:ext cx="3776662" cy="2816225"/>
          </a:xfrm>
          <a:prstGeom prst="arc">
            <a:avLst>
              <a:gd name="adj1" fmla="val 16554126"/>
              <a:gd name="adj2" fmla="val 935295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DK" kern="0">
              <a:sym typeface="Arial"/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7DB0204-2AA4-4449-A3FA-56D2941C1595}"/>
              </a:ext>
            </a:extLst>
          </p:cNvPr>
          <p:cNvSpPr/>
          <p:nvPr/>
        </p:nvSpPr>
        <p:spPr>
          <a:xfrm rot="9544308">
            <a:off x="16100425" y="13657263"/>
            <a:ext cx="307975" cy="2238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DK" kern="0">
              <a:sym typeface="Arial"/>
            </a:endParaRPr>
          </a:p>
        </p:txBody>
      </p:sp>
      <p:pic>
        <p:nvPicPr>
          <p:cNvPr id="14373" name="Picture 70" descr="A blue sports car&#10;&#10;Description automatically generated with medium confidence">
            <a:extLst>
              <a:ext uri="{FF2B5EF4-FFF2-40B4-BE49-F238E27FC236}">
                <a16:creationId xmlns:a16="http://schemas.microsoft.com/office/drawing/2014/main" id="{A7D90488-AFB3-4D24-BE9B-80FD8D46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0" y="13725525"/>
            <a:ext cx="1838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74" descr="A blue sports car&#10;&#10;Description automatically generated with low confidence">
            <a:extLst>
              <a:ext uri="{FF2B5EF4-FFF2-40B4-BE49-F238E27FC236}">
                <a16:creationId xmlns:a16="http://schemas.microsoft.com/office/drawing/2014/main" id="{8CC1D383-A3EB-4E8C-869D-7181AA89B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3735050"/>
            <a:ext cx="18113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7204DE8-9EB9-4C02-BA6A-C099B6F9420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450304" y="15536679"/>
            <a:ext cx="802912" cy="104317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da-DK">
                <a:noFill/>
              </a:rPr>
              <a:t>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E8CFAC-D7B0-4092-AD39-B8D2D29EFCF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41726" y="15551133"/>
            <a:ext cx="802912" cy="103406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da-DK">
                <a:noFill/>
              </a:rPr>
              <a:t> </a:t>
            </a:r>
          </a:p>
        </p:txBody>
      </p:sp>
      <p:cxnSp>
        <p:nvCxnSpPr>
          <p:cNvPr id="14377" name="Google Shape;128;p13">
            <a:extLst>
              <a:ext uri="{FF2B5EF4-FFF2-40B4-BE49-F238E27FC236}">
                <a16:creationId xmlns:a16="http://schemas.microsoft.com/office/drawing/2014/main" id="{28A1862F-B40B-4722-BEDD-D572D44FBD2B}"/>
              </a:ext>
            </a:extLst>
          </p:cNvPr>
          <p:cNvCxnSpPr>
            <a:cxnSpLocks/>
          </p:cNvCxnSpPr>
          <p:nvPr/>
        </p:nvCxnSpPr>
        <p:spPr bwMode="auto">
          <a:xfrm>
            <a:off x="36221988" y="6348413"/>
            <a:ext cx="0" cy="10293350"/>
          </a:xfrm>
          <a:prstGeom prst="straightConnector1">
            <a:avLst/>
          </a:prstGeom>
          <a:noFill/>
          <a:ln w="38100">
            <a:solidFill>
              <a:srgbClr val="BF2B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7" name="Table 157">
            <a:extLst>
              <a:ext uri="{FF2B5EF4-FFF2-40B4-BE49-F238E27FC236}">
                <a16:creationId xmlns:a16="http://schemas.microsoft.com/office/drawing/2014/main" id="{33395D56-1F90-4639-A200-298D28F141E3}"/>
              </a:ext>
            </a:extLst>
          </p:cNvPr>
          <p:cNvGraphicFramePr>
            <a:graphicFrameLocks noGrp="1"/>
          </p:cNvGraphicFramePr>
          <p:nvPr/>
        </p:nvGraphicFramePr>
        <p:xfrm>
          <a:off x="36669663" y="10528300"/>
          <a:ext cx="5253037" cy="6017854"/>
        </p:xfrm>
        <a:graphic>
          <a:graphicData uri="http://schemas.openxmlformats.org/drawingml/2006/table">
            <a:tbl>
              <a:tblPr firstRow="1" bandRow="1">
                <a:tableStyleId>{C6BC8DBA-7418-44DE-A905-4A3DDD48CAAF}</a:tableStyleId>
              </a:tblPr>
              <a:tblGrid>
                <a:gridCol w="3139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382">
                <a:tc>
                  <a:txBody>
                    <a:bodyPr/>
                    <a:lstStyle/>
                    <a:p>
                      <a:r>
                        <a:rPr lang="da-DK" sz="4000" dirty="0"/>
                        <a:t>Dataset</a:t>
                      </a:r>
                      <a:endParaRPr lang="en-DK" sz="40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000" dirty="0"/>
                        <a:t>STL-10</a:t>
                      </a:r>
                      <a:endParaRPr lang="en-DK" sz="40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311">
                <a:tc>
                  <a:txBody>
                    <a:bodyPr/>
                    <a:lstStyle/>
                    <a:p>
                      <a:r>
                        <a:rPr lang="en-GB" sz="4000" dirty="0"/>
                        <a:t># Training images</a:t>
                      </a:r>
                      <a:endParaRPr lang="en-DK" sz="40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8000</a:t>
                      </a:r>
                      <a:endParaRPr lang="en-DK" sz="40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311">
                <a:tc>
                  <a:txBody>
                    <a:bodyPr/>
                    <a:lstStyle/>
                    <a:p>
                      <a:r>
                        <a:rPr lang="en-GB" sz="4000" dirty="0"/>
                        <a:t># Test images</a:t>
                      </a:r>
                      <a:endParaRPr lang="en-DK" sz="40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5000</a:t>
                      </a:r>
                      <a:endParaRPr lang="en-DK" sz="40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311">
                <a:tc>
                  <a:txBody>
                    <a:bodyPr/>
                    <a:lstStyle/>
                    <a:p>
                      <a:r>
                        <a:rPr lang="en-GB" sz="4000" dirty="0"/>
                        <a:t>Training error</a:t>
                      </a:r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4000" dirty="0"/>
                        <a:t>0.031</a:t>
                      </a:r>
                      <a:endParaRPr lang="en-DK" sz="1400" dirty="0"/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311">
                <a:tc>
                  <a:txBody>
                    <a:bodyPr/>
                    <a:lstStyle/>
                    <a:p>
                      <a:r>
                        <a:rPr lang="en-GB" sz="4000" dirty="0"/>
                        <a:t>Validation error</a:t>
                      </a:r>
                      <a:endParaRPr lang="en-DK" sz="4000" dirty="0"/>
                    </a:p>
                  </a:txBody>
                  <a:tcPr marL="91436" marR="91436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000" dirty="0"/>
                        <a:t>0.021</a:t>
                      </a:r>
                    </a:p>
                  </a:txBody>
                  <a:tcPr marL="91436" marR="91436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398" name="Google Shape;128;p13">
            <a:extLst>
              <a:ext uri="{FF2B5EF4-FFF2-40B4-BE49-F238E27FC236}">
                <a16:creationId xmlns:a16="http://schemas.microsoft.com/office/drawing/2014/main" id="{6DF11B8C-48B0-4DC6-BBDB-252FAE94E27E}"/>
              </a:ext>
            </a:extLst>
          </p:cNvPr>
          <p:cNvCxnSpPr>
            <a:cxnSpLocks/>
          </p:cNvCxnSpPr>
          <p:nvPr/>
        </p:nvCxnSpPr>
        <p:spPr bwMode="auto">
          <a:xfrm>
            <a:off x="30526038" y="17030699"/>
            <a:ext cx="0" cy="12456000"/>
          </a:xfrm>
          <a:prstGeom prst="straightConnector1">
            <a:avLst/>
          </a:prstGeom>
          <a:noFill/>
          <a:ln w="38100">
            <a:solidFill>
              <a:srgbClr val="BF2B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9" name="Google Shape;128;p13">
            <a:extLst>
              <a:ext uri="{FF2B5EF4-FFF2-40B4-BE49-F238E27FC236}">
                <a16:creationId xmlns:a16="http://schemas.microsoft.com/office/drawing/2014/main" id="{863F64E1-6677-434F-8A0E-7F4C78144FC4}"/>
              </a:ext>
            </a:extLst>
          </p:cNvPr>
          <p:cNvCxnSpPr>
            <a:cxnSpLocks/>
          </p:cNvCxnSpPr>
          <p:nvPr/>
        </p:nvCxnSpPr>
        <p:spPr bwMode="auto">
          <a:xfrm>
            <a:off x="36247388" y="16997363"/>
            <a:ext cx="0" cy="12456000"/>
          </a:xfrm>
          <a:prstGeom prst="straightConnector1">
            <a:avLst/>
          </a:prstGeom>
          <a:noFill/>
          <a:ln w="38100">
            <a:solidFill>
              <a:srgbClr val="BF2B3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0" name="Google Shape;126;p13">
            <a:extLst>
              <a:ext uri="{FF2B5EF4-FFF2-40B4-BE49-F238E27FC236}">
                <a16:creationId xmlns:a16="http://schemas.microsoft.com/office/drawing/2014/main" id="{B75A4D9B-B0BC-47A6-B43D-77BDAE4BF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3937" y="21205508"/>
            <a:ext cx="37623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 dirty="0"/>
              <a:t>Future work</a:t>
            </a:r>
            <a:endParaRPr lang="da-DK" altLang="da-DK" sz="4800" b="1" u="sng" dirty="0"/>
          </a:p>
        </p:txBody>
      </p:sp>
      <p:sp>
        <p:nvSpPr>
          <p:cNvPr id="14401" name="Google Shape;94;p13">
            <a:extLst>
              <a:ext uri="{FF2B5EF4-FFF2-40B4-BE49-F238E27FC236}">
                <a16:creationId xmlns:a16="http://schemas.microsoft.com/office/drawing/2014/main" id="{6F3548EF-E31F-4316-8C1C-40D95966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4949" y="22074505"/>
            <a:ext cx="5340350" cy="752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buSzPts val="1100"/>
            </a:pPr>
            <a:r>
              <a:rPr lang="en-US" altLang="da-DK" sz="3200" dirty="0"/>
              <a:t>The next step in this pro-</a:t>
            </a:r>
            <a:r>
              <a:rPr lang="en-US" altLang="da-DK" sz="3200" dirty="0" err="1"/>
              <a:t>cess</a:t>
            </a:r>
            <a:r>
              <a:rPr lang="en-US" altLang="da-DK" sz="3200" dirty="0"/>
              <a:t> would be to train the denoising autoencoder on more challenging types of noise and image </a:t>
            </a:r>
            <a:r>
              <a:rPr lang="en-US" altLang="da-DK" sz="3200" dirty="0" err="1"/>
              <a:t>transfor-mations</a:t>
            </a:r>
            <a:r>
              <a:rPr lang="en-US" altLang="da-DK" sz="3200" dirty="0"/>
              <a:t> such as </a:t>
            </a:r>
            <a:r>
              <a:rPr lang="en-US" altLang="da-DK" sz="3200" dirty="0" err="1"/>
              <a:t>homogra-phy</a:t>
            </a:r>
            <a:r>
              <a:rPr lang="en-US" altLang="da-DK" sz="3200" dirty="0"/>
              <a:t> transformations and re-solution enhancement. With these additions, the network could be trained on the da-</a:t>
            </a:r>
            <a:r>
              <a:rPr lang="en-US" altLang="da-DK" sz="3200" dirty="0" err="1"/>
              <a:t>taset</a:t>
            </a:r>
            <a:r>
              <a:rPr lang="en-US" altLang="da-DK" sz="3200" dirty="0"/>
              <a:t> containing images of patients’ skin conditions. If the network denoises the images properly, the images can be correctly diagnosed.</a:t>
            </a:r>
            <a:endParaRPr lang="da-DK" altLang="da-DK" sz="3200" dirty="0"/>
          </a:p>
        </p:txBody>
      </p:sp>
      <p:sp>
        <p:nvSpPr>
          <p:cNvPr id="59" name="TextBox 78">
            <a:extLst>
              <a:ext uri="{FF2B5EF4-FFF2-40B4-BE49-F238E27FC236}">
                <a16:creationId xmlns:a16="http://schemas.microsoft.com/office/drawing/2014/main" id="{4F99A684-57D0-42C3-B0D6-79A7B851DFA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63010" y="15544962"/>
            <a:ext cx="802912" cy="101566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da-DK">
                <a:noFill/>
              </a:rPr>
              <a:t> </a:t>
            </a:r>
          </a:p>
        </p:txBody>
      </p:sp>
      <p:cxnSp>
        <p:nvCxnSpPr>
          <p:cNvPr id="65" name="Straight Arrow Connector 151">
            <a:extLst>
              <a:ext uri="{FF2B5EF4-FFF2-40B4-BE49-F238E27FC236}">
                <a16:creationId xmlns:a16="http://schemas.microsoft.com/office/drawing/2014/main" id="{E897126A-0155-4562-88BE-5C355E8CA488}"/>
              </a:ext>
            </a:extLst>
          </p:cNvPr>
          <p:cNvCxnSpPr>
            <a:cxnSpLocks/>
          </p:cNvCxnSpPr>
          <p:nvPr/>
        </p:nvCxnSpPr>
        <p:spPr>
          <a:xfrm>
            <a:off x="9405938" y="14752638"/>
            <a:ext cx="32702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4">
            <a:extLst>
              <a:ext uri="{FF2B5EF4-FFF2-40B4-BE49-F238E27FC236}">
                <a16:creationId xmlns:a16="http://schemas.microsoft.com/office/drawing/2014/main" id="{846B73DE-F91C-451E-8F76-735DD285F6AA}"/>
              </a:ext>
            </a:extLst>
          </p:cNvPr>
          <p:cNvSpPr/>
          <p:nvPr/>
        </p:nvSpPr>
        <p:spPr>
          <a:xfrm>
            <a:off x="9767888" y="13823950"/>
            <a:ext cx="357187" cy="2016125"/>
          </a:xfrm>
          <a:prstGeom prst="rect">
            <a:avLst/>
          </a:prstGeom>
          <a:solidFill>
            <a:schemeClr val="bg1">
              <a:lumMod val="75000"/>
              <a:alpha val="4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DK" kern="0" dirty="0">
              <a:sym typeface="Arial"/>
            </a:endParaRPr>
          </a:p>
        </p:txBody>
      </p:sp>
      <p:sp>
        <p:nvSpPr>
          <p:cNvPr id="14405" name="TextBox 150">
            <a:extLst>
              <a:ext uri="{FF2B5EF4-FFF2-40B4-BE49-F238E27FC236}">
                <a16:creationId xmlns:a16="http://schemas.microsoft.com/office/drawing/2014/main" id="{166B4D68-50DD-40A3-9F61-DC4CA86C1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1700" y="13835063"/>
            <a:ext cx="3651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da-DK" sz="2400"/>
              <a:t>No ise</a:t>
            </a:r>
            <a:endParaRPr lang="LID4096" altLang="da-DK"/>
          </a:p>
        </p:txBody>
      </p:sp>
      <p:cxnSp>
        <p:nvCxnSpPr>
          <p:cNvPr id="68" name="Straight Arrow Connector 151">
            <a:extLst>
              <a:ext uri="{FF2B5EF4-FFF2-40B4-BE49-F238E27FC236}">
                <a16:creationId xmlns:a16="http://schemas.microsoft.com/office/drawing/2014/main" id="{105B7AD7-D84A-4D13-BB56-22CF4AADF3E5}"/>
              </a:ext>
            </a:extLst>
          </p:cNvPr>
          <p:cNvCxnSpPr>
            <a:cxnSpLocks/>
          </p:cNvCxnSpPr>
          <p:nvPr/>
        </p:nvCxnSpPr>
        <p:spPr>
          <a:xfrm>
            <a:off x="10104438" y="14752638"/>
            <a:ext cx="32702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07" name="Billede 15">
            <a:extLst>
              <a:ext uri="{FF2B5EF4-FFF2-40B4-BE49-F238E27FC236}">
                <a16:creationId xmlns:a16="http://schemas.microsoft.com/office/drawing/2014/main" id="{D969246D-AD03-4A51-90D3-E2C618BA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3727113"/>
            <a:ext cx="18430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08" name="Google Shape;91;p13">
            <a:extLst>
              <a:ext uri="{FF2B5EF4-FFF2-40B4-BE49-F238E27FC236}">
                <a16:creationId xmlns:a16="http://schemas.microsoft.com/office/drawing/2014/main" id="{588D651F-FB8D-4C08-812E-F1993AC98DF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313" y="1079500"/>
            <a:ext cx="2957512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09" name="Google Shape;126;p13">
            <a:extLst>
              <a:ext uri="{FF2B5EF4-FFF2-40B4-BE49-F238E27FC236}">
                <a16:creationId xmlns:a16="http://schemas.microsoft.com/office/drawing/2014/main" id="{27203684-5A33-42CF-BB29-7660EE13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1900" y="26014045"/>
            <a:ext cx="562292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/>
              <a:t>Code and Paper</a:t>
            </a:r>
            <a:endParaRPr lang="da-DK" altLang="da-DK" sz="4800" b="1" u="sng"/>
          </a:p>
        </p:txBody>
      </p:sp>
      <p:pic>
        <p:nvPicPr>
          <p:cNvPr id="14410" name="Billede 3">
            <a:extLst>
              <a:ext uri="{FF2B5EF4-FFF2-40B4-BE49-F238E27FC236}">
                <a16:creationId xmlns:a16="http://schemas.microsoft.com/office/drawing/2014/main" id="{5F349456-C577-4FB4-8BF5-E3A9F163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25" y="27128788"/>
            <a:ext cx="2227263" cy="224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11" name="Tekstfelt 6">
            <a:extLst>
              <a:ext uri="{FF2B5EF4-FFF2-40B4-BE49-F238E27FC236}">
                <a16:creationId xmlns:a16="http://schemas.microsoft.com/office/drawing/2014/main" id="{EE8E6240-EC26-4FBD-BEBE-3F44F9EE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5176" y="27100213"/>
            <a:ext cx="349726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/>
            <a:r>
              <a:rPr lang="da-DK" altLang="da-DK" sz="3200" dirty="0"/>
              <a:t>The </a:t>
            </a:r>
            <a:r>
              <a:rPr lang="da-DK" altLang="da-DK" sz="3200" dirty="0" err="1"/>
              <a:t>code</a:t>
            </a:r>
            <a:r>
              <a:rPr lang="da-DK" altLang="da-DK" sz="3200" dirty="0"/>
              <a:t> and the </a:t>
            </a:r>
            <a:r>
              <a:rPr lang="da-DK" altLang="da-DK" sz="3200" dirty="0" err="1"/>
              <a:t>paper</a:t>
            </a:r>
            <a:r>
              <a:rPr lang="da-DK" altLang="da-DK" sz="3200" dirty="0"/>
              <a:t> </a:t>
            </a:r>
            <a:r>
              <a:rPr lang="da-DK" altLang="da-DK" sz="3200" dirty="0" err="1"/>
              <a:t>can</a:t>
            </a:r>
            <a:r>
              <a:rPr lang="da-DK" altLang="da-DK" sz="3200" dirty="0"/>
              <a:t> </a:t>
            </a:r>
            <a:r>
              <a:rPr lang="da-DK" altLang="da-DK" sz="3200" dirty="0" err="1"/>
              <a:t>be</a:t>
            </a:r>
            <a:r>
              <a:rPr lang="da-DK" altLang="da-DK" sz="3200" dirty="0"/>
              <a:t> ac-</a:t>
            </a:r>
            <a:r>
              <a:rPr lang="da-DK" altLang="da-DK" sz="3200" dirty="0" err="1"/>
              <a:t>cessed</a:t>
            </a:r>
            <a:r>
              <a:rPr lang="da-DK" altLang="da-DK" sz="3200" dirty="0"/>
              <a:t> by </a:t>
            </a:r>
            <a:r>
              <a:rPr lang="da-DK" altLang="da-DK" sz="3200" dirty="0" err="1"/>
              <a:t>scan-ning</a:t>
            </a:r>
            <a:r>
              <a:rPr lang="da-DK" altLang="da-DK" sz="3200" dirty="0"/>
              <a:t> the QR -</a:t>
            </a:r>
            <a:r>
              <a:rPr lang="da-DK" altLang="da-DK" sz="3200" dirty="0" err="1"/>
              <a:t>code</a:t>
            </a:r>
            <a:r>
              <a:rPr lang="da-DK" altLang="da-DK" sz="3200" dirty="0"/>
              <a:t> </a:t>
            </a:r>
          </a:p>
        </p:txBody>
      </p:sp>
      <p:sp>
        <p:nvSpPr>
          <p:cNvPr id="14412" name="Google Shape;104;p13">
            <a:extLst>
              <a:ext uri="{FF2B5EF4-FFF2-40B4-BE49-F238E27FC236}">
                <a16:creationId xmlns:a16="http://schemas.microsoft.com/office/drawing/2014/main" id="{C2C6B142-96A9-4EF1-98E0-30407A5C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5171" y="5750560"/>
            <a:ext cx="28511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 dirty="0"/>
              <a:t>Dataset</a:t>
            </a:r>
            <a:endParaRPr lang="da-DK" altLang="da-DK" sz="4800" b="1" u="sng" dirty="0"/>
          </a:p>
        </p:txBody>
      </p:sp>
      <p:sp>
        <p:nvSpPr>
          <p:cNvPr id="14413" name="Google Shape;94;p13">
            <a:extLst>
              <a:ext uri="{FF2B5EF4-FFF2-40B4-BE49-F238E27FC236}">
                <a16:creationId xmlns:a16="http://schemas.microsoft.com/office/drawing/2014/main" id="{7D60957A-1E2D-446C-A7CF-A5FA46621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9462" y="6878863"/>
            <a:ext cx="58293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buSzPts val="1100"/>
            </a:pPr>
            <a:r>
              <a:rPr lang="da-DK" altLang="da-DK" sz="3200" dirty="0"/>
              <a:t>The STL-10 dataset with 8000 </a:t>
            </a:r>
            <a:r>
              <a:rPr lang="da-DK" altLang="da-DK" sz="3200" dirty="0" err="1"/>
              <a:t>training</a:t>
            </a:r>
            <a:r>
              <a:rPr lang="da-DK" altLang="da-DK" sz="3200" dirty="0"/>
              <a:t> images and 5000 test images of </a:t>
            </a:r>
            <a:r>
              <a:rPr lang="da-DK" altLang="da-DK" sz="3200" dirty="0" err="1"/>
              <a:t>size</a:t>
            </a:r>
            <a:r>
              <a:rPr lang="da-DK" altLang="da-DK" sz="3200" dirty="0"/>
              <a:t> 96x96x3 </a:t>
            </a:r>
            <a:r>
              <a:rPr lang="da-DK" altLang="da-DK" sz="3200" dirty="0" err="1"/>
              <a:t>was</a:t>
            </a:r>
            <a:r>
              <a:rPr lang="da-DK" altLang="da-DK" sz="3200" dirty="0"/>
              <a:t> </a:t>
            </a:r>
            <a:r>
              <a:rPr lang="da-DK" altLang="da-DK" sz="3200" dirty="0" err="1"/>
              <a:t>used</a:t>
            </a:r>
            <a:r>
              <a:rPr lang="da-DK" altLang="da-DK" sz="3200" dirty="0"/>
              <a:t>. The images </a:t>
            </a:r>
            <a:r>
              <a:rPr lang="da-DK" altLang="da-DK" sz="3200" dirty="0" err="1"/>
              <a:t>were</a:t>
            </a:r>
            <a:r>
              <a:rPr lang="da-DK" altLang="da-DK" sz="3200" dirty="0"/>
              <a:t> </a:t>
            </a:r>
            <a:r>
              <a:rPr lang="da-DK" altLang="da-DK" sz="3200" dirty="0" err="1"/>
              <a:t>divided</a:t>
            </a:r>
            <a:r>
              <a:rPr lang="da-DK" altLang="da-DK" sz="3200" dirty="0"/>
              <a:t> </a:t>
            </a:r>
            <a:r>
              <a:rPr lang="da-DK" altLang="da-DK" sz="3200" dirty="0" err="1"/>
              <a:t>into</a:t>
            </a:r>
            <a:r>
              <a:rPr lang="da-DK" altLang="da-DK" sz="3200" dirty="0"/>
              <a:t> 10 </a:t>
            </a:r>
            <a:r>
              <a:rPr lang="da-DK" altLang="da-DK" sz="3200" dirty="0" err="1"/>
              <a:t>classes</a:t>
            </a:r>
            <a:r>
              <a:rPr lang="da-DK" altLang="da-DK" sz="3200" dirty="0"/>
              <a:t> of </a:t>
            </a:r>
            <a:r>
              <a:rPr lang="da-DK" altLang="da-DK" sz="3200" dirty="0" err="1"/>
              <a:t>equal</a:t>
            </a:r>
            <a:r>
              <a:rPr lang="da-DK" altLang="da-DK" sz="3200" dirty="0"/>
              <a:t> </a:t>
            </a:r>
            <a:r>
              <a:rPr lang="da-DK" altLang="da-DK" sz="3200" dirty="0" err="1"/>
              <a:t>size</a:t>
            </a:r>
            <a:r>
              <a:rPr lang="da-DK" altLang="da-DK" sz="3200" dirty="0"/>
              <a:t>.</a:t>
            </a:r>
          </a:p>
        </p:txBody>
      </p:sp>
      <p:pic>
        <p:nvPicPr>
          <p:cNvPr id="14414" name="Google Shape;91;p13">
            <a:extLst>
              <a:ext uri="{FF2B5EF4-FFF2-40B4-BE49-F238E27FC236}">
                <a16:creationId xmlns:a16="http://schemas.microsoft.com/office/drawing/2014/main" id="{93C6B381-0050-4EFB-9A31-C3E08F57D24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54100"/>
            <a:ext cx="2957512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15" name="Billede 12" descr="Et billede, der indeholder tekst, skærmbillede&#10;&#10;Automatisk genereret beskrivelse">
            <a:extLst>
              <a:ext uri="{FF2B5EF4-FFF2-40B4-BE49-F238E27FC236}">
                <a16:creationId xmlns:a16="http://schemas.microsoft.com/office/drawing/2014/main" id="{67B6B7A0-7915-4B04-9518-2E4B3975C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400" y="17967325"/>
            <a:ext cx="16222663" cy="648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16" name="Billede 14">
            <a:extLst>
              <a:ext uri="{FF2B5EF4-FFF2-40B4-BE49-F238E27FC236}">
                <a16:creationId xmlns:a16="http://schemas.microsoft.com/office/drawing/2014/main" id="{A168D7AD-2816-4F20-BF82-325479F3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56538"/>
            <a:ext cx="13446125" cy="134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kstfelt 66">
            <a:extLst>
              <a:ext uri="{FF2B5EF4-FFF2-40B4-BE49-F238E27FC236}">
                <a16:creationId xmlns:a16="http://schemas.microsoft.com/office/drawing/2014/main" id="{1FE6CB36-A7DB-414D-B317-12CE99D3EDFD}"/>
              </a:ext>
            </a:extLst>
          </p:cNvPr>
          <p:cNvSpPr txBox="1"/>
          <p:nvPr/>
        </p:nvSpPr>
        <p:spPr>
          <a:xfrm>
            <a:off x="30693995" y="17878017"/>
            <a:ext cx="54597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da-DK" sz="3200" dirty="0"/>
              <a:t>It this project, it has been shown that the denoising au-</a:t>
            </a:r>
            <a:r>
              <a:rPr lang="en-US" altLang="da-DK" sz="3200" dirty="0" err="1"/>
              <a:t>toencoder</a:t>
            </a:r>
            <a:r>
              <a:rPr lang="en-US" altLang="da-DK" sz="3200" dirty="0"/>
              <a:t> is able to remove different types and combi-nations of noise from images from the STL-10 dataset. </a:t>
            </a:r>
            <a:endParaRPr lang="da-DK" sz="3200" dirty="0"/>
          </a:p>
        </p:txBody>
      </p:sp>
      <p:sp>
        <p:nvSpPr>
          <p:cNvPr id="69" name="Google Shape;126;p13">
            <a:extLst>
              <a:ext uri="{FF2B5EF4-FFF2-40B4-BE49-F238E27FC236}">
                <a16:creationId xmlns:a16="http://schemas.microsoft.com/office/drawing/2014/main" id="{87412AF3-B099-467B-9F86-9F4FF3CF7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737" y="16891544"/>
            <a:ext cx="37623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a-DK" sz="4800" b="1" u="sng" dirty="0"/>
              <a:t>Conclusion</a:t>
            </a:r>
            <a:endParaRPr lang="da-DK" altLang="da-DK" sz="4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94;p13">
                <a:extLst>
                  <a:ext uri="{FF2B5EF4-FFF2-40B4-BE49-F238E27FC236}">
                    <a16:creationId xmlns:a16="http://schemas.microsoft.com/office/drawing/2014/main" id="{9910AEAA-7F5A-420A-9D2B-CA1D16CA43EE}"/>
                  </a:ext>
                </a:extLst>
              </p:cNvPr>
              <p:cNvSpPr txBox="1"/>
              <p:nvPr/>
            </p:nvSpPr>
            <p:spPr>
              <a:xfrm>
                <a:off x="7416800" y="6863341"/>
                <a:ext cx="12531042" cy="65666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buClr>
                    <a:schemeClr val="dk1"/>
                  </a:buClr>
                  <a:buSzPts val="1100"/>
                </a:pPr>
                <a:r>
                  <a:rPr lang="en-GB" sz="3200" dirty="0"/>
                  <a:t>A Denoising Autoencoder has been selected to improve the quality of the images, as the best results were obtained using this method. A high quality image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is corrupted by applying a transformation to the image that mimics noise and the noisy image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sz="3200" dirty="0"/>
                  <a:t> is then for-warded through an encoder </a:t>
                </a:r>
                <a14:m>
                  <m:oMath xmlns:m="http://schemas.openxmlformats.org/officeDocument/2006/math">
                    <m:r>
                      <a:rPr lang="da-DK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3200" dirty="0"/>
                  <a:t> The encoder reduces the dimensionality of the input to get the latent variable </a:t>
                </a:r>
                <a14:m>
                  <m:oMath xmlns:m="http://schemas.openxmlformats.org/officeDocument/2006/math">
                    <m:r>
                      <a:rPr lang="da-DK" sz="3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3200" dirty="0"/>
                  <a:t>. Afterwards the latent variable is forwarded through a decoder </a:t>
                </a:r>
                <a14:m>
                  <m:oMath xmlns:m="http://schemas.openxmlformats.org/officeDocument/2006/math">
                    <m:r>
                      <a:rPr lang="da-DK" sz="3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3200" dirty="0"/>
                  <a:t> and the reconstruction of the high quality image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GB" sz="3200" dirty="0"/>
                  <a:t> is then compared to the original image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. The reconstruction error (MSE) is computed and the weights of the parameters are updated using the Adam Optimizer. The Denoising Autoencoder consist of a fully convolutional network.</a:t>
                </a:r>
                <a:endParaRPr sz="3200" dirty="0"/>
              </a:p>
            </p:txBody>
          </p:sp>
        </mc:Choice>
        <mc:Fallback xmlns="">
          <p:sp>
            <p:nvSpPr>
              <p:cNvPr id="71" name="Google Shape;94;p13">
                <a:extLst>
                  <a:ext uri="{FF2B5EF4-FFF2-40B4-BE49-F238E27FC236}">
                    <a16:creationId xmlns:a16="http://schemas.microsoft.com/office/drawing/2014/main" id="{9910AEAA-7F5A-420A-9D2B-CA1D16CA4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0" y="6863341"/>
                <a:ext cx="12531042" cy="6566683"/>
              </a:xfrm>
              <a:prstGeom prst="rect">
                <a:avLst/>
              </a:prstGeom>
              <a:blipFill>
                <a:blip r:embed="rId18"/>
                <a:stretch>
                  <a:fillRect l="-1265" t="-557" r="-12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565</Words>
  <Application>Microsoft Office PowerPoint</Application>
  <PresentationFormat>Brugerdefineret</PresentationFormat>
  <Paragraphs>52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Garamond</vt:lpstr>
      <vt:lpstr>Cambria Math</vt:lpstr>
      <vt:lpstr>Arial</vt:lpstr>
      <vt:lpstr>Times New Roman</vt:lpstr>
      <vt:lpstr>Default Design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 Vestergaard Christiansen</dc:creator>
  <cp:lastModifiedBy>Thor Dyrbjerg Vestergaard Christiansen</cp:lastModifiedBy>
  <cp:revision>58</cp:revision>
  <dcterms:modified xsi:type="dcterms:W3CDTF">2022-01-03T17:54:08Z</dcterms:modified>
</cp:coreProperties>
</file>