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3" r:id="rId5"/>
    <p:sldId id="422" r:id="rId6"/>
    <p:sldId id="427" r:id="rId7"/>
    <p:sldId id="401" r:id="rId8"/>
    <p:sldId id="413" r:id="rId9"/>
    <p:sldId id="423" r:id="rId10"/>
    <p:sldId id="414" r:id="rId11"/>
    <p:sldId id="424" r:id="rId12"/>
    <p:sldId id="425" r:id="rId13"/>
    <p:sldId id="415" r:id="rId14"/>
    <p:sldId id="416" r:id="rId15"/>
    <p:sldId id="428" r:id="rId16"/>
    <p:sldId id="417" r:id="rId17"/>
    <p:sldId id="418" r:id="rId18"/>
    <p:sldId id="426" r:id="rId19"/>
    <p:sldId id="400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MS Reference Sans Serif" panose="020B0604030504040204" pitchFamily="34" charset="0"/>
      <p:regular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  <p:embeddedFont>
      <p:font typeface="VAG Rounded Std Light" panose="020F0502020204020204" pitchFamily="34" charset="0"/>
      <p:regular r:id="rId33"/>
      <p:bold r:id="rId34"/>
    </p:embeddedFont>
    <p:embeddedFont>
      <p:font typeface="VAG Rounded Std Thin" panose="020F0402020204020204" pitchFamily="34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e mogelijke indelingen" id="{A9736008-D956-47D8-BF26-4DC673101C2F}">
          <p14:sldIdLst>
            <p14:sldId id="283"/>
            <p14:sldId id="422"/>
            <p14:sldId id="427"/>
            <p14:sldId id="401"/>
            <p14:sldId id="413"/>
            <p14:sldId id="423"/>
            <p14:sldId id="414"/>
            <p14:sldId id="424"/>
            <p14:sldId id="425"/>
            <p14:sldId id="415"/>
            <p14:sldId id="416"/>
            <p14:sldId id="428"/>
            <p14:sldId id="417"/>
            <p14:sldId id="418"/>
            <p14:sldId id="42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ursen Hanne" initials="VH" lastIdx="28" clrIdx="0">
    <p:extLst>
      <p:ext uri="{19B8F6BF-5375-455C-9EA6-DF929625EA0E}">
        <p15:presenceInfo xmlns:p15="http://schemas.microsoft.com/office/powerpoint/2012/main" userId="S-1-5-21-1073944968-1166168110-134157935-317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78795" autoAdjust="0"/>
  </p:normalViewPr>
  <p:slideViewPr>
    <p:cSldViewPr snapToGrid="0" showGuides="1">
      <p:cViewPr varScale="1">
        <p:scale>
          <a:sx n="88" d="100"/>
          <a:sy n="88" d="100"/>
        </p:scale>
        <p:origin x="1074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rt Brian" userId="53eac3d3-4a2d-4b2a-b002-0368c0a34c0a" providerId="ADAL" clId="{3041194B-1585-4C76-80F5-85D0F31DC5B4}"/>
    <pc:docChg chg="modSld">
      <pc:chgData name="Baert Brian" userId="53eac3d3-4a2d-4b2a-b002-0368c0a34c0a" providerId="ADAL" clId="{3041194B-1585-4C76-80F5-85D0F31DC5B4}" dt="2022-11-07T08:52:13.109" v="4" actId="20577"/>
      <pc:docMkLst>
        <pc:docMk/>
      </pc:docMkLst>
      <pc:sldChg chg="modSp mod">
        <pc:chgData name="Baert Brian" userId="53eac3d3-4a2d-4b2a-b002-0368c0a34c0a" providerId="ADAL" clId="{3041194B-1585-4C76-80F5-85D0F31DC5B4}" dt="2022-11-07T08:52:13.109" v="4" actId="20577"/>
        <pc:sldMkLst>
          <pc:docMk/>
          <pc:sldMk cId="1726326673" sldId="283"/>
        </pc:sldMkLst>
        <pc:spChg chg="mod">
          <ac:chgData name="Baert Brian" userId="53eac3d3-4a2d-4b2a-b002-0368c0a34c0a" providerId="ADAL" clId="{3041194B-1585-4C76-80F5-85D0F31DC5B4}" dt="2022-11-07T08:52:08.974" v="0" actId="20577"/>
          <ac:spMkLst>
            <pc:docMk/>
            <pc:sldMk cId="1726326673" sldId="283"/>
            <ac:spMk id="5" creationId="{00000000-0000-0000-0000-000000000000}"/>
          </ac:spMkLst>
        </pc:spChg>
        <pc:spChg chg="mod">
          <ac:chgData name="Baert Brian" userId="53eac3d3-4a2d-4b2a-b002-0368c0a34c0a" providerId="ADAL" clId="{3041194B-1585-4C76-80F5-85D0F31DC5B4}" dt="2022-11-07T08:52:13.109" v="4" actId="20577"/>
          <ac:spMkLst>
            <pc:docMk/>
            <pc:sldMk cId="1726326673" sldId="28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67009-8721-460B-B9C5-C73546474E49}" type="datetimeFigureOut">
              <a:rPr lang="nl-BE" smtClean="0"/>
              <a:t>7/11/2022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5B93-9C1A-4BBA-86E5-0891B18A054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46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960B3-588D-4C1C-8247-E371975585A9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D23FB-2DB7-4D8A-B6AA-11F634BC9A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2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1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standaardafwijking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“No” records </a:t>
            </a:r>
            <a:r>
              <a:rPr lang="en-GB" dirty="0" err="1"/>
              <a:t>en</a:t>
            </a:r>
            <a:r>
              <a:rPr lang="en-GB" dirty="0"/>
              <a:t> dan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“Yes” records. 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standaardafwijking</a:t>
            </a:r>
            <a:r>
              <a:rPr lang="en-GB" dirty="0"/>
              <a:t> </a:t>
            </a:r>
            <a:r>
              <a:rPr lang="en-GB" dirty="0" err="1"/>
              <a:t>berekenen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“No” records </a:t>
            </a:r>
            <a:r>
              <a:rPr lang="en-GB" dirty="0" err="1"/>
              <a:t>en</a:t>
            </a:r>
            <a:r>
              <a:rPr lang="en-GB" dirty="0"/>
              <a:t> dan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“Yes” records. 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5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feite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argmax om het label toe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kennen</a:t>
            </a:r>
            <a:r>
              <a:rPr lang="en-GB" dirty="0"/>
              <a:t>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0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 =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endParaRPr lang="en-GB" dirty="0"/>
          </a:p>
          <a:p>
            <a:r>
              <a:rPr lang="en-GB" dirty="0" err="1"/>
              <a:t>ni</a:t>
            </a:r>
            <a:r>
              <a:rPr lang="en-GB" dirty="0"/>
              <a:t> = </a:t>
            </a:r>
            <a:r>
              <a:rPr lang="en-GB" dirty="0" err="1"/>
              <a:t>aantal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waarde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23FB-2DB7-4D8A-B6AA-11F634BC9AC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5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903882" y="3257036"/>
            <a:ext cx="7741456" cy="749812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>
              <a:lnSpc>
                <a:spcPct val="100000"/>
              </a:lnSpc>
              <a:defRPr sz="44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r>
              <a:rPr lang="nl-BE" dirty="0"/>
              <a:t>titel van de uiteenzetting</a:t>
            </a:r>
            <a:endParaRPr lang="en-GB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522419" y="4085094"/>
            <a:ext cx="5122919" cy="44203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2400" cap="all" spc="10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BE" dirty="0"/>
              <a:t>ondertitel van de uiteenzetting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197075" y="2876588"/>
            <a:ext cx="244861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20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locatie en datum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12" y="5918502"/>
            <a:ext cx="2298391" cy="75597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9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foto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40000" y="1360800"/>
            <a:ext cx="5400000" cy="46800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240602" y="1360800"/>
            <a:ext cx="5400000" cy="4680000"/>
          </a:xfrm>
          <a:solidFill>
            <a:schemeClr val="bg2"/>
          </a:solidFill>
        </p:spPr>
        <p:txBody>
          <a:bodyPr/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r>
              <a:rPr lang="nl-BE"/>
              <a:t>Klik op het icoon of op de rand van het kader om een afbeelding toe te voegen</a:t>
            </a:r>
            <a:br>
              <a:rPr lang="nl-BE"/>
            </a:br>
            <a:r>
              <a:rPr lang="nl-BE"/>
              <a:t>&gt; tabblad invoegen</a:t>
            </a:r>
            <a:br>
              <a:rPr lang="nl-BE"/>
            </a:br>
            <a:r>
              <a:rPr lang="nl-BE"/>
              <a:t>&gt; afbeelding of online afbeelding</a:t>
            </a:r>
            <a:br>
              <a:rPr lang="nl-BE"/>
            </a:br>
            <a:r>
              <a:rPr lang="nl-BE"/>
              <a:t>Via ‘crop’ kan je de afbeelding binnen het fotokader veranderen van positie (fit or fill).</a:t>
            </a:r>
            <a:br>
              <a:rPr lang="nl-BE"/>
            </a:br>
            <a:r>
              <a:rPr lang="nl-BE" dirty="0"/>
              <a:t>De afbeelding kan ook gedraaid of gespiegeld worden binnen het fotokader.</a:t>
            </a:r>
            <a:endParaRPr lang="en-GB"/>
          </a:p>
          <a:p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4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tabel, grafiek of SmartAr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26"/>
          </p:nvPr>
        </p:nvSpPr>
        <p:spPr>
          <a:xfrm>
            <a:off x="6240602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quarter" idx="27"/>
          </p:nvPr>
        </p:nvSpPr>
        <p:spPr>
          <a:xfrm>
            <a:off x="540001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7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deling foto met bijschrf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99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43063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072799" y="1360800"/>
            <a:ext cx="3600000" cy="3193738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40001" y="4554538"/>
            <a:ext cx="3599998" cy="38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8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bijschrift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306401" y="4554538"/>
            <a:ext cx="3599998" cy="38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8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bijschrift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072799" y="4554538"/>
            <a:ext cx="3599998" cy="38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08000" tIns="36000" rIns="36000" bIns="36000">
            <a:spAutoFit/>
          </a:bodyPr>
          <a:lstStyle>
            <a:lvl1pPr marL="0" indent="0" algn="l">
              <a:buNone/>
              <a:defRPr lang="en-GB" sz="18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bijschrift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GB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539549" y="5069094"/>
            <a:ext cx="3600450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306399" y="5069093"/>
            <a:ext cx="3600450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8072347" y="5069092"/>
            <a:ext cx="3600450" cy="971705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20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07777"/>
            <a:ext cx="12192000" cy="6550223"/>
          </a:xfrm>
        </p:spPr>
        <p:txBody>
          <a:bodyPr lIns="540000" tIns="1152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600" i="1" baseline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br>
              <a:rPr lang="nl-BE" dirty="0"/>
            </a:br>
            <a:r>
              <a:rPr lang="nl-BE" baseline="0" dirty="0"/>
              <a:t>Verander de tekstkleur van ‘deel van de uiteenzetting’ naar wit bij donkere afbeeldingen. 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09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, grafiek of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40001" y="1360800"/>
            <a:ext cx="11100601" cy="46800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en voeg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88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, grafiek of SmartAr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8142000" y="307776"/>
            <a:ext cx="4050000" cy="6550223"/>
          </a:xfrm>
          <a:solidFill>
            <a:schemeClr val="accent2"/>
          </a:solidFill>
        </p:spPr>
        <p:txBody>
          <a:bodyPr lIns="0"/>
          <a:lstStyle/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0"/>
          </p:nvPr>
        </p:nvSpPr>
        <p:spPr>
          <a:xfrm>
            <a:off x="539748" y="1360799"/>
            <a:ext cx="7020001" cy="4527681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i="1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40000" indent="-270000" defTabSz="27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0000" indent="-27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 panose="020F0502020204030204" pitchFamily="34" charset="0"/>
              <a:buChar char="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000" indent="-27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defRPr sz="1600" i="1"/>
            </a:lvl4pPr>
            <a:lvl5pPr marL="1431925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4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2628"/>
            <a:ext cx="8118000" cy="3240000"/>
          </a:xfrm>
          <a:prstGeom prst="rect">
            <a:avLst/>
          </a:prstGeom>
          <a:noFill/>
          <a:ln w="38100">
            <a:noFill/>
          </a:ln>
        </p:spPr>
        <p:txBody>
          <a:bodyPr lIns="540000" tIns="10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6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&gt; kies meteen de 3 afbeeldingen die je op deze slide wil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br>
              <a:rPr lang="nl-BE" dirty="0"/>
            </a:br>
            <a:r>
              <a:rPr lang="nl-BE" baseline="0" dirty="0"/>
              <a:t>Maak de tekstkleur van de voettekst (hier ‘innovatief, creatief, ondernemend’) wit bij donkere afbeeldingen. 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78000" y="306889"/>
            <a:ext cx="4014000" cy="65511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90000" y="1208480"/>
            <a:ext cx="3348000" cy="468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618000"/>
            <a:ext cx="4014000" cy="3240000"/>
          </a:xfrm>
          <a:prstGeom prst="rect">
            <a:avLst/>
          </a:prstGeom>
          <a:noFill/>
          <a:ln w="38100">
            <a:noFill/>
          </a:ln>
        </p:spPr>
        <p:txBody>
          <a:bodyPr lIns="252000" tIns="54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4104000" y="3618000"/>
            <a:ext cx="4014000" cy="3240000"/>
          </a:xfrm>
          <a:prstGeom prst="rect">
            <a:avLst/>
          </a:prstGeom>
          <a:noFill/>
          <a:ln w="38100">
            <a:noFill/>
          </a:ln>
        </p:spPr>
        <p:txBody>
          <a:bodyPr lIns="252000" tIns="54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679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bijschrif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r>
              <a:rPr lang="nl-BE" baseline="0" dirty="0"/>
              <a:t>Verander de tekstkleur van de voettekst (innovatief, creatief, ondernemend) </a:t>
            </a:r>
            <a:br>
              <a:rPr lang="nl-BE" baseline="0" dirty="0"/>
            </a:br>
            <a:r>
              <a:rPr lang="nl-BE" baseline="0" dirty="0"/>
              <a:t>naar wit bij donkere afbeeldingen. </a:t>
            </a:r>
            <a:endParaRPr lang="en-GB" dirty="0"/>
          </a:p>
          <a:p>
            <a:pPr lvl="0"/>
            <a:br>
              <a:rPr lang="nl-BE" dirty="0"/>
            </a:br>
            <a:endParaRPr lang="nl-BE" dirty="0"/>
          </a:p>
          <a:p>
            <a:br>
              <a:rPr lang="nl-BE" dirty="0"/>
            </a:br>
            <a:r>
              <a:rPr lang="nl-BE" dirty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4007393"/>
            <a:ext cx="241168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20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3387884"/>
            <a:ext cx="1831765" cy="416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/>
              <a:t>KERNWOORD</a:t>
            </a:r>
            <a:endParaRPr lang="en-GB" dirty="0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492577"/>
            <a:ext cx="241168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20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301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bijschrif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540000" tIns="82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r>
              <a:rPr lang="nl-BE" baseline="0" dirty="0"/>
              <a:t>Verander de tekstkleur van de voettekst (innovatief, creatief, ondernemend) </a:t>
            </a:r>
            <a:br>
              <a:rPr lang="nl-BE" baseline="0" dirty="0"/>
            </a:br>
            <a:r>
              <a:rPr lang="nl-BE" baseline="0" dirty="0"/>
              <a:t>naar wit bij donkere afbeeldingen. </a:t>
            </a:r>
            <a:endParaRPr lang="en-GB" dirty="0"/>
          </a:p>
          <a:p>
            <a:pPr lvl="0"/>
            <a:br>
              <a:rPr lang="nl-BE" dirty="0"/>
            </a:br>
            <a:endParaRPr lang="nl-BE" dirty="0"/>
          </a:p>
          <a:p>
            <a:br>
              <a:rPr lang="nl-BE" dirty="0"/>
            </a:br>
            <a:endParaRPr lang="en-GB" dirty="0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3981050"/>
            <a:ext cx="5555225" cy="830997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2400" i="0" baseline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BE" dirty="0"/>
              <a:t>Typ hier een bijschrift bij de foto/kernidee van de slide.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3436871"/>
            <a:ext cx="1831765" cy="416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72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/>
              <a:t>KERNWOORD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517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angrijke tekst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en-GB" dirty="0"/>
            </a:br>
            <a:r>
              <a:rPr lang="nl-BE" baseline="0" dirty="0"/>
              <a:t>Verander de tekstkleur van de voettekst </a:t>
            </a:r>
            <a:br>
              <a:rPr lang="nl-BE" baseline="0" dirty="0"/>
            </a:br>
            <a:r>
              <a:rPr lang="nl-BE" baseline="0" dirty="0"/>
              <a:t>(innovatief, creatief, ondernemend) naar wit </a:t>
            </a:r>
            <a:br>
              <a:rPr lang="nl-BE" baseline="0" dirty="0"/>
            </a:br>
            <a:r>
              <a:rPr lang="nl-BE" baseline="0" dirty="0"/>
              <a:t>bij donkere afbeeldingen. </a:t>
            </a:r>
            <a:endParaRPr lang="en-GB" dirty="0"/>
          </a:p>
          <a:p>
            <a:pPr lvl="0"/>
            <a:endParaRPr lang="nl-B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874071" y="2298700"/>
            <a:ext cx="4514377" cy="539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8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noProof="0" dirty="0"/>
              <a:t>HET GRAFISCHE ELEMENT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874071" y="2922402"/>
            <a:ext cx="3585662" cy="539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8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noProof="0" dirty="0"/>
              <a:t>DE zwarte BALKEN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874071" y="3546104"/>
            <a:ext cx="4341894" cy="539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8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noProof="0" dirty="0"/>
              <a:t>IS UITERMATE GESCHIKT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874071" y="4169806"/>
            <a:ext cx="5747086" cy="539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8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noProof="0" dirty="0"/>
              <a:t>OM AANDACHT TE VESTIGEN OP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874071" y="4793506"/>
            <a:ext cx="4025461" cy="539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tIns="72000" bIns="36000">
            <a:spAutoFit/>
          </a:bodyPr>
          <a:lstStyle>
            <a:lvl1pPr marL="0" indent="0" algn="l">
              <a:buNone/>
              <a:defRPr sz="28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noProof="0" dirty="0"/>
              <a:t>BELANGRIJKE INHOUD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7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2" y="828000"/>
            <a:ext cx="159291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overzicht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TITEL VAN DE UITEENZETTING</a:t>
            </a:r>
            <a:endParaRPr lang="en-GB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615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allo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9600"/>
            <a:ext cx="12192000" cy="6552000"/>
          </a:xfrm>
          <a:prstGeom prst="rect">
            <a:avLst/>
          </a:prstGeom>
          <a:noFill/>
        </p:spPr>
        <p:txBody>
          <a:bodyPr lIns="540000" tIns="82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Plaats een foto op de achtergrond</a:t>
            </a:r>
            <a:br>
              <a:rPr lang="nl-BE" dirty="0"/>
            </a:br>
            <a:r>
              <a:rPr lang="nl-BE" dirty="0"/>
              <a:t>Klik op het icoon of op de rand van het kader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</a:t>
            </a:r>
            <a:br>
              <a:rPr lang="nl-BE" dirty="0"/>
            </a:br>
            <a:r>
              <a:rPr lang="nl-BE" baseline="0" dirty="0"/>
              <a:t>Verander de tekstkleur van de voettekst </a:t>
            </a:r>
            <a:br>
              <a:rPr lang="nl-BE" baseline="0" dirty="0"/>
            </a:br>
            <a:r>
              <a:rPr lang="nl-BE" baseline="0" dirty="0"/>
              <a:t>(innovatief, creatief, ondernemend) naar wit </a:t>
            </a:r>
            <a:br>
              <a:rPr lang="nl-BE" baseline="0" dirty="0"/>
            </a:br>
            <a:r>
              <a:rPr lang="nl-BE" baseline="0" dirty="0"/>
              <a:t>bij donkere afbeeldingen.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br>
              <a:rPr lang="nl-BE" dirty="0"/>
            </a:br>
            <a:endParaRPr lang="en-GB" dirty="0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2298700"/>
            <a:ext cx="5492620" cy="3450567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360000"/>
          <a:lstStyle>
            <a:lvl1pPr marL="0" indent="0" algn="r">
              <a:lnSpc>
                <a:spcPts val="4000"/>
              </a:lnSpc>
              <a:buNone/>
              <a:defRPr sz="3200" spc="-7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Voeg hier uitleg bij de foto. Verander in functie van de leesbaarheid eventueel de opvulkleur/ omlijning van het kader.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795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allo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6000"/>
            <a:ext cx="12192000" cy="6552000"/>
          </a:xfrm>
          <a:prstGeom prst="rect">
            <a:avLst/>
          </a:prstGeom>
          <a:noFill/>
        </p:spPr>
        <p:txBody>
          <a:bodyPr lIns="216000" tIns="396000" rIns="21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363538" algn="l"/>
              </a:tabLst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912438" y="1198646"/>
            <a:ext cx="3096000" cy="257369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2400"/>
              </a:lnSpc>
              <a:buNone/>
              <a:defRPr sz="2000" i="0" spc="-7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809625" indent="0">
              <a:buNone/>
              <a:defRPr/>
            </a:lvl3pPr>
            <a:lvl4pPr marL="1168400" indent="0">
              <a:buNone/>
              <a:defRPr/>
            </a:lvl4pPr>
          </a:lstStyle>
          <a:p>
            <a:pPr lvl="0"/>
            <a:r>
              <a:rPr lang="nl-NL" dirty="0"/>
              <a:t>Naast de roze balken dienen de tekstballonnen om accenten te leggen op kortere stukken tekst of opsommingen.</a:t>
            </a:r>
          </a:p>
        </p:txBody>
      </p:sp>
      <p:sp>
        <p:nvSpPr>
          <p:cNvPr id="8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5972629" y="4218886"/>
            <a:ext cx="3232669" cy="2265914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solidFill>
            <a:schemeClr val="tx2"/>
          </a:solidFill>
          <a:ln w="28575">
            <a:noFill/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i="0" spc="-70" baseline="0">
                <a:solidFill>
                  <a:schemeClr val="bg2"/>
                </a:solidFill>
                <a:latin typeface="+mj-lt"/>
              </a:defRPr>
            </a:lvl1pPr>
            <a:lvl2pPr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 dirty="0"/>
              <a:t>Gebruik één of meerdere</a:t>
            </a:r>
          </a:p>
          <a:p>
            <a:pPr lvl="0"/>
            <a:r>
              <a:rPr lang="nl-NL" dirty="0"/>
              <a:t>tekstballonnen. Positioneer ten opzichte van de foto. Verwijder de overige tekstballonnen.</a:t>
            </a:r>
          </a:p>
        </p:txBody>
      </p:sp>
      <p:sp>
        <p:nvSpPr>
          <p:cNvPr id="9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429548" y="3908989"/>
            <a:ext cx="2327930" cy="2302508"/>
          </a:xfrm>
          <a:prstGeom prst="wedgeRectCallout">
            <a:avLst>
              <a:gd name="adj1" fmla="val -65287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2400"/>
              </a:lnSpc>
              <a:spcBef>
                <a:spcPts val="1800"/>
              </a:spcBef>
              <a:buNone/>
              <a:defRPr lang="en-GB" sz="2000" i="0" kern="1200" spc="-7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 dirty="0"/>
              <a:t>Verander in functie van de leesbaarheid eventueel de opvulkleur en/of omlijning van het kader.</a:t>
            </a:r>
            <a:endParaRPr lang="en-GB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845890"/>
            <a:ext cx="5556000" cy="2317897"/>
          </a:xfrm>
          <a:prstGeom prst="wedgeRectCallout">
            <a:avLst>
              <a:gd name="adj1" fmla="val -60573"/>
              <a:gd name="adj2" fmla="val -22740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 marL="270000" indent="-270000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450000" indent="-268288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→"/>
              <a:defRPr sz="1800" baseline="0">
                <a:solidFill>
                  <a:schemeClr val="tx2"/>
                </a:solidFill>
                <a:latin typeface="+mj-lt"/>
              </a:defRPr>
            </a:lvl2pPr>
            <a:lvl3pPr marL="268288" indent="-268288">
              <a:lnSpc>
                <a:spcPts val="24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3pPr>
            <a:lvl4pPr marL="0" indent="0">
              <a:lnSpc>
                <a:spcPts val="24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  <a:latin typeface="+mj-lt"/>
              </a:defRPr>
            </a:lvl4pPr>
            <a:lvl5pPr marL="268288" indent="-268288">
              <a:lnSpc>
                <a:spcPts val="24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0"/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913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78000" y="309600"/>
            <a:ext cx="4014000" cy="21276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9600"/>
            <a:ext cx="81072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828000">
            <a:noAutofit/>
          </a:bodyPr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afbeelding of online afbeelding</a:t>
            </a:r>
            <a:br>
              <a:rPr lang="nl-BE" dirty="0"/>
            </a:br>
            <a:r>
              <a:rPr lang="nl-BE" dirty="0"/>
              <a:t>&gt; </a:t>
            </a:r>
            <a:r>
              <a:rPr lang="nl-BE" baseline="0" dirty="0"/>
              <a:t>kies meteen de 4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r>
              <a:rPr lang="nl-BE" baseline="0" dirty="0"/>
              <a:t>Verander de tekstkleur van de voettekst (hier ‘innovatief, creatief, ondernemend’) naar wit bij donkere afbeeldingen. 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78000" y="2502000"/>
            <a:ext cx="4014000" cy="21276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24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92000" y="4698000"/>
            <a:ext cx="8100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18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9600"/>
            <a:ext cx="40140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828000">
            <a:noAutofit/>
          </a:bodyPr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afbeelding of online afbeelding</a:t>
            </a:r>
            <a:br>
              <a:rPr lang="nl-BE" dirty="0"/>
            </a:br>
            <a:r>
              <a:rPr lang="nl-BE" dirty="0"/>
              <a:t>&gt; </a:t>
            </a:r>
            <a:r>
              <a:rPr lang="nl-BE" baseline="0" dirty="0"/>
              <a:t>kies meteen de 4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r>
              <a:rPr lang="nl-BE" baseline="0" dirty="0"/>
              <a:t>Verander de tekstkleur van de voettekst (hier ‘innovatief, creatief, ondernemend’) naar wit bij donkere afbeeldingen. 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91999" y="309600"/>
            <a:ext cx="4014000" cy="65484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37"/>
          </p:nvPr>
        </p:nvSpPr>
        <p:spPr>
          <a:xfrm>
            <a:off x="8178000" y="309600"/>
            <a:ext cx="4014000" cy="21276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38"/>
          </p:nvPr>
        </p:nvSpPr>
        <p:spPr>
          <a:xfrm>
            <a:off x="8178000" y="46980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4" name="Tijdelijke aanduiding voor tekst 6"/>
          <p:cNvSpPr>
            <a:spLocks noGrp="1"/>
          </p:cNvSpPr>
          <p:nvPr>
            <p:ph type="body" sz="quarter" idx="39" hasCustomPrompt="1"/>
          </p:nvPr>
        </p:nvSpPr>
        <p:spPr>
          <a:xfrm>
            <a:off x="8178000" y="2502000"/>
            <a:ext cx="4014000" cy="2127600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2400" i="0" kern="120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80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434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78000" y="309600"/>
            <a:ext cx="40140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9600"/>
            <a:ext cx="81026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828000">
            <a:noAutofit/>
          </a:bodyPr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afbeelding of online afbeelding</a:t>
            </a:r>
            <a:br>
              <a:rPr lang="nl-BE" dirty="0"/>
            </a:br>
            <a:r>
              <a:rPr lang="nl-BE" dirty="0"/>
              <a:t>&gt; </a:t>
            </a:r>
            <a:r>
              <a:rPr lang="nl-BE" baseline="0" dirty="0"/>
              <a:t>kies meteen de 4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r>
              <a:rPr lang="nl-BE" baseline="0" dirty="0"/>
              <a:t>Verander de tekstkleur van de voettekst (hier ‘innovatief, creatief, ondernemend’) naar wit bij donkere afbeeldingen. 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92000" y="4698000"/>
            <a:ext cx="8100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81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9600"/>
            <a:ext cx="40140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828000">
            <a:noAutofit/>
          </a:bodyPr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afbeelding of online afbeelding</a:t>
            </a:r>
            <a:br>
              <a:rPr lang="nl-BE" dirty="0"/>
            </a:br>
            <a:r>
              <a:rPr lang="nl-BE" dirty="0"/>
              <a:t>&gt; </a:t>
            </a:r>
            <a:r>
              <a:rPr lang="nl-BE" baseline="0" dirty="0"/>
              <a:t>kies meteen de 4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r>
              <a:rPr lang="nl-BE" baseline="0" dirty="0"/>
              <a:t>Verander de tekstkleur van de voettekst (hier ‘innovatief, creatief, ondernemend’) naar wit bij donkere afbeeldingen. 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91999" y="309600"/>
            <a:ext cx="4014000" cy="65484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37"/>
          </p:nvPr>
        </p:nvSpPr>
        <p:spPr>
          <a:xfrm>
            <a:off x="8178000" y="3096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78000" y="2538000"/>
            <a:ext cx="4014000" cy="432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0" y="4698000"/>
            <a:ext cx="4014000" cy="21600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012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to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/>
          <p:cNvSpPr>
            <a:spLocks noGrp="1"/>
          </p:cNvSpPr>
          <p:nvPr>
            <p:ph type="pic" sz="quarter" idx="36"/>
          </p:nvPr>
        </p:nvSpPr>
        <p:spPr>
          <a:xfrm>
            <a:off x="8178000" y="309600"/>
            <a:ext cx="4014000" cy="65484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828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8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9600"/>
            <a:ext cx="4014000" cy="65484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540000" tIns="828000">
            <a:noAutofit/>
          </a:bodyPr>
          <a:lstStyle>
            <a:lvl1pPr marL="0" marR="0" indent="0" algn="l" defTabSz="27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nl-BE" sz="16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afbeelding of online afbeelding</a:t>
            </a:r>
            <a:br>
              <a:rPr lang="nl-BE" dirty="0"/>
            </a:br>
            <a:r>
              <a:rPr lang="nl-BE" dirty="0"/>
              <a:t>&gt; </a:t>
            </a:r>
            <a:r>
              <a:rPr lang="nl-BE" baseline="0" dirty="0"/>
              <a:t>kies meteen de 4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baseline="0" dirty="0"/>
            </a:br>
            <a:r>
              <a:rPr lang="nl-BE" baseline="0" dirty="0"/>
              <a:t>Verander de tekstkleur van de voettekst (hier ‘innovatief, creatief, ondernemend’) naar wit bij donkere afbeeldingen. 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89000" y="309600"/>
            <a:ext cx="4014000" cy="654840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lIns="180000" tIns="180000">
            <a:noAutofit/>
          </a:bodyPr>
          <a:lstStyle>
            <a:lvl1pPr marL="0" indent="0">
              <a:buNone/>
              <a:defRPr lang="en-GB" sz="16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692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8053"/>
            <a:ext cx="8118000" cy="3240000"/>
          </a:xfrm>
          <a:prstGeom prst="rect">
            <a:avLst/>
          </a:prstGeom>
          <a:noFill/>
          <a:ln w="38100">
            <a:noFill/>
          </a:ln>
        </p:spPr>
        <p:txBody>
          <a:bodyPr lIns="540000" tIns="10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6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&gt; kies meteen de 3 afbeeldingen die je op deze slide wil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br>
              <a:rPr lang="nl-BE" dirty="0"/>
            </a:br>
            <a:r>
              <a:rPr lang="nl-BE" baseline="0" dirty="0"/>
              <a:t>Maak de tekstkleur van de voettekst (hier ‘innovatief, creatief, ondernemend’) wit bij donkere afbeeldingen. 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178000" y="302628"/>
            <a:ext cx="4014000" cy="6550225"/>
          </a:xfrm>
          <a:prstGeom prst="rect">
            <a:avLst/>
          </a:prstGeom>
          <a:noFill/>
          <a:ln w="38100">
            <a:noFill/>
          </a:ln>
        </p:spPr>
        <p:txBody>
          <a:bodyPr lIns="252000" tIns="75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612853"/>
            <a:ext cx="8118000" cy="3240000"/>
          </a:xfrm>
          <a:prstGeom prst="rect">
            <a:avLst/>
          </a:prstGeom>
          <a:noFill/>
          <a:ln w="38100">
            <a:noFill/>
          </a:ln>
        </p:spPr>
        <p:txBody>
          <a:bodyPr lIns="252000" tIns="54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dirty="0"/>
              <a:t>innovatief	creatief	ondernemend</a:t>
            </a:r>
            <a:endParaRPr lang="en-GB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640050" y="-5149"/>
            <a:ext cx="41549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C47881F-535A-417D-B240-CD73FBF3FBB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46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</p:spPr>
        <p:txBody>
          <a:bodyPr lIns="4032000" tIns="46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tabblad invoegen</a:t>
            </a:r>
            <a:br>
              <a:rPr lang="nl-BE" dirty="0">
                <a:latin typeface="Calibri" panose="020F0502020204030204" pitchFamily="34" charset="0"/>
              </a:rPr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r>
              <a:rPr lang="nl-BE" baseline="0" dirty="0"/>
              <a:t>Maak de tekstkleur van de voettekst (hier ‘innovatief, creatief, ondernemend’) wit bij donkere afbeeldingen.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363538" algn="l"/>
              </a:tabLst>
              <a:defRPr/>
            </a:pPr>
            <a:endParaRPr lang="nl-BE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733424" y="1393154"/>
            <a:ext cx="5417765" cy="6630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6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dirty="0"/>
              <a:t>PLAATS HIER EEN CITAAT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733424" y="2109633"/>
            <a:ext cx="8447634" cy="6630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6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dirty="0"/>
              <a:t>PAS DE PUNTGROOTTE ZONODIG AAN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733424" y="4474399"/>
            <a:ext cx="1773242" cy="442035"/>
          </a:xfrm>
          <a:prstGeom prst="rect">
            <a:avLst/>
          </a:prstGeo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bron citaat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733424" y="2826112"/>
            <a:ext cx="5110373" cy="6630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6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dirty="0"/>
              <a:t>VERWIJDER DE BALKEN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733423" y="3542590"/>
            <a:ext cx="5412059" cy="663053"/>
          </a:xfrm>
          <a:prstGeom prst="rect">
            <a:avLst/>
          </a:prstGeom>
          <a:solidFill>
            <a:schemeClr val="accent2"/>
          </a:solidFill>
        </p:spPr>
        <p:txBody>
          <a:bodyPr wrap="none" tIns="72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600" b="1" cap="all" spc="150" baseline="0">
                <a:solidFill>
                  <a:schemeClr val="bg2"/>
                </a:solidFill>
                <a:latin typeface="VAG Rounded Std Thin" panose="020F0402020204020204" pitchFamily="34" charset="0"/>
              </a:defRPr>
            </a:lvl1pPr>
          </a:lstStyle>
          <a:p>
            <a:pPr lvl="0"/>
            <a:r>
              <a:rPr lang="nl-BE" dirty="0"/>
              <a:t>die je niet nodig hebt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313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309600"/>
            <a:ext cx="12192000" cy="6548400"/>
          </a:xfrm>
          <a:prstGeom prst="rect">
            <a:avLst/>
          </a:prstGeom>
          <a:solidFill>
            <a:schemeClr val="bg2"/>
          </a:solidFill>
        </p:spPr>
        <p:txBody>
          <a:bodyPr lIns="540000" tIns="828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 dirty="0"/>
              <a:t>Voeg hier een videofragment in. </a:t>
            </a:r>
            <a:br>
              <a:rPr lang="nl-BE" dirty="0"/>
            </a:br>
            <a:r>
              <a:rPr lang="nl-BE" dirty="0"/>
              <a:t>WERKWIJZE 1</a:t>
            </a:r>
            <a:br>
              <a:rPr lang="nl-BE" dirty="0"/>
            </a:br>
            <a:r>
              <a:rPr lang="nl-BE" dirty="0"/>
              <a:t>1 ga naar een website (</a:t>
            </a:r>
            <a:r>
              <a:rPr lang="nl-BE" dirty="0" err="1"/>
              <a:t>Youtube,Howest</a:t>
            </a:r>
            <a:r>
              <a:rPr lang="nl-BE" dirty="0"/>
              <a:t>,…), kies een </a:t>
            </a:r>
            <a:r>
              <a:rPr lang="nl-BE" dirty="0" err="1"/>
              <a:t>fimpje</a:t>
            </a:r>
            <a:r>
              <a:rPr lang="nl-BE" dirty="0"/>
              <a:t>, klik op de rechtermuisknop en kopieer de insluitcode</a:t>
            </a:r>
            <a:br>
              <a:rPr lang="nl-BE" dirty="0"/>
            </a:br>
            <a:r>
              <a:rPr lang="nl-BE" dirty="0"/>
              <a:t>2 klik op het video icoon en kies ‘</a:t>
            </a:r>
            <a:r>
              <a:rPr lang="nl-BE" dirty="0" err="1"/>
              <a:t>from</a:t>
            </a:r>
            <a:r>
              <a:rPr lang="nl-BE" dirty="0"/>
              <a:t> a video </a:t>
            </a:r>
            <a:r>
              <a:rPr lang="nl-BE" dirty="0" err="1"/>
              <a:t>embed</a:t>
            </a:r>
            <a:r>
              <a:rPr lang="nl-BE" dirty="0"/>
              <a:t> code’, plak de code in het kader en klik op enter.</a:t>
            </a:r>
            <a:br>
              <a:rPr lang="nl-BE" dirty="0"/>
            </a:br>
            <a:r>
              <a:rPr lang="nl-BE" dirty="0"/>
              <a:t>3 Controleer of de video werkelijk afspeelt in de Slide Show weergave. </a:t>
            </a:r>
            <a:br>
              <a:rPr lang="nl-BE" dirty="0"/>
            </a:br>
            <a:r>
              <a:rPr lang="nl-BE" dirty="0"/>
              <a:t>WERKWIJZE 2  </a:t>
            </a:r>
            <a:br>
              <a:rPr lang="nl-BE" dirty="0"/>
            </a:br>
            <a:r>
              <a:rPr lang="nl-BE" dirty="0"/>
              <a:t>1 klik op bestand – kies opties – lint aanpassen. Plaats een  vinkje bij het tabblad Ontwikkelaars (rechter kolom)</a:t>
            </a:r>
            <a:br>
              <a:rPr lang="nl-BE" dirty="0"/>
            </a:br>
            <a:r>
              <a:rPr lang="nl-BE" dirty="0"/>
              <a:t>2 ga naar het tabblad Ontwikkelaars en kies ‘meer besturingselementen’</a:t>
            </a:r>
            <a:br>
              <a:rPr lang="nl-BE" dirty="0"/>
            </a:br>
            <a:r>
              <a:rPr lang="nl-BE" dirty="0"/>
              <a:t>3 Selecteer Shockwave Flash Object uit de lijst. Houd de rechtermuisknop in en maak een kader voor de film aan op je dia. </a:t>
            </a:r>
            <a:br>
              <a:rPr lang="nl-BE" dirty="0"/>
            </a:br>
            <a:r>
              <a:rPr lang="nl-BE" dirty="0"/>
              <a:t>4 kies op het tabblad ‘ontwikkelaars’ de optie ‘eigenschappen’</a:t>
            </a:r>
            <a:br>
              <a:rPr lang="nl-BE" dirty="0"/>
            </a:br>
            <a:r>
              <a:rPr lang="nl-BE" dirty="0"/>
              <a:t>5 Open Internet Explorer en </a:t>
            </a:r>
            <a:r>
              <a:rPr lang="nl-BE" dirty="0" err="1"/>
              <a:t>Youtube</a:t>
            </a:r>
            <a:r>
              <a:rPr lang="nl-BE" dirty="0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dirty="0" err="1"/>
              <a:t>watch?v</a:t>
            </a:r>
            <a:r>
              <a:rPr lang="nl-BE" dirty="0"/>
              <a:t>=‘ door ‘v/’</a:t>
            </a:r>
            <a:br>
              <a:rPr lang="nl-BE" dirty="0"/>
            </a:br>
            <a:r>
              <a:rPr lang="nl-BE" dirty="0"/>
              <a:t>6 start de diavoorstelling</a:t>
            </a:r>
          </a:p>
          <a:p>
            <a:br>
              <a:rPr lang="nl-BE" dirty="0"/>
            </a:b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49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025821" y="2876400"/>
            <a:ext cx="361951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20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VAN DE SPREKER </a:t>
            </a:r>
          </a:p>
        </p:txBody>
      </p:sp>
      <p:sp>
        <p:nvSpPr>
          <p:cNvPr id="23" name="Titel 1"/>
          <p:cNvSpPr>
            <a:spLocks noGrp="1"/>
          </p:cNvSpPr>
          <p:nvPr>
            <p:ph type="ctrTitle" hasCustomPrompt="1"/>
          </p:nvPr>
        </p:nvSpPr>
        <p:spPr>
          <a:xfrm>
            <a:off x="3961590" y="3258225"/>
            <a:ext cx="7683748" cy="749812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108000" bIns="36000" anchor="ctr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44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DEEL VAN DE UITEENZETTING</a:t>
            </a:r>
            <a:endParaRPr lang="en-GB" dirty="0"/>
          </a:p>
        </p:txBody>
      </p:sp>
      <p:sp>
        <p:nvSpPr>
          <p:cNvPr id="2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836533" y="4084374"/>
            <a:ext cx="1808805" cy="44203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108000" bIns="36000" anchor="ctr">
            <a:spAutoFit/>
          </a:bodyPr>
          <a:lstStyle>
            <a:lvl1pPr marL="0" indent="0" algn="r">
              <a:buNone/>
              <a:defRPr sz="2400" cap="all" spc="10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349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9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42000" y="307777"/>
            <a:ext cx="4050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20000" cy="4680000"/>
          </a:xfrm>
        </p:spPr>
        <p:txBody>
          <a:bodyPr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1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standaard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142519" y="307777"/>
            <a:ext cx="4049481" cy="655022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40000" y="1360800"/>
            <a:ext cx="7020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3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standaard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307776"/>
            <a:ext cx="6096000" cy="6550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1360800" r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0000" y="1360800"/>
            <a:ext cx="5400000" cy="46800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noFill/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accent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37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standaardslide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6000"/>
            <a:ext cx="6096000" cy="6552000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txBody>
          <a:bodyPr lIns="540000" tIns="1152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6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br>
              <a:rPr lang="en-GB" dirty="0"/>
            </a:br>
            <a:r>
              <a:rPr lang="nl-BE" baseline="0" dirty="0"/>
              <a:t>Verander de tekstkleur van ‘deel van de uiteenzetting’ naar wit bij donkere afbeeldingen. </a:t>
            </a: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70800" y="1208480"/>
            <a:ext cx="5281200" cy="46800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7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standaardslid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8128000" cy="6550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540000" tIns="1368000" r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76213" algn="l"/>
              </a:tabLst>
              <a:defRPr lang="en-GB" sz="1600" i="1" baseline="0" smtClean="0">
                <a:solidFill>
                  <a:schemeClr val="bg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nl-BE" dirty="0"/>
              <a:t>Klik op het icoon of op de rand van het kader om een afbeelding in te voegen.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290000" y="1208480"/>
            <a:ext cx="3348000" cy="46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deling teks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539750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240602" y="1360800"/>
            <a:ext cx="5400000" cy="4680000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0"/>
            <a:ext cx="12193200" cy="309600"/>
          </a:xfrm>
          <a:solidFill>
            <a:schemeClr val="tx1"/>
          </a:solidFill>
        </p:spPr>
        <p:txBody>
          <a:bodyPr tIns="54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150" baseline="0">
                <a:solidFill>
                  <a:schemeClr val="bg2"/>
                </a:solidFill>
                <a:latin typeface="VAG Rounded Std Light" panose="020F0502020204020204" pitchFamily="34" charset="0"/>
              </a:defRPr>
            </a:lvl1pPr>
          </a:lstStyle>
          <a:p>
            <a:pPr lvl="0"/>
            <a:r>
              <a:rPr lang="nl-BE" dirty="0"/>
              <a:t>TITEL VAN DE UITEENZETTING &gt; deel van de uiteenzetting</a:t>
            </a:r>
            <a:endParaRPr lang="en-GB" dirty="0"/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1" y="828000"/>
            <a:ext cx="3180148" cy="38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08000" tIns="36000" rIns="36000" bIns="36000">
            <a:spAutoFit/>
          </a:bodyPr>
          <a:lstStyle>
            <a:lvl1pPr marL="0" indent="0" algn="l">
              <a:buNone/>
              <a:defRPr lang="en-GB" sz="2000" b="1" kern="1200" cap="all" spc="150" baseline="0" dirty="0">
                <a:solidFill>
                  <a:schemeClr val="bg2"/>
                </a:solidFill>
                <a:latin typeface="VAG Rounded Std Thin" panose="020F0402020204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270000" rtl="0" eaLnBrk="1" latinLnBrk="0" hangingPunct="1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</a:pPr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7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00" y="6483600"/>
            <a:ext cx="3236400" cy="3096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1400" i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540000" y="1360800"/>
            <a:ext cx="70200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818180" y="18041"/>
            <a:ext cx="373820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E8C595B2-E571-4898-A5F0-5D67D60C3F3E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0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  <p:sldLayoutId id="2147483682" r:id="rId16"/>
    <p:sldLayoutId id="2147483665" r:id="rId17"/>
    <p:sldLayoutId id="2147483667" r:id="rId18"/>
    <p:sldLayoutId id="2147483666" r:id="rId19"/>
    <p:sldLayoutId id="2147483668" r:id="rId20"/>
    <p:sldLayoutId id="2147483669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73" r:id="rId28"/>
    <p:sldLayoutId id="2147483674" r:id="rId29"/>
    <p:sldLayoutId id="2147483675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8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buClrTx/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buClrTx/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00000"/>
        </a:lnSpc>
        <a:spcBef>
          <a:spcPts val="300"/>
        </a:spcBef>
        <a:buClrTx/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300"/>
        </a:spcBef>
        <a:buClrTx/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5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9" userDrawn="1">
          <p15:clr>
            <a:srgbClr val="F26B43"/>
          </p15:clr>
        </p15:guide>
        <p15:guide id="4" pos="2566" userDrawn="1">
          <p15:clr>
            <a:srgbClr val="F26B43"/>
          </p15:clr>
        </p15:guide>
        <p15:guide id="5" pos="5110" userDrawn="1">
          <p15:clr>
            <a:srgbClr val="F26B43"/>
          </p15:clr>
        </p15:guide>
        <p15:guide id="6" orient="horz" pos="2931" userDrawn="1">
          <p15:clr>
            <a:srgbClr val="F26B43"/>
          </p15:clr>
        </p15:guide>
        <p15:guide id="7" orient="horz" pos="15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.emf"/><Relationship Id="rId7" Type="http://schemas.openxmlformats.org/officeDocument/2006/relationships/image" Target="../media/image230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996331" y="3257036"/>
            <a:ext cx="4649007" cy="749812"/>
          </a:xfrm>
        </p:spPr>
        <p:txBody>
          <a:bodyPr/>
          <a:lstStyle/>
          <a:p>
            <a:r>
              <a:rPr lang="nl-BE" dirty="0"/>
              <a:t> Data </a:t>
            </a:r>
            <a:r>
              <a:rPr lang="nl-BE" dirty="0" err="1"/>
              <a:t>analytics</a:t>
            </a:r>
            <a:endParaRPr lang="nl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40299" y="4079519"/>
            <a:ext cx="3505039" cy="811367"/>
          </a:xfrm>
        </p:spPr>
        <p:txBody>
          <a:bodyPr/>
          <a:lstStyle/>
          <a:p>
            <a:r>
              <a:rPr lang="nl-BE" dirty="0"/>
              <a:t>Hoofdstuk 6 (deel 2)</a:t>
            </a:r>
            <a:br>
              <a:rPr lang="nl-BE" dirty="0"/>
            </a:b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892481" y="2876588"/>
            <a:ext cx="7753213" cy="307777"/>
          </a:xfrm>
        </p:spPr>
        <p:txBody>
          <a:bodyPr/>
          <a:lstStyle/>
          <a:p>
            <a:r>
              <a:rPr lang="nl-BE" dirty="0"/>
              <a:t>Howest Toegepaste informatica, 2022-2023, © Brian Baert</a:t>
            </a:r>
          </a:p>
        </p:txBody>
      </p:sp>
    </p:spTree>
    <p:extLst>
      <p:ext uri="{BB962C8B-B14F-4D97-AF65-F5344CB8AC3E}">
        <p14:creationId xmlns:p14="http://schemas.microsoft.com/office/powerpoint/2010/main" val="172632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873942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naive</a:t>
            </a:r>
            <a:r>
              <a:rPr lang="nl-BE" dirty="0"/>
              <a:t> Bayes classifier (4)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3791" y="1837679"/>
            <a:ext cx="6017479" cy="20862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sz="1800" dirty="0" err="1"/>
              <a:t>Voor</a:t>
            </a:r>
            <a:r>
              <a:rPr lang="en-US" altLang="nl-BE" sz="1800" dirty="0"/>
              <a:t> continue </a:t>
            </a:r>
            <a:r>
              <a:rPr lang="en-US" altLang="nl-BE" sz="1800" dirty="0" err="1"/>
              <a:t>variabelen</a:t>
            </a:r>
            <a:r>
              <a:rPr lang="en-US" altLang="nl-BE" sz="1800" dirty="0"/>
              <a:t>, </a:t>
            </a:r>
            <a:r>
              <a:rPr lang="en-US" altLang="nl-BE" sz="1800" dirty="0" err="1"/>
              <a:t>gebruiken</a:t>
            </a:r>
            <a:r>
              <a:rPr lang="en-US" altLang="nl-BE" sz="1800" dirty="0"/>
              <a:t> we </a:t>
            </a:r>
            <a:r>
              <a:rPr lang="en-US" altLang="nl-BE" sz="1800" dirty="0" err="1"/>
              <a:t>onderstaande</a:t>
            </a:r>
            <a:r>
              <a:rPr lang="en-US" altLang="nl-BE" sz="1800" dirty="0"/>
              <a:t> </a:t>
            </a:r>
            <a:r>
              <a:rPr lang="en-US" altLang="nl-BE" sz="1800" dirty="0" err="1"/>
              <a:t>formule</a:t>
            </a:r>
            <a:r>
              <a:rPr lang="en-US" altLang="nl-BE" sz="1800" dirty="0"/>
              <a:t> (</a:t>
            </a:r>
            <a:r>
              <a:rPr lang="en-US" altLang="nl-BE" sz="1800" dirty="0" err="1"/>
              <a:t>benadering</a:t>
            </a:r>
            <a:r>
              <a:rPr lang="en-US" altLang="nl-BE" sz="1800" dirty="0"/>
              <a:t> </a:t>
            </a:r>
            <a:r>
              <a:rPr lang="en-US" altLang="nl-BE" sz="1800" dirty="0" err="1"/>
              <a:t>mbv</a:t>
            </a:r>
            <a:r>
              <a:rPr lang="en-US" altLang="nl-BE" sz="1800" dirty="0"/>
              <a:t> de </a:t>
            </a:r>
            <a:r>
              <a:rPr lang="en-US" altLang="nl-BE" sz="1800" b="1" dirty="0" err="1"/>
              <a:t>normaalverdeling</a:t>
            </a:r>
            <a:r>
              <a:rPr lang="en-US" altLang="nl-BE" sz="1800" dirty="0"/>
              <a:t>):</a:t>
            </a:r>
            <a:br>
              <a:rPr lang="en-US" altLang="nl-BE" sz="1800" b="1" dirty="0"/>
            </a:br>
            <a:endParaRPr lang="en-US" altLang="nl-B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5404104" y="2495779"/>
                <a:ext cx="5180905" cy="114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B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B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nl-B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04" y="2495779"/>
                <a:ext cx="5180905" cy="1146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5298946" y="4049638"/>
                <a:ext cx="5807167" cy="1568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De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nl-BE" dirty="0"/>
                  <a:t> kan geschat worden op basis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nl-BE" dirty="0"/>
                  <a:t>) , </a:t>
                </a:r>
                <a:br>
                  <a:rPr lang="nl-BE" dirty="0"/>
                </a:br>
                <a:r>
                  <a:rPr lang="nl-BE" dirty="0"/>
                  <a:t>het steekproefgemiddelde voor alle training records die </a:t>
                </a:r>
                <a:br>
                  <a:rPr lang="nl-BE" dirty="0"/>
                </a:br>
                <a:r>
                  <a:rPr lang="nl-BE" dirty="0"/>
                  <a:t>behoren tot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BE" dirty="0"/>
                  <a:t>. </a:t>
                </a:r>
              </a:p>
              <a:p>
                <a:r>
                  <a:rPr lang="nl-BE" dirty="0"/>
                  <a:t>Analoog kan ook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nl-BE" dirty="0"/>
                  <a:t> geschat worden uit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BE" dirty="0"/>
                  <a:t>), de steekproef-</a:t>
                </a:r>
                <a:br>
                  <a:rPr lang="nl-BE" dirty="0"/>
                </a:br>
                <a:r>
                  <a:rPr lang="nl-BE" dirty="0"/>
                  <a:t>variantie van de training records. </a:t>
                </a:r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46" y="4049638"/>
                <a:ext cx="5807167" cy="1568250"/>
              </a:xfrm>
              <a:prstGeom prst="rect">
                <a:avLst/>
              </a:prstGeom>
              <a:blipFill>
                <a:blip r:embed="rId6"/>
                <a:stretch>
                  <a:fillRect l="-839" t="-1550" r="-315" b="-5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>
            <a:extLst>
              <a:ext uri="{FF2B5EF4-FFF2-40B4-BE49-F238E27FC236}">
                <a16:creationId xmlns:a16="http://schemas.microsoft.com/office/drawing/2014/main" id="{E2567D93-832D-4341-A03E-5E6A22E98870}"/>
              </a:ext>
            </a:extLst>
          </p:cNvPr>
          <p:cNvSpPr txBox="1"/>
          <p:nvPr/>
        </p:nvSpPr>
        <p:spPr>
          <a:xfrm>
            <a:off x="678738" y="584533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901193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naive</a:t>
            </a:r>
            <a:r>
              <a:rPr lang="nl-BE" dirty="0"/>
              <a:t> Bayes classifier (5-a)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2293" y="1846555"/>
            <a:ext cx="6293913" cy="7107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800" dirty="0"/>
              <a:t>Om de kans P(Income=</a:t>
            </a:r>
            <a:r>
              <a:rPr lang="nl-BE" sz="1800" dirty="0"/>
              <a:t>120K</a:t>
            </a:r>
            <a:r>
              <a:rPr lang="pt-BR" sz="1800" dirty="0"/>
              <a:t>│Evade=No) te berekenen, moeten we dus eerst het gemiddelde en de standaardafwijking van de kolom Income berekenen (</a:t>
            </a:r>
            <a:r>
              <a:rPr lang="pt-BR" sz="1800" dirty="0">
                <a:solidFill>
                  <a:srgbClr val="00B050"/>
                </a:solidFill>
              </a:rPr>
              <a:t>voor de klasse “No”</a:t>
            </a:r>
            <a:r>
              <a:rPr lang="pt-BR" sz="1800" dirty="0"/>
              <a:t>).</a:t>
            </a:r>
            <a:br>
              <a:rPr lang="en-US" altLang="nl-BE" sz="1800" dirty="0"/>
            </a:br>
            <a:br>
              <a:rPr lang="en-US" altLang="nl-BE" sz="2600" dirty="0"/>
            </a:br>
            <a:br>
              <a:rPr lang="en-US" altLang="nl-BE" sz="1800" b="1" dirty="0"/>
            </a:br>
            <a:endParaRPr lang="en-US" altLang="nl-B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5112294" y="2870419"/>
                <a:ext cx="6892796" cy="1564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125+100+70+…+75</m:t>
                              </m:r>
                            </m:e>
                          </m:d>
                        </m:num>
                        <m:den>
                          <m:r>
                            <a:rPr lang="nl-BE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=110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125−110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100−110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75−110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=2975</m:t>
                      </m:r>
                    </m:oMath>
                  </m:oMathPara>
                </a14:m>
                <a:endParaRPr lang="nl-B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2975</m:t>
                          </m:r>
                        </m:e>
                      </m:ra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≈54,54 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94" y="2870419"/>
                <a:ext cx="6892796" cy="1564146"/>
              </a:xfrm>
              <a:prstGeom prst="rect">
                <a:avLst/>
              </a:prstGeom>
              <a:blipFill>
                <a:blip r:embed="rId5"/>
                <a:stretch>
                  <a:fillRect l="-973" b="-7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5112293" y="5629495"/>
                <a:ext cx="5990551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𝑃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l-BE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Income</m:t>
                          </m:r>
                          <m:r>
                            <m:rPr>
                              <m:nor/>
                            </m:rPr>
                            <a:rPr lang="nl-BE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=120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nl-BE" i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No</m:t>
                          </m:r>
                        </m:e>
                      </m:d>
                      <m:r>
                        <a:rPr lang="nl-BE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nl-BE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54,54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p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120−110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nl-BE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2∗2975</m:t>
                              </m:r>
                            </m:den>
                          </m:f>
                        </m:sup>
                      </m:sSup>
                      <m:r>
                        <a:rPr lang="nl-BE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=0,0072</m:t>
                      </m:r>
                    </m:oMath>
                  </m:oMathPara>
                </a14:m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93" y="5629495"/>
                <a:ext cx="5990551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0DB21B49-BC38-4C03-89F8-23FC76BD65BD}"/>
              </a:ext>
            </a:extLst>
          </p:cNvPr>
          <p:cNvSpPr txBox="1">
            <a:spLocks noChangeArrowheads="1"/>
          </p:cNvSpPr>
          <p:nvPr/>
        </p:nvSpPr>
        <p:spPr>
          <a:xfrm>
            <a:off x="5112294" y="4747674"/>
            <a:ext cx="6293913" cy="568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nl-BE" sz="1800" dirty="0"/>
              <a:t>We passen vervolgens de formule van de normaalverdeling toe (of gebruik je GRM of Excel):</a:t>
            </a:r>
            <a:br>
              <a:rPr lang="en-US" altLang="nl-BE" sz="1800" dirty="0"/>
            </a:br>
            <a:br>
              <a:rPr lang="en-US" altLang="nl-BE" sz="2600" dirty="0"/>
            </a:br>
            <a:br>
              <a:rPr lang="en-US" altLang="nl-BE" sz="1800" b="1" dirty="0"/>
            </a:br>
            <a:endParaRPr lang="en-US" altLang="nl-BE" sz="18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915CA5E-62C5-4ACD-A517-4CDD14E5078F}"/>
              </a:ext>
            </a:extLst>
          </p:cNvPr>
          <p:cNvSpPr txBox="1"/>
          <p:nvPr/>
        </p:nvSpPr>
        <p:spPr>
          <a:xfrm>
            <a:off x="647565" y="5817352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/>
      <p:bldP spid="10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900071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naive</a:t>
            </a:r>
            <a:r>
              <a:rPr lang="nl-BE" dirty="0"/>
              <a:t> Bayes classifier (5-b)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0360" y="1879578"/>
            <a:ext cx="6293913" cy="7107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800" dirty="0"/>
              <a:t>Om de kans P(Income=</a:t>
            </a:r>
            <a:r>
              <a:rPr lang="nl-BE" sz="1800" dirty="0"/>
              <a:t>120K</a:t>
            </a:r>
            <a:r>
              <a:rPr lang="pt-BR" sz="1800" dirty="0"/>
              <a:t>│Evade=No) te berekenen, moeten we dus eerst het gemiddelde en de standaardafwijking van de kolom Income berekenen (</a:t>
            </a:r>
            <a:r>
              <a:rPr lang="pt-BR" sz="1800" dirty="0">
                <a:solidFill>
                  <a:srgbClr val="00B050"/>
                </a:solidFill>
              </a:rPr>
              <a:t>voor de klasse “Yes”</a:t>
            </a:r>
            <a:r>
              <a:rPr lang="pt-BR" sz="1800" dirty="0"/>
              <a:t>).</a:t>
            </a:r>
            <a:br>
              <a:rPr lang="en-US" altLang="nl-BE" sz="1800" dirty="0"/>
            </a:br>
            <a:br>
              <a:rPr lang="en-US" altLang="nl-BE" sz="2600" dirty="0"/>
            </a:br>
            <a:br>
              <a:rPr lang="en-US" altLang="nl-BE" sz="1800" b="1" dirty="0"/>
            </a:br>
            <a:endParaRPr lang="en-US" altLang="nl-B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5167158" y="2825565"/>
                <a:ext cx="5861304" cy="1563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95+85+90</m:t>
                              </m:r>
                            </m:e>
                          </m:d>
                        </m:num>
                        <m:den>
                          <m:r>
                            <a:rPr lang="nl-BE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95−90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85−90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2000" b="0" i="1" smtClean="0">
                                      <a:latin typeface="Cambria Math" panose="02040503050406030204" pitchFamily="18" charset="0"/>
                                    </a:rPr>
                                    <m:t>90−90</m:t>
                                  </m:r>
                                </m:e>
                              </m:d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nl-BE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58" y="2825565"/>
                <a:ext cx="5861304" cy="1563248"/>
              </a:xfrm>
              <a:prstGeom prst="rect">
                <a:avLst/>
              </a:prstGeom>
              <a:blipFill>
                <a:blip r:embed="rId5"/>
                <a:stretch>
                  <a:fillRect l="-1145" b="-7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5167158" y="5566130"/>
                <a:ext cx="5826980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𝑃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l-BE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Income</m:t>
                          </m:r>
                          <m:r>
                            <m:rPr>
                              <m:nor/>
                            </m:rPr>
                            <a:rPr lang="nl-BE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=120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nl-BE" b="0" i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Yes</m:t>
                          </m:r>
                        </m:e>
                      </m:d>
                      <m:r>
                        <a:rPr lang="nl-BE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nl-BE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nl-BE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5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p>
                          <m:r>
                            <a:rPr lang="nl-BE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120−</m:t>
                                      </m:r>
                                      <m:r>
                                        <a:rPr lang="nl-BE" b="0" i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90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nl-BE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BE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2∗</m:t>
                              </m:r>
                              <m:r>
                                <a:rPr lang="nl-BE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25</m:t>
                              </m:r>
                            </m:den>
                          </m:f>
                        </m:sup>
                      </m:sSup>
                      <m:r>
                        <a:rPr lang="nl-BE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nl-BE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1,2 . 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nl-BE" b="0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10</m:t>
                          </m:r>
                        </m:e>
                        <m:sup>
                          <m:r>
                            <a:rPr lang="nl-BE" b="0" i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58" y="5566130"/>
                <a:ext cx="5826980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0DB21B49-BC38-4C03-89F8-23FC76BD65BD}"/>
              </a:ext>
            </a:extLst>
          </p:cNvPr>
          <p:cNvSpPr txBox="1">
            <a:spLocks noChangeArrowheads="1"/>
          </p:cNvSpPr>
          <p:nvPr/>
        </p:nvSpPr>
        <p:spPr>
          <a:xfrm>
            <a:off x="5040360" y="4734997"/>
            <a:ext cx="6293913" cy="710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Tx/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nl-BE" sz="1800" dirty="0"/>
              <a:t>We passen vervolgens de formule van de normaalverdeling toe (of gebruik je GRM of Excel):</a:t>
            </a:r>
            <a:br>
              <a:rPr lang="en-US" altLang="nl-BE" sz="1800" dirty="0"/>
            </a:br>
            <a:endParaRPr lang="en-US" altLang="nl-BE" sz="26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nl-BE" sz="2600" b="1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br>
              <a:rPr lang="en-US" altLang="nl-BE" sz="1800" b="1" dirty="0"/>
            </a:br>
            <a:endParaRPr lang="en-US" altLang="nl-BE" sz="18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915CA5E-62C5-4ACD-A517-4CDD14E5078F}"/>
              </a:ext>
            </a:extLst>
          </p:cNvPr>
          <p:cNvSpPr txBox="1"/>
          <p:nvPr/>
        </p:nvSpPr>
        <p:spPr>
          <a:xfrm>
            <a:off x="647565" y="5817352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/>
      <p:bldP spid="10" grpId="0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873942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naive</a:t>
            </a:r>
            <a:r>
              <a:rPr lang="nl-BE" dirty="0"/>
              <a:t> Bayes classifier (5)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6– </a:t>
            </a:r>
            <a:r>
              <a:rPr lang="nl-BE" dirty="0" err="1"/>
              <a:t>Naïve</a:t>
            </a:r>
            <a:r>
              <a:rPr lang="nl-BE" dirty="0"/>
              <a:t> Bayes </a:t>
            </a:r>
            <a:r>
              <a:rPr lang="nl-BE" dirty="0" err="1"/>
              <a:t>classifier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ekstvak 7"/>
          <p:cNvSpPr txBox="1"/>
          <p:nvPr/>
        </p:nvSpPr>
        <p:spPr>
          <a:xfrm>
            <a:off x="4909715" y="1373051"/>
            <a:ext cx="65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We vullen nu in onderstaande formule de berekende kansen in: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66FAA26-8103-43AE-81C6-434EFB94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2" y="1555979"/>
            <a:ext cx="4503394" cy="438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6CDBE96D-5013-4233-A40E-B69CF21D300C}"/>
                  </a:ext>
                </a:extLst>
              </p:cNvPr>
              <p:cNvSpPr/>
              <p:nvPr/>
            </p:nvSpPr>
            <p:spPr>
              <a:xfrm>
                <a:off x="4909715" y="1866387"/>
                <a:ext cx="6650603" cy="427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Evade</m:t>
                          </m:r>
                          <m:r>
                            <a:rPr lang="nl-B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aln/>
                        </m:rPr>
                        <a:rPr lang="nl-B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Evade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  <m:r>
                            <a:rPr lang="nl-BE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Evade</m:t>
                                  </m:r>
                                  <m:r>
                                    <a:rPr lang="nl-B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nl-BE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nl-B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.  0,0072 </m:t>
                          </m:r>
                        </m:num>
                        <m:den>
                          <m:r>
                            <a:rPr lang="nl-BE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nl-B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0,00165</m:t>
                          </m:r>
                        </m:num>
                        <m:den>
                          <m:r>
                            <a:rPr lang="nl-BE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dirty="0">
                  <a:latin typeface="Cambria Math" panose="02040503050406030204" pitchFamily="18" charset="0"/>
                </a:endParaRPr>
              </a:p>
              <a:p>
                <a:endParaRPr lang="nl-BE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Evade</m:t>
                          </m:r>
                          <m:r>
                            <a:rPr lang="nl-B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l-BE" b="0" i="0" smtClean="0">
                              <a:latin typeface="Cambria Math" panose="02040503050406030204" pitchFamily="18" charset="0"/>
                            </a:rPr>
                            <m:t>Yes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Evade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</m:d>
                          <m:r>
                            <a:rPr lang="nl-BE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Evade</m:t>
                                  </m:r>
                                  <m:r>
                                    <a:rPr lang="nl-B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.1.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0. 1,2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NL" dirty="0">
                  <a:latin typeface="MS Reference Sans Serif" panose="020B0604030504040204" pitchFamily="34" charset="0"/>
                </a:endParaRPr>
              </a:p>
              <a:p>
                <a:endParaRPr lang="nl-NL" dirty="0">
                  <a:latin typeface="MS Reference Sans Serif" panose="020B0604030504040204" pitchFamily="34" charset="0"/>
                </a:endParaRPr>
              </a:p>
              <a:p>
                <a:r>
                  <a:rPr lang="nl-NL" dirty="0"/>
                  <a:t>Omdat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Evade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</m:oMath>
                </a14:m>
                <a:r>
                  <a:rPr lang="nl-NL" dirty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Evade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Yes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</m:oMath>
                </a14:m>
                <a:r>
                  <a:rPr lang="nl-NL" dirty="0"/>
                  <a:t> zullen we dus de waarde </a:t>
                </a:r>
                <a:r>
                  <a:rPr lang="nl-NL" dirty="0">
                    <a:highlight>
                      <a:srgbClr val="FFFF00"/>
                    </a:highlight>
                  </a:rPr>
                  <a:t>No</a:t>
                </a:r>
                <a:r>
                  <a:rPr lang="nl-NL" dirty="0"/>
                  <a:t> toekennen aan het </a:t>
                </a:r>
                <a:r>
                  <a:rPr lang="nl-NL" dirty="0" err="1"/>
                  <a:t>Evade</a:t>
                </a:r>
                <a:r>
                  <a:rPr lang="nl-NL" dirty="0"/>
                  <a:t>-attribuut. </a:t>
                </a:r>
              </a:p>
            </p:txBody>
          </p:sp>
        </mc:Choice>
        <mc:Fallback xmlns=""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6CDBE96D-5013-4233-A40E-B69CF21D3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15" y="1866387"/>
                <a:ext cx="6650603" cy="4270977"/>
              </a:xfrm>
              <a:prstGeom prst="rect">
                <a:avLst/>
              </a:prstGeom>
              <a:blipFill>
                <a:blip r:embed="rId4"/>
                <a:stretch>
                  <a:fillRect l="-733" b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>
            <a:extLst>
              <a:ext uri="{FF2B5EF4-FFF2-40B4-BE49-F238E27FC236}">
                <a16:creationId xmlns:a16="http://schemas.microsoft.com/office/drawing/2014/main" id="{49A023CC-4A65-4D06-9D05-F770BAAB380D}"/>
              </a:ext>
            </a:extLst>
          </p:cNvPr>
          <p:cNvSpPr txBox="1"/>
          <p:nvPr/>
        </p:nvSpPr>
        <p:spPr>
          <a:xfrm>
            <a:off x="719117" y="584533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5479046" cy="380480"/>
          </a:xfrm>
        </p:spPr>
        <p:txBody>
          <a:bodyPr/>
          <a:lstStyle/>
          <a:p>
            <a:r>
              <a:rPr lang="nl-BE" dirty="0"/>
              <a:t>Wat als een voorwaardelijke kans 0 is?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tekst 3"/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539748" y="1360800"/>
                <a:ext cx="10990836" cy="5296032"/>
              </a:xfrm>
            </p:spPr>
            <p:txBody>
              <a:bodyPr>
                <a:normAutofit/>
              </a:bodyPr>
              <a:lstStyle/>
              <a:p>
                <a:r>
                  <a:rPr lang="nl-BE" b="1" dirty="0"/>
                  <a:t>Al</a:t>
                </a:r>
                <a:r>
                  <a:rPr lang="nl-BE" dirty="0"/>
                  <a:t>s de klasse-voorwaardelijke </a:t>
                </a:r>
                <a:r>
                  <a:rPr lang="nl-BE" b="1" dirty="0"/>
                  <a:t>kans</a:t>
                </a:r>
                <a:r>
                  <a:rPr lang="nl-BE" dirty="0"/>
                  <a:t> voor één van de attributen </a:t>
                </a:r>
                <a:r>
                  <a:rPr lang="nl-BE" b="1" dirty="0"/>
                  <a:t>nul</a:t>
                </a:r>
                <a:r>
                  <a:rPr lang="nl-BE" dirty="0"/>
                  <a:t> is, zal de volledige voorwaardelijke kans voor de klasse verdwijnen!  Dit was in het vorig voorbeeld het geval bij de berekening van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 i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Evade</m:t>
                        </m:r>
                        <m:r>
                          <m:rPr>
                            <m:nor/>
                          </m:rPr>
                          <a:rPr lang="nl-BE" i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nl-BE" i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Yes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</m:d>
                    <m:r>
                      <a:rPr lang="nl-BE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nl-BE" dirty="0"/>
                  <a:t>want P(</a:t>
                </a:r>
                <a:r>
                  <a:rPr lang="nl-BE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Marital</a:t>
                </a:r>
                <a:r>
                  <a:rPr lang="nl-BE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Status = </a:t>
                </a:r>
                <a:r>
                  <a:rPr lang="nl-BE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Married|Evade</a:t>
                </a:r>
                <a:r>
                  <a:rPr lang="nl-BE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Yes</a:t>
                </a:r>
                <a:r>
                  <a:rPr lang="nl-BE" dirty="0"/>
                  <a:t>) =0.</a:t>
                </a:r>
              </a:p>
              <a:p>
                <a:r>
                  <a:rPr lang="nl-BE" dirty="0"/>
                  <a:t>Mogelijke oplossing is de </a:t>
                </a:r>
                <a:r>
                  <a:rPr lang="nl-BE" b="1" dirty="0">
                    <a:solidFill>
                      <a:srgbClr val="0070C0"/>
                    </a:solidFill>
                  </a:rPr>
                  <a:t>m-schatting</a:t>
                </a:r>
              </a:p>
              <a:p>
                <a:endParaRPr lang="nl-BE" b="1" dirty="0">
                  <a:solidFill>
                    <a:srgbClr val="0070C0"/>
                  </a:solidFill>
                </a:endParaRPr>
              </a:p>
              <a:p>
                <a:endParaRPr lang="nl-BE" b="1" dirty="0">
                  <a:solidFill>
                    <a:srgbClr val="0070C0"/>
                  </a:solidFill>
                </a:endParaRPr>
              </a:p>
              <a:p>
                <a:pPr marL="270000" lvl="1" indent="0">
                  <a:buNone/>
                </a:pPr>
                <a:r>
                  <a:rPr lang="nl-BE" sz="2000" dirty="0"/>
                  <a:t>Hierin is n het totale aantal records van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B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2000" dirty="0"/>
                  <a:t> is het aantal trainingsrecords van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2000" dirty="0"/>
                  <a:t> die de waarde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BE" sz="2000" dirty="0"/>
                  <a:t> aannemen, </a:t>
                </a:r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BE" sz="2000" dirty="0"/>
                  <a:t> en </a:t>
                </a:r>
                <a14:m>
                  <m:oMath xmlns:m="http://schemas.openxmlformats.org/officeDocument/2006/math">
                    <m:r>
                      <a:rPr lang="nl-BE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BE" sz="2000" dirty="0"/>
                  <a:t> zijn (gegeven) parameters. </a:t>
                </a:r>
              </a:p>
              <a:p>
                <a:r>
                  <a:rPr lang="nl-BE" dirty="0"/>
                  <a:t>Maken we gebruik van deze m-schatting (met </a:t>
                </a:r>
                <a:r>
                  <a:rPr lang="nl-BE" dirty="0">
                    <a:solidFill>
                      <a:srgbClr val="00B050"/>
                    </a:solidFill>
                  </a:rPr>
                  <a:t>m=3</a:t>
                </a:r>
                <a:r>
                  <a:rPr lang="nl-BE" dirty="0"/>
                  <a:t> en </a:t>
                </a:r>
                <a:r>
                  <a:rPr lang="nl-BE" dirty="0">
                    <a:solidFill>
                      <a:srgbClr val="FFC000"/>
                    </a:solidFill>
                  </a:rPr>
                  <a:t>p=1/3</a:t>
                </a:r>
                <a:r>
                  <a:rPr lang="nl-BE" dirty="0"/>
                  <a:t>), dan krijgen we:</a:t>
                </a:r>
                <a:br>
                  <a:rPr lang="nl-BE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BE"/>
                          <m:t>Marital</m:t>
                        </m:r>
                        <m:r>
                          <m:rPr>
                            <m:nor/>
                          </m:rPr>
                          <a:rPr lang="nl-BE"/>
                          <m:t> </m:t>
                        </m:r>
                        <m:r>
                          <m:rPr>
                            <m:nor/>
                          </m:rPr>
                          <a:rPr lang="nl-BE" b="0" i="0" smtClean="0"/>
                          <m:t>S</m:t>
                        </m:r>
                        <m:r>
                          <m:rPr>
                            <m:nor/>
                          </m:rPr>
                          <a:rPr lang="nl-BE"/>
                          <m:t>tatus</m:t>
                        </m:r>
                        <m:r>
                          <m:rPr>
                            <m:nor/>
                          </m:rPr>
                          <a:rPr lang="nl-BE"/>
                          <m:t>=</m:t>
                        </m:r>
                        <m:r>
                          <m:rPr>
                            <m:nor/>
                          </m:rPr>
                          <a:rPr lang="nl-BE" b="0" i="0" smtClean="0"/>
                          <m:t>M</m:t>
                        </m:r>
                        <m:r>
                          <m:rPr>
                            <m:nor/>
                          </m:rPr>
                          <a:rPr lang="nl-BE"/>
                          <m:t>arried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Ev</m:t>
                        </m:r>
                        <m:r>
                          <m:rPr>
                            <m:nor/>
                          </m:rPr>
                          <a:rPr lang="nl-BE"/>
                          <m:t>ade</m:t>
                        </m:r>
                        <m:r>
                          <m:rPr>
                            <m:nor/>
                          </m:rPr>
                          <a:rPr lang="nl-BE"/>
                          <m:t>=</m:t>
                        </m:r>
                        <m:r>
                          <m:rPr>
                            <m:nor/>
                          </m:rPr>
                          <a:rPr lang="nl-BE"/>
                          <m:t>Yes</m:t>
                        </m:r>
                      </m:e>
                    </m:d>
                    <m:r>
                      <a:rPr lang="nl-B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nl-B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nl-BE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nl-BE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nl-BE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nl-B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jdelijke aanduiding voor tekst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539748" y="1360800"/>
                <a:ext cx="10990836" cy="5296032"/>
              </a:xfrm>
              <a:blipFill>
                <a:blip r:embed="rId3"/>
                <a:stretch>
                  <a:fillRect l="-499" t="-575" r="-3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4516105" y="3034084"/>
                <a:ext cx="3005886" cy="78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BE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nl-BE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BE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m:oMathPara>
                </a14:m>
                <a:endParaRPr lang="nl-BE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05" y="3034084"/>
                <a:ext cx="3005886" cy="789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6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1847604" cy="380480"/>
          </a:xfrm>
        </p:spPr>
        <p:txBody>
          <a:bodyPr/>
          <a:lstStyle/>
          <a:p>
            <a:r>
              <a:rPr lang="nl-BE" dirty="0"/>
              <a:t>Voorbeeld 2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15</a:t>
            </a:fld>
            <a:endParaRPr lang="en-GB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880872" y="1533144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01181" imgH="4782109" progId="Excel.Sheet.8">
                  <p:embed/>
                </p:oleObj>
              </mc:Choice>
              <mc:Fallback>
                <p:oleObj name="Worksheet" r:id="rId2" imgW="6401181" imgH="4782109" progId="Excel.Sheet.8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872" y="1533144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80873" y="5495544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153406" imgH="438506" progId="Excel.Sheet.8">
                  <p:embed/>
                </p:oleObj>
              </mc:Choice>
              <mc:Fallback>
                <p:oleObj name="Worksheet" r:id="rId4" imgW="5153406" imgH="438506" progId="Excel.Shee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873" y="5495544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01186" y="1452522"/>
            <a:ext cx="53345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BE" sz="1800" dirty="0" err="1">
                <a:latin typeface="+mn-lt"/>
              </a:rPr>
              <a:t>Omdat</a:t>
            </a:r>
            <a:r>
              <a:rPr lang="en-US" altLang="nl-BE" sz="1800" dirty="0">
                <a:latin typeface="+mn-lt"/>
              </a:rPr>
              <a:t> de </a:t>
            </a:r>
            <a:r>
              <a:rPr lang="en-US" altLang="nl-BE" sz="1800" dirty="0" err="1">
                <a:latin typeface="+mn-lt"/>
              </a:rPr>
              <a:t>noemer</a:t>
            </a:r>
            <a:r>
              <a:rPr lang="en-US" altLang="nl-BE" sz="1800" dirty="0">
                <a:latin typeface="+mn-lt"/>
              </a:rPr>
              <a:t> van de </a:t>
            </a:r>
            <a:r>
              <a:rPr lang="en-US" altLang="nl-BE" sz="1800" dirty="0" err="1">
                <a:latin typeface="+mn-lt"/>
              </a:rPr>
              <a:t>voorwaardelijke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kansen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toch</a:t>
            </a:r>
            <a:r>
              <a:rPr lang="en-US" altLang="nl-BE" sz="1800" dirty="0">
                <a:latin typeface="+mn-lt"/>
              </a:rPr>
              <a:t> steeds </a:t>
            </a:r>
            <a:r>
              <a:rPr lang="en-US" altLang="nl-BE" sz="1800" dirty="0" err="1">
                <a:latin typeface="+mn-lt"/>
              </a:rPr>
              <a:t>dezelfde</a:t>
            </a:r>
            <a:r>
              <a:rPr lang="en-US" altLang="nl-BE" sz="1800" dirty="0">
                <a:latin typeface="+mn-lt"/>
              </a:rPr>
              <a:t> is </a:t>
            </a:r>
            <a:r>
              <a:rPr lang="en-US" altLang="nl-BE" sz="1800" dirty="0" err="1">
                <a:latin typeface="+mn-lt"/>
              </a:rPr>
              <a:t>en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niet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berekend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hoeft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te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worden</a:t>
            </a:r>
            <a:r>
              <a:rPr lang="en-US" altLang="nl-BE" sz="1800" dirty="0">
                <a:latin typeface="+mn-lt"/>
              </a:rPr>
              <a:t>, </a:t>
            </a:r>
            <a:r>
              <a:rPr lang="en-US" altLang="nl-BE" sz="1800" dirty="0" err="1">
                <a:latin typeface="+mn-lt"/>
              </a:rPr>
              <a:t>stellen</a:t>
            </a:r>
            <a:r>
              <a:rPr lang="en-US" altLang="nl-BE" sz="1800" dirty="0">
                <a:latin typeface="+mn-lt"/>
              </a:rPr>
              <a:t> we </a:t>
            </a:r>
            <a:r>
              <a:rPr lang="en-US" altLang="nl-BE" sz="1800" dirty="0" err="1">
                <a:latin typeface="+mn-lt"/>
              </a:rPr>
              <a:t>deze</a:t>
            </a:r>
            <a:r>
              <a:rPr lang="en-US" altLang="nl-BE" sz="1800" dirty="0">
                <a:latin typeface="+mn-lt"/>
              </a:rPr>
              <a:t> </a:t>
            </a:r>
            <a:r>
              <a:rPr lang="en-US" altLang="nl-BE" sz="1800" dirty="0" err="1">
                <a:latin typeface="+mn-lt"/>
              </a:rPr>
              <a:t>voor</a:t>
            </a:r>
            <a:r>
              <a:rPr lang="en-US" altLang="nl-BE" sz="1800" dirty="0">
                <a:latin typeface="+mn-lt"/>
              </a:rPr>
              <a:t> door de </a:t>
            </a:r>
            <a:r>
              <a:rPr lang="en-US" altLang="nl-BE" sz="1800" dirty="0" err="1">
                <a:latin typeface="+mn-lt"/>
              </a:rPr>
              <a:t>Griekse</a:t>
            </a:r>
            <a:r>
              <a:rPr lang="en-US" altLang="nl-BE" sz="1800" dirty="0">
                <a:latin typeface="+mn-lt"/>
              </a:rPr>
              <a:t> letter </a:t>
            </a:r>
            <a:r>
              <a:rPr lang="el-GR" sz="1800" dirty="0"/>
              <a:t>α</a:t>
            </a:r>
            <a:r>
              <a:rPr lang="nl-BE" sz="1800" dirty="0"/>
              <a:t>. Verder duiden we </a:t>
            </a:r>
            <a:r>
              <a:rPr lang="nl-BE" sz="1800" dirty="0" err="1"/>
              <a:t>Mammals</a:t>
            </a:r>
            <a:r>
              <a:rPr lang="nl-BE" sz="1800" dirty="0"/>
              <a:t> aan met de letter M en Non-</a:t>
            </a:r>
            <a:r>
              <a:rPr lang="nl-BE" sz="1800" dirty="0" err="1"/>
              <a:t>mammals</a:t>
            </a:r>
            <a:r>
              <a:rPr lang="nl-BE" sz="1800" dirty="0"/>
              <a:t> met de letter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7E8CC55D-7A69-4830-8630-FDF2EA6D2CB2}"/>
                  </a:ext>
                </a:extLst>
              </p:cNvPr>
              <p:cNvSpPr txBox="1"/>
              <p:nvPr/>
            </p:nvSpPr>
            <p:spPr>
              <a:xfrm>
                <a:off x="6301187" y="3074991"/>
                <a:ext cx="5740893" cy="137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P(Class=M|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nl-BE" dirty="0"/>
                  <a:t>) = </a:t>
                </a:r>
                <a:r>
                  <a:rPr lang="el-GR" dirty="0"/>
                  <a:t>α</a:t>
                </a:r>
                <a:r>
                  <a:rPr lang="nl-BE" dirty="0"/>
                  <a:t> x P(Class=M) x P(</a:t>
                </a:r>
                <a:r>
                  <a:rPr lang="nl-BE" dirty="0" err="1"/>
                  <a:t>GiveBirth</a:t>
                </a:r>
                <a:r>
                  <a:rPr lang="nl-BE" dirty="0"/>
                  <a:t>=</a:t>
                </a:r>
                <a:r>
                  <a:rPr lang="nl-BE" dirty="0" err="1"/>
                  <a:t>Yes|Class</a:t>
                </a:r>
                <a:r>
                  <a:rPr lang="nl-BE" dirty="0"/>
                  <a:t>=M) x P(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Fly</a:t>
                </a:r>
                <a:r>
                  <a:rPr lang="nl-BE" dirty="0"/>
                  <a:t> =</a:t>
                </a:r>
                <a:r>
                  <a:rPr lang="nl-BE" dirty="0" err="1"/>
                  <a:t>No|Class</a:t>
                </a:r>
                <a:r>
                  <a:rPr lang="nl-BE" dirty="0"/>
                  <a:t>=M) x P(Live in Water=</a:t>
                </a:r>
                <a:r>
                  <a:rPr lang="nl-BE" dirty="0" err="1"/>
                  <a:t>Yes|Class</a:t>
                </a:r>
                <a:r>
                  <a:rPr lang="nl-BE" dirty="0"/>
                  <a:t>=M) x P(Have </a:t>
                </a:r>
                <a:r>
                  <a:rPr lang="nl-BE" dirty="0" err="1"/>
                  <a:t>Legs</a:t>
                </a:r>
                <a:r>
                  <a:rPr lang="nl-BE" dirty="0"/>
                  <a:t> = </a:t>
                </a:r>
                <a:r>
                  <a:rPr lang="nl-BE" dirty="0" err="1"/>
                  <a:t>No|Class</a:t>
                </a:r>
                <a:r>
                  <a:rPr lang="nl-BE" dirty="0"/>
                  <a:t>=M)</a:t>
                </a:r>
              </a:p>
              <a:p>
                <a:r>
                  <a:rPr lang="nl-BE" dirty="0"/>
                  <a:t>= </a:t>
                </a:r>
                <a:r>
                  <a:rPr lang="el-GR" dirty="0"/>
                  <a:t>α</a:t>
                </a:r>
                <a:r>
                  <a:rPr lang="nl-BE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nl-NL" dirty="0"/>
                  <a:t>0,021</a:t>
                </a:r>
                <a:r>
                  <a:rPr lang="el-GR" dirty="0"/>
                  <a:t>α</a:t>
                </a:r>
                <a:endParaRPr lang="nl-NL" dirty="0"/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7E8CC55D-7A69-4830-8630-FDF2EA6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87" y="3074991"/>
                <a:ext cx="5740893" cy="1374864"/>
              </a:xfrm>
              <a:prstGeom prst="rect">
                <a:avLst/>
              </a:prstGeom>
              <a:blipFill>
                <a:blip r:embed="rId7"/>
                <a:stretch>
                  <a:fillRect l="-956" r="-7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C4D3D5BB-ABE0-4DDC-BA83-8BBBC3158F65}"/>
                  </a:ext>
                </a:extLst>
              </p:cNvPr>
              <p:cNvSpPr txBox="1"/>
              <p:nvPr/>
            </p:nvSpPr>
            <p:spPr>
              <a:xfrm>
                <a:off x="6301187" y="4449855"/>
                <a:ext cx="5740893" cy="249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P(Class=N|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nl-BE" dirty="0"/>
                  <a:t>) = </a:t>
                </a:r>
                <a:r>
                  <a:rPr lang="el-GR" dirty="0"/>
                  <a:t>α</a:t>
                </a:r>
                <a:r>
                  <a:rPr lang="nl-BE" dirty="0"/>
                  <a:t> x P(Class=N) x P(</a:t>
                </a:r>
                <a:r>
                  <a:rPr lang="nl-BE" dirty="0" err="1"/>
                  <a:t>GiveBirth</a:t>
                </a:r>
                <a:r>
                  <a:rPr lang="nl-BE" dirty="0"/>
                  <a:t>=</a:t>
                </a:r>
                <a:r>
                  <a:rPr lang="nl-BE" dirty="0" err="1"/>
                  <a:t>Yes|Class</a:t>
                </a:r>
                <a:r>
                  <a:rPr lang="nl-BE" dirty="0"/>
                  <a:t>=N) x P(</a:t>
                </a:r>
                <a:r>
                  <a:rPr lang="nl-BE" dirty="0" err="1"/>
                  <a:t>Can</a:t>
                </a:r>
                <a:r>
                  <a:rPr lang="nl-BE" dirty="0"/>
                  <a:t> </a:t>
                </a:r>
                <a:r>
                  <a:rPr lang="nl-BE" dirty="0" err="1"/>
                  <a:t>Fly</a:t>
                </a:r>
                <a:r>
                  <a:rPr lang="nl-BE" dirty="0"/>
                  <a:t> =</a:t>
                </a:r>
                <a:r>
                  <a:rPr lang="nl-BE" dirty="0" err="1"/>
                  <a:t>No|Class</a:t>
                </a:r>
                <a:r>
                  <a:rPr lang="nl-BE" dirty="0"/>
                  <a:t>=N) x P(Live in Water=</a:t>
                </a:r>
                <a:r>
                  <a:rPr lang="nl-BE" dirty="0" err="1"/>
                  <a:t>Yes|Class</a:t>
                </a:r>
                <a:r>
                  <a:rPr lang="nl-BE" dirty="0"/>
                  <a:t>=N) x P(Have </a:t>
                </a:r>
                <a:r>
                  <a:rPr lang="nl-BE" dirty="0" err="1"/>
                  <a:t>Legs</a:t>
                </a:r>
                <a:r>
                  <a:rPr lang="nl-BE" dirty="0"/>
                  <a:t> = </a:t>
                </a:r>
                <a:r>
                  <a:rPr lang="nl-BE" dirty="0" err="1"/>
                  <a:t>No|Class</a:t>
                </a:r>
                <a:r>
                  <a:rPr lang="nl-BE" dirty="0"/>
                  <a:t>=N)</a:t>
                </a:r>
              </a:p>
              <a:p>
                <a:r>
                  <a:rPr lang="nl-BE" dirty="0"/>
                  <a:t>= </a:t>
                </a:r>
                <a:r>
                  <a:rPr lang="el-GR" dirty="0"/>
                  <a:t>α</a:t>
                </a:r>
                <a:r>
                  <a:rPr lang="nl-BE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nl-NL" dirty="0"/>
                  <a:t>0,0027</a:t>
                </a:r>
                <a:r>
                  <a:rPr lang="el-GR" dirty="0"/>
                  <a:t>α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Omdat P(Class=M|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nl-BE" dirty="0"/>
                  <a:t>) &gt; P(Class=N|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nl-B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delen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we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het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dier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in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bij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de</m:t>
                    </m:r>
                    <m:r>
                      <a:rPr lang="nl-B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Mammals</m:t>
                    </m:r>
                    <m:r>
                      <a:rPr lang="nl-BE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C4D3D5BB-ABE0-4DDC-BA83-8BBBC3158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187" y="4449855"/>
                <a:ext cx="5740893" cy="2491964"/>
              </a:xfrm>
              <a:prstGeom prst="rect">
                <a:avLst/>
              </a:prstGeom>
              <a:blipFill>
                <a:blip r:embed="rId8"/>
                <a:stretch>
                  <a:fillRect l="-956" r="-2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2404743" cy="380480"/>
          </a:xfrm>
        </p:spPr>
        <p:txBody>
          <a:bodyPr/>
          <a:lstStyle/>
          <a:p>
            <a:r>
              <a:rPr lang="nl-BE" dirty="0"/>
              <a:t>Oefeningenreeks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6.3.7 Oefeningen</a:t>
            </a:r>
            <a:br>
              <a:rPr lang="nl-BE" dirty="0"/>
            </a:br>
            <a:r>
              <a:rPr lang="nl-BE" dirty="0"/>
              <a:t>1-5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6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6566138" cy="380480"/>
          </a:xfrm>
        </p:spPr>
        <p:txBody>
          <a:bodyPr/>
          <a:lstStyle/>
          <a:p>
            <a:r>
              <a:rPr lang="nl-BE" dirty="0"/>
              <a:t>HERHALING classificeren via beslissingsbomen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404396" cy="46800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Classificatieprobleem = “Hoe kunnen we data indelen in een klasse op basis van een aantal </a:t>
            </a:r>
            <a:r>
              <a:rPr lang="nl-BE" b="1" dirty="0"/>
              <a:t>training records</a:t>
            </a:r>
            <a:r>
              <a:rPr lang="nl-BE" dirty="0"/>
              <a:t>?”</a:t>
            </a:r>
          </a:p>
          <a:p>
            <a:r>
              <a:rPr lang="nl-BE" dirty="0"/>
              <a:t>Voorbeeld (zie figuur hiernaast): tot welke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Evade</a:t>
            </a:r>
            <a:r>
              <a:rPr lang="nl-BE" dirty="0"/>
              <a:t> klasse </a:t>
            </a:r>
            <a:br>
              <a:rPr lang="nl-BE" dirty="0"/>
            </a:br>
            <a:r>
              <a:rPr lang="nl-BE" dirty="0"/>
              <a:t>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nl-BE" dirty="0"/>
              <a:t> of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nl-BE" dirty="0"/>
              <a:t>) behoort een record, als je weet dat voor dit nieuwe record </a:t>
            </a:r>
            <a:r>
              <a:rPr lang="nl-BE" sz="2200" dirty="0"/>
              <a:t>	</a:t>
            </a:r>
            <a:r>
              <a:rPr lang="nl-BE" sz="1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Married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120K</a:t>
            </a:r>
            <a:r>
              <a:rPr lang="nl-B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dirty="0"/>
              <a:t>?</a:t>
            </a:r>
          </a:p>
          <a:p>
            <a:r>
              <a:rPr lang="nl-BE" dirty="0"/>
              <a:t>Methode van vorige week = classificatie o.b.v. een </a:t>
            </a:r>
            <a:r>
              <a:rPr lang="nl-BE" b="1" dirty="0"/>
              <a:t>beslissingsboom</a:t>
            </a:r>
            <a:r>
              <a:rPr lang="nl-BE" dirty="0"/>
              <a:t> (</a:t>
            </a:r>
            <a:r>
              <a:rPr lang="nl-BE" b="1" dirty="0" err="1"/>
              <a:t>decision</a:t>
            </a:r>
            <a:r>
              <a:rPr lang="nl-BE" b="1" dirty="0"/>
              <a:t> tree</a:t>
            </a:r>
            <a:r>
              <a:rPr lang="nl-BE" dirty="0"/>
              <a:t>) </a:t>
            </a:r>
            <a:r>
              <a:rPr lang="nl-BE" dirty="0">
                <a:sym typeface="Wingdings" panose="05000000000000000000" pitchFamily="2" charset="2"/>
              </a:rPr>
              <a:t> opsplitsen van de training data </a:t>
            </a:r>
            <a:r>
              <a:rPr lang="nl-BE" dirty="0" err="1">
                <a:sym typeface="Wingdings" panose="05000000000000000000" pitchFamily="2" charset="2"/>
              </a:rPr>
              <a:t>mbv</a:t>
            </a:r>
            <a:r>
              <a:rPr lang="nl-BE" dirty="0">
                <a:sym typeface="Wingdings" panose="05000000000000000000" pitchFamily="2" charset="2"/>
              </a:rPr>
              <a:t> een algoritme (algoritme van Hunt)</a:t>
            </a:r>
          </a:p>
          <a:p>
            <a:r>
              <a:rPr lang="nl-BE" dirty="0">
                <a:sym typeface="Wingdings" panose="05000000000000000000" pitchFamily="2" charset="2"/>
              </a:rPr>
              <a:t>Splitsingsvoorkeur laten afhangen van de onzuiverheid van de informatie: beste splitsing = deze met de </a:t>
            </a:r>
            <a:r>
              <a:rPr lang="nl-BE" u="sng" dirty="0">
                <a:sym typeface="Wingdings" panose="05000000000000000000" pitchFamily="2" charset="2"/>
              </a:rPr>
              <a:t>laagste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onzuiverheidsgraad</a:t>
            </a:r>
            <a:r>
              <a:rPr lang="nl-BE" dirty="0">
                <a:sym typeface="Wingdings" panose="05000000000000000000" pitchFamily="2" charset="2"/>
              </a:rPr>
              <a:t> (= hoogste informatiewinst)</a:t>
            </a:r>
            <a:endParaRPr lang="nl-BE" dirty="0"/>
          </a:p>
          <a:p>
            <a:r>
              <a:rPr lang="nl-BE" dirty="0"/>
              <a:t>Maten voor onzuiverheid: </a:t>
            </a:r>
            <a:r>
              <a:rPr lang="nl-BE" dirty="0">
                <a:solidFill>
                  <a:srgbClr val="0070C0"/>
                </a:solidFill>
              </a:rPr>
              <a:t>Gini-coëfficiënt</a:t>
            </a:r>
            <a:r>
              <a:rPr lang="nl-BE" dirty="0"/>
              <a:t> of </a:t>
            </a:r>
            <a:r>
              <a:rPr lang="nl-BE" dirty="0">
                <a:solidFill>
                  <a:srgbClr val="0070C0"/>
                </a:solidFill>
              </a:rPr>
              <a:t>Entropie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AAD03A-C6D5-4C3C-9554-8F2CF4F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45" y="1360800"/>
            <a:ext cx="4247855" cy="4136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AE573DC-1BB5-4646-A8B8-C033D352491B}"/>
              </a:ext>
            </a:extLst>
          </p:cNvPr>
          <p:cNvSpPr txBox="1"/>
          <p:nvPr/>
        </p:nvSpPr>
        <p:spPr>
          <a:xfrm>
            <a:off x="7944145" y="531253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  </a:t>
            </a:r>
            <a:r>
              <a:rPr lang="nl-BE" dirty="0" err="1"/>
              <a:t>Married</a:t>
            </a:r>
            <a:r>
              <a:rPr lang="nl-BE" dirty="0"/>
              <a:t>    120K        </a:t>
            </a:r>
            <a:r>
              <a:rPr lang="nl-BE" dirty="0">
                <a:solidFill>
                  <a:srgbClr val="FF0000"/>
                </a:solidFill>
              </a:rPr>
              <a:t>???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C4C4F43-E749-4C11-8A79-4F16CFA46EFE}"/>
              </a:ext>
            </a:extLst>
          </p:cNvPr>
          <p:cNvSpPr txBox="1"/>
          <p:nvPr/>
        </p:nvSpPr>
        <p:spPr>
          <a:xfrm>
            <a:off x="7944145" y="1018240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Tabel met training records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3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3176429" cy="380480"/>
          </a:xfrm>
        </p:spPr>
        <p:txBody>
          <a:bodyPr/>
          <a:lstStyle/>
          <a:p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>
          <a:xfrm>
            <a:off x="539749" y="1360800"/>
            <a:ext cx="7046046" cy="4680000"/>
          </a:xfrm>
        </p:spPr>
        <p:txBody>
          <a:bodyPr>
            <a:normAutofit/>
          </a:bodyPr>
          <a:lstStyle/>
          <a:p>
            <a:r>
              <a:rPr lang="nl-BE" dirty="0"/>
              <a:t>Classificatiemethode van deze week = </a:t>
            </a:r>
            <a:r>
              <a:rPr lang="nl-BE" dirty="0" err="1">
                <a:highlight>
                  <a:srgbClr val="FFFF00"/>
                </a:highlight>
              </a:rPr>
              <a:t>Naive</a:t>
            </a:r>
            <a:r>
              <a:rPr lang="nl-BE" dirty="0">
                <a:highlight>
                  <a:srgbClr val="FFFF00"/>
                </a:highlight>
              </a:rPr>
              <a:t> Bayes</a:t>
            </a:r>
          </a:p>
          <a:p>
            <a:r>
              <a:rPr lang="nl-BE" dirty="0"/>
              <a:t>Deze methode is gebaseerd op </a:t>
            </a:r>
            <a:r>
              <a:rPr lang="nl-BE" b="1" dirty="0"/>
              <a:t>voorwaardelijke kansen</a:t>
            </a:r>
          </a:p>
          <a:p>
            <a:r>
              <a:rPr lang="nl-BE" dirty="0"/>
              <a:t>Kansen worden berekend m.b.v. de formule van Bayes</a:t>
            </a:r>
          </a:p>
          <a:p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AAD03A-C6D5-4C3C-9554-8F2CF4F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96" y="1360800"/>
            <a:ext cx="4247855" cy="4136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AE573DC-1BB5-4646-A8B8-C033D352491B}"/>
              </a:ext>
            </a:extLst>
          </p:cNvPr>
          <p:cNvSpPr txBox="1"/>
          <p:nvPr/>
        </p:nvSpPr>
        <p:spPr>
          <a:xfrm>
            <a:off x="7661429" y="5566299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C4C4F43-E749-4C11-8A79-4F16CFA46EFE}"/>
              </a:ext>
            </a:extLst>
          </p:cNvPr>
          <p:cNvSpPr txBox="1"/>
          <p:nvPr/>
        </p:nvSpPr>
        <p:spPr>
          <a:xfrm>
            <a:off x="8369195" y="1034842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Tabel met training records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4468962" cy="380480"/>
          </a:xfrm>
        </p:spPr>
        <p:txBody>
          <a:bodyPr/>
          <a:lstStyle/>
          <a:p>
            <a:r>
              <a:rPr lang="nl-BE" dirty="0"/>
              <a:t>FORMULE VAN BAYES (herhaling)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tekst 3"/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539748" y="1360800"/>
                <a:ext cx="10774315" cy="4680000"/>
              </a:xfrm>
            </p:spPr>
            <p:txBody>
              <a:bodyPr/>
              <a:lstStyle/>
              <a:p>
                <a:r>
                  <a:rPr lang="nl-BE" dirty="0"/>
                  <a:t>Volgens de definitie van voorwaardelijke kans, geldt: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r>
                  <a:rPr lang="nl-BE" dirty="0"/>
                  <a:t>Als je nu in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P</m:t>
                    </m:r>
                    <m:r>
                      <a:rPr lang="nl-BE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</a:rPr>
                      <m:t>X</m:t>
                    </m:r>
                    <m: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vervangt door (2), dan bekom je onderstaande formule van Bayes:</a:t>
                </a:r>
              </a:p>
            </p:txBody>
          </p:sp>
        </mc:Choice>
        <mc:Fallback xmlns="">
          <p:sp>
            <p:nvSpPr>
              <p:cNvPr id="4" name="Tijdelijke aanduiding voor tekst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539748" y="1360800"/>
                <a:ext cx="10774315" cy="4680000"/>
              </a:xfrm>
              <a:blipFill>
                <a:blip r:embed="rId2"/>
                <a:stretch>
                  <a:fillRect l="-509" t="-6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54297" y="1899112"/>
                <a:ext cx="4098173" cy="937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nl-B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nl-BE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den>
                      </m:f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nl-BE" sz="2000" dirty="0"/>
              </a:p>
              <a:p>
                <a:r>
                  <a:rPr lang="nl-BE" sz="2000" dirty="0"/>
                  <a:t>                                        </a:t>
                </a: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7" y="1899112"/>
                <a:ext cx="4098173" cy="93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3874773" y="4737254"/>
                <a:ext cx="4104264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nl-BE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nl-BE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BE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B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73" y="4737254"/>
                <a:ext cx="4104264" cy="1025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877936" y="2836613"/>
                <a:ext cx="5637634" cy="937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2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den>
                      </m:f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nl-BE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BE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nl-BE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nl-BE" sz="2000" dirty="0"/>
              </a:p>
              <a:p>
                <a:endParaRPr lang="nl-BE" sz="2000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36" y="2836613"/>
                <a:ext cx="5637634" cy="937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3176429" cy="380480"/>
          </a:xfrm>
        </p:spPr>
        <p:txBody>
          <a:bodyPr/>
          <a:lstStyle/>
          <a:p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tekst 3"/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539748" y="1360799"/>
                <a:ext cx="10823669" cy="5270819"/>
              </a:xfrm>
            </p:spPr>
            <p:txBody>
              <a:bodyPr>
                <a:normAutofit/>
              </a:bodyPr>
              <a:lstStyle/>
              <a:p>
                <a:r>
                  <a:rPr lang="nl-BE" dirty="0"/>
                  <a:t>Stel dat we het te classificeren record voorstellen als een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nl-BE" dirty="0"/>
                  <a:t> = (X</a:t>
                </a:r>
                <a:r>
                  <a:rPr lang="nl-BE" baseline="-25000" dirty="0"/>
                  <a:t>1</a:t>
                </a:r>
                <a:r>
                  <a:rPr lang="nl-BE" dirty="0"/>
                  <a:t>,X</a:t>
                </a:r>
                <a:r>
                  <a:rPr lang="nl-BE" baseline="-25000" dirty="0"/>
                  <a:t>2</a:t>
                </a:r>
                <a:r>
                  <a:rPr lang="nl-BE" dirty="0"/>
                  <a:t>,...,</a:t>
                </a:r>
                <a:r>
                  <a:rPr lang="nl-BE" dirty="0" err="1"/>
                  <a:t>X</a:t>
                </a:r>
                <a:r>
                  <a:rPr lang="nl-BE" baseline="-25000" dirty="0" err="1"/>
                  <a:t>d</a:t>
                </a:r>
                <a:r>
                  <a:rPr lang="nl-BE" dirty="0"/>
                  <a:t>) waarbij X</a:t>
                </a:r>
                <a:r>
                  <a:rPr lang="nl-BE" baseline="-25000" dirty="0"/>
                  <a:t>1</a:t>
                </a:r>
                <a:r>
                  <a:rPr lang="nl-BE" dirty="0"/>
                  <a:t>, X</a:t>
                </a:r>
                <a:r>
                  <a:rPr lang="nl-BE" baseline="-25000" dirty="0"/>
                  <a:t>2</a:t>
                </a:r>
                <a:r>
                  <a:rPr lang="nl-BE" dirty="0"/>
                  <a:t>,…,</a:t>
                </a:r>
                <a:r>
                  <a:rPr lang="nl-BE" dirty="0" err="1"/>
                  <a:t>X</a:t>
                </a:r>
                <a:r>
                  <a:rPr lang="nl-BE" baseline="-25000" dirty="0" err="1"/>
                  <a:t>d</a:t>
                </a:r>
                <a:r>
                  <a:rPr lang="nl-BE" dirty="0"/>
                  <a:t> gekende attribuutwaarden zijn. Dan kunnen we onderstaande formule van Bayes gebruiken om de voorwaardelijke kans te berekenen dat die record tot een bepaalde klasse Y behoort: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dirty="0"/>
              </a:p>
              <a:p>
                <a:r>
                  <a:rPr lang="nl-BE" dirty="0"/>
                  <a:t>Het gebruik van de </a:t>
                </a:r>
                <a:r>
                  <a:rPr lang="nl-BE" dirty="0" err="1"/>
                  <a:t>Naive</a:t>
                </a:r>
                <a:r>
                  <a:rPr lang="nl-BE" dirty="0"/>
                  <a:t> Bayes classifier, gaat uit van de (naïeve) veronderstelling van </a:t>
                </a:r>
                <a:br>
                  <a:rPr lang="nl-BE" dirty="0"/>
                </a:br>
                <a:r>
                  <a:rPr lang="nl-BE" dirty="0"/>
                  <a:t>“</a:t>
                </a:r>
                <a:r>
                  <a:rPr lang="nl-BE" b="1" dirty="0"/>
                  <a:t>class </a:t>
                </a:r>
                <a:r>
                  <a:rPr lang="nl-BE" b="1" dirty="0" err="1"/>
                  <a:t>conditional</a:t>
                </a:r>
                <a:r>
                  <a:rPr lang="nl-BE" b="1" dirty="0"/>
                  <a:t> </a:t>
                </a:r>
                <a:r>
                  <a:rPr lang="nl-BE" b="1" dirty="0" err="1"/>
                  <a:t>independence</a:t>
                </a:r>
                <a:r>
                  <a:rPr lang="nl-BE" dirty="0"/>
                  <a:t>”, hetgeen betekent dat een </a:t>
                </a:r>
                <a:r>
                  <a:rPr lang="nl-BE" i="1" dirty="0"/>
                  <a:t>attribuut</a:t>
                </a:r>
                <a:r>
                  <a:rPr lang="nl-BE" dirty="0"/>
                  <a:t> van een gegeven klasse, </a:t>
                </a:r>
                <a:r>
                  <a:rPr lang="nl-BE" i="1" dirty="0"/>
                  <a:t>onafhankelijk</a:t>
                </a:r>
                <a:r>
                  <a:rPr lang="nl-BE" dirty="0"/>
                  <a:t> is van de </a:t>
                </a:r>
                <a:r>
                  <a:rPr lang="en-US" i="1" dirty="0" err="1"/>
                  <a:t>andere</a:t>
                </a:r>
                <a:r>
                  <a:rPr lang="en-US" i="1" dirty="0"/>
                  <a:t> </a:t>
                </a:r>
                <a:r>
                  <a:rPr lang="en-US" i="1" dirty="0" err="1"/>
                  <a:t>attributen</a:t>
                </a:r>
                <a:r>
                  <a:rPr lang="en-US" dirty="0"/>
                  <a:t> van die </a:t>
                </a:r>
                <a:r>
                  <a:rPr lang="en-US" dirty="0" err="1"/>
                  <a:t>gegeven</a:t>
                </a:r>
                <a:r>
                  <a:rPr lang="en-US" dirty="0"/>
                  <a:t> </a:t>
                </a:r>
                <a:r>
                  <a:rPr lang="en-US" dirty="0" err="1"/>
                  <a:t>klasse</a:t>
                </a:r>
                <a:r>
                  <a:rPr lang="nl-BE" dirty="0"/>
                  <a:t>. Hierdoor mag je de voorwaardelijke kans 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nl-BE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e>
                        <m:r>
                          <a:rPr lang="nl-B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nl-BE" dirty="0">
                    <a:solidFill>
                      <a:srgbClr val="0070C0"/>
                    </a:solidFill>
                  </a:rPr>
                  <a:t> </a:t>
                </a:r>
                <a:r>
                  <a:rPr lang="nl-BE" dirty="0"/>
                  <a:t>in de teller van bovenstaande formule vervangen door het product van voorwaardelijke kansen, hetgeen leidt tot onderstaande formule: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4" name="Tijdelijke aanduiding voor tekst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539748" y="1360799"/>
                <a:ext cx="10823669" cy="5270819"/>
              </a:xfrm>
              <a:blipFill>
                <a:blip r:embed="rId3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918545" y="5190793"/>
                <a:ext cx="4354910" cy="107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45" y="5190793"/>
                <a:ext cx="4354910" cy="1077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al 1">
            <a:extLst>
              <a:ext uri="{FF2B5EF4-FFF2-40B4-BE49-F238E27FC236}">
                <a16:creationId xmlns:a16="http://schemas.microsoft.com/office/drawing/2014/main" id="{A4C719C0-2671-4761-B5B4-F1A1E5B4703A}"/>
              </a:ext>
            </a:extLst>
          </p:cNvPr>
          <p:cNvSpPr/>
          <p:nvPr/>
        </p:nvSpPr>
        <p:spPr>
          <a:xfrm>
            <a:off x="6331352" y="2291787"/>
            <a:ext cx="937549" cy="5324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1" y="828000"/>
            <a:ext cx="4926908" cy="380480"/>
          </a:xfrm>
        </p:spPr>
        <p:txBody>
          <a:bodyPr/>
          <a:lstStyle/>
          <a:p>
            <a:r>
              <a:rPr lang="nl-BE" dirty="0" err="1"/>
              <a:t>naive</a:t>
            </a:r>
            <a:r>
              <a:rPr lang="nl-BE" dirty="0"/>
              <a:t> Bayes classifier SAMENGEVAT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tekst 3"/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539748" y="1360799"/>
                <a:ext cx="10421621" cy="5270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BE" dirty="0"/>
                  <a:t>Bij gebruik van de </a:t>
                </a:r>
                <a:r>
                  <a:rPr lang="nl-BE" dirty="0" err="1"/>
                  <a:t>naive</a:t>
                </a:r>
                <a:r>
                  <a:rPr lang="nl-BE" dirty="0"/>
                  <a:t> Bayes classifier, moet je m.b.v. onderstaande formule de voorwaardelijke (</a:t>
                </a:r>
                <a:r>
                  <a:rPr lang="nl-BE" b="1" dirty="0"/>
                  <a:t>a-posteriori)</a:t>
                </a:r>
                <a:r>
                  <a:rPr lang="nl-BE" dirty="0"/>
                  <a:t> kans voor elke mogelijke klasse (= onbekende attribuutwaarde) Y van een record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nl-BE" dirty="0"/>
                  <a:t> berekenen.</a:t>
                </a:r>
              </a:p>
              <a:p>
                <a:pPr marL="0" indent="0">
                  <a:buNone/>
                </a:pPr>
                <a:r>
                  <a:rPr lang="nl-BE" b="1" dirty="0"/>
                  <a:t>De </a:t>
                </a:r>
                <a:r>
                  <a:rPr lang="nl-BE" b="1" dirty="0" err="1"/>
                  <a:t>classifier</a:t>
                </a:r>
                <a:r>
                  <a:rPr lang="nl-BE" b="1" dirty="0"/>
                  <a:t> zal dan de record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nl-BE" b="1" dirty="0"/>
                  <a:t> aan de klasse Y met de hoogste voorwaardelijke kans toekennen.</a:t>
                </a:r>
              </a:p>
              <a:p>
                <a:pPr marL="0" indent="0">
                  <a:buNone/>
                </a:pPr>
                <a:endParaRPr lang="nl-BE" b="1" dirty="0"/>
              </a:p>
              <a:p>
                <a:pPr marL="0" indent="0">
                  <a:buNone/>
                </a:pPr>
                <a:endParaRPr lang="nl-BE" b="1" dirty="0"/>
              </a:p>
              <a:p>
                <a:pPr marL="0" indent="0">
                  <a:buNone/>
                </a:pPr>
                <a:r>
                  <a:rPr lang="nl-BE" dirty="0"/>
                  <a:t>Omdat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nl-BE" dirty="0"/>
                  <a:t> constant is (stel =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nl-BE" dirty="0"/>
                  <a:t>volstaat het de kans te bepalen van de teller. 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b="1" dirty="0"/>
              </a:p>
              <a:p>
                <a:pPr marL="0" indent="0">
                  <a:buNone/>
                </a:pPr>
                <a:endParaRPr lang="nl-BE" b="1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4" name="Tijdelijke aanduiding voor tekst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539748" y="1360799"/>
                <a:ext cx="10421621" cy="5270819"/>
              </a:xfrm>
              <a:blipFill>
                <a:blip r:embed="rId2"/>
                <a:stretch>
                  <a:fillRect l="-644" t="-578" r="-2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490548" y="3237544"/>
                <a:ext cx="4520019" cy="107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48" y="3237544"/>
                <a:ext cx="4520019" cy="107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E40E2A44-96EB-4FC7-A1E5-D33E479CA2B3}"/>
                  </a:ext>
                </a:extLst>
              </p:cNvPr>
              <p:cNvSpPr txBox="1"/>
              <p:nvPr/>
            </p:nvSpPr>
            <p:spPr>
              <a:xfrm>
                <a:off x="3490548" y="5218744"/>
                <a:ext cx="4354910" cy="90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nl-BE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 sz="28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nl-BE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nl-BE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E40E2A44-96EB-4FC7-A1E5-D33E479CA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48" y="5218744"/>
                <a:ext cx="4354910" cy="90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8314630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41438"/>
              </p:ext>
            </p:extLst>
          </p:nvPr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4860020" y="1893277"/>
                <a:ext cx="6958159" cy="349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We herformuleren de vraag uit dia 2: </a:t>
                </a:r>
              </a:p>
              <a:p>
                <a:r>
                  <a:rPr lang="nl-BE" dirty="0"/>
                  <a:t>Tot welke </a:t>
                </a:r>
                <a:r>
                  <a:rPr lang="nl-BE" i="1" dirty="0" err="1"/>
                  <a:t>Evade</a:t>
                </a:r>
                <a:r>
                  <a:rPr lang="nl-BE" i="1" dirty="0"/>
                  <a:t>-klasse</a:t>
                </a:r>
                <a:r>
                  <a:rPr lang="nl-BE" dirty="0"/>
                  <a:t> (Yes of No) behoort onderstaande record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nl-BE" dirty="0"/>
                  <a:t>, als we gebruikmaken van </a:t>
                </a:r>
                <a:r>
                  <a:rPr lang="nl-BE" dirty="0" err="1"/>
                  <a:t>naïve</a:t>
                </a:r>
                <a:r>
                  <a:rPr lang="nl-BE" dirty="0"/>
                  <a:t> Bayes?</a:t>
                </a:r>
                <a:endParaRPr lang="nl-BE" dirty="0">
                  <a:latin typeface="Cambria Math" panose="02040503050406030204" pitchFamily="18" charset="0"/>
                </a:endParaRPr>
              </a:p>
              <a:p>
                <a:r>
                  <a:rPr lang="nl-B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𝑿</m:t>
                        </m:r>
                      </m:e>
                    </m:acc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Refund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No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Marital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Status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=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Married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, 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Income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=120</m:t>
                    </m:r>
                    <m:r>
                      <m:rPr>
                        <m:nor/>
                      </m:rPr>
                      <a:rPr lang="nl-BE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K</m:t>
                    </m:r>
                  </m:oMath>
                </a14:m>
                <a:r>
                  <a:rPr lang="nl-BE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nl-BE" dirty="0"/>
                  <a:t>     </a:t>
                </a:r>
                <a:endParaRPr lang="nl-BE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nl-BE" dirty="0"/>
                  <a:t>Aangezien het </a:t>
                </a:r>
                <a:r>
                  <a:rPr lang="nl-BE" dirty="0" err="1"/>
                  <a:t>Evade</a:t>
                </a:r>
                <a:r>
                  <a:rPr lang="nl-BE" dirty="0"/>
                  <a:t>-attribuut 2 mogelijke waarden kan aannemen (Yes of No), zullen we </a:t>
                </a:r>
                <a:r>
                  <a:rPr lang="nl-BE" b="1" dirty="0"/>
                  <a:t>P(</a:t>
                </a:r>
                <a:r>
                  <a:rPr lang="nl-BE" b="1" dirty="0" err="1"/>
                  <a:t>Evade</a:t>
                </a:r>
                <a:r>
                  <a:rPr lang="nl-BE" b="1" dirty="0"/>
                  <a:t>=No│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nl-BE" b="1" dirty="0"/>
                  <a:t>) </a:t>
                </a:r>
                <a:r>
                  <a:rPr lang="nl-BE" dirty="0"/>
                  <a:t>en </a:t>
                </a:r>
                <a:r>
                  <a:rPr lang="nl-BE" b="1" dirty="0"/>
                  <a:t>P(</a:t>
                </a:r>
                <a:r>
                  <a:rPr lang="nl-BE" b="1" dirty="0" err="1"/>
                  <a:t>Evade</a:t>
                </a:r>
                <a:r>
                  <a:rPr lang="nl-BE" b="1" dirty="0"/>
                  <a:t>=Yes│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b="1" i="1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nl-BE" b="1" dirty="0"/>
                  <a:t>) </a:t>
                </a:r>
                <a:r>
                  <a:rPr lang="nl-BE" dirty="0"/>
                  <a:t>moeten berekenen en de grootste van die 2 kansen moeten bepalen. </a:t>
                </a:r>
              </a:p>
              <a:p>
                <a:endParaRPr lang="nl-BE" dirty="0"/>
              </a:p>
              <a:p>
                <a:r>
                  <a:rPr lang="nl-BE" dirty="0"/>
                  <a:t>Als de eerste kans de grootste is, dan zullen we aan het record de </a:t>
                </a:r>
                <a:br>
                  <a:rPr lang="nl-BE" dirty="0"/>
                </a:br>
                <a:r>
                  <a:rPr lang="nl-BE" i="1" dirty="0" err="1"/>
                  <a:t>Evade</a:t>
                </a:r>
                <a:r>
                  <a:rPr lang="nl-BE" i="1" dirty="0"/>
                  <a:t>-klasse</a:t>
                </a:r>
                <a:r>
                  <a:rPr lang="nl-BE" dirty="0"/>
                  <a:t> “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</a:t>
                </a:r>
                <a:r>
                  <a:rPr lang="nl-BE" dirty="0"/>
                  <a:t>” toekennen; in het andere geval kennen we de </a:t>
                </a:r>
                <a:br>
                  <a:rPr lang="nl-BE" dirty="0"/>
                </a:br>
                <a:r>
                  <a:rPr lang="nl-BE" i="1" dirty="0" err="1"/>
                  <a:t>Evade</a:t>
                </a:r>
                <a:r>
                  <a:rPr lang="nl-BE" i="1" dirty="0"/>
                  <a:t>-klasse</a:t>
                </a:r>
                <a:r>
                  <a:rPr lang="nl-BE" dirty="0"/>
                  <a:t> “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  <a:r>
                  <a:rPr lang="nl-BE" dirty="0"/>
                  <a:t>” toe.</a:t>
                </a:r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0" y="1893277"/>
                <a:ext cx="6958159" cy="3495188"/>
              </a:xfrm>
              <a:prstGeom prst="rect">
                <a:avLst/>
              </a:prstGeom>
              <a:blipFill>
                <a:blip r:embed="rId4"/>
                <a:stretch>
                  <a:fillRect l="-701" t="-1047" r="-1051" b="-2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11664835-E747-4CFA-BD93-A2671ADD1E32}"/>
              </a:ext>
            </a:extLst>
          </p:cNvPr>
          <p:cNvSpPr txBox="1"/>
          <p:nvPr/>
        </p:nvSpPr>
        <p:spPr>
          <a:xfrm>
            <a:off x="612559" y="6030000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No  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6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873942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Naïve</a:t>
            </a:r>
            <a:r>
              <a:rPr lang="nl-BE" dirty="0"/>
              <a:t> Bayes </a:t>
            </a:r>
            <a:r>
              <a:rPr lang="nl-BE" dirty="0" err="1"/>
              <a:t>classifier</a:t>
            </a:r>
            <a:r>
              <a:rPr lang="nl-BE" dirty="0"/>
              <a:t> (2)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4796931" y="1726880"/>
                <a:ext cx="6744832" cy="426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>
                    <a:solidFill>
                      <a:schemeClr val="tx1"/>
                    </a:solidFill>
                  </a:rPr>
                  <a:t>We maken gebruik van de formule op dia 6:</a:t>
                </a:r>
              </a:p>
              <a:p>
                <a:endParaRPr lang="nl-B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B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nl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Evade</m:t>
                          </m:r>
                          <m:r>
                            <a:rPr lang="nl-B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l-B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nl-B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B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Evade</m:t>
                              </m:r>
                              <m:r>
                                <a:rPr lang="nl-B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nl-B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  <m:r>
                            <a:rPr lang="nl-B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nl-B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nl-B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nl-B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nl-B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Evade</m:t>
                                  </m:r>
                                  <m:r>
                                    <a:rPr lang="nl-B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nl-B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nl-B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nl-BE" dirty="0">
                  <a:solidFill>
                    <a:schemeClr val="tx1"/>
                  </a:solidFill>
                </a:endParaRPr>
              </a:p>
              <a:p>
                <a:endParaRPr lang="nl-BE" dirty="0">
                  <a:solidFill>
                    <a:schemeClr val="tx1"/>
                  </a:solidFill>
                </a:endParaRPr>
              </a:p>
              <a:p>
                <a:r>
                  <a:rPr lang="nl-BE" dirty="0"/>
                  <a:t>met:</a:t>
                </a:r>
              </a:p>
              <a:p>
                <a:r>
                  <a:rPr lang="nl-BE" dirty="0"/>
                  <a:t>            X1 = “</a:t>
                </a:r>
                <a:r>
                  <a:rPr lang="nl-BE" dirty="0" err="1"/>
                  <a:t>Refund</a:t>
                </a:r>
                <a:r>
                  <a:rPr lang="nl-BE" dirty="0"/>
                  <a:t>=No”</a:t>
                </a:r>
              </a:p>
              <a:p>
                <a:r>
                  <a:rPr lang="nl-BE" dirty="0"/>
                  <a:t>            X2 = “</a:t>
                </a:r>
                <a:r>
                  <a:rPr lang="nl-BE" dirty="0" err="1"/>
                  <a:t>Marital</a:t>
                </a:r>
                <a:r>
                  <a:rPr lang="nl-BE" dirty="0"/>
                  <a:t> Status = </a:t>
                </a:r>
                <a:r>
                  <a:rPr lang="nl-BE" dirty="0" err="1"/>
                  <a:t>Married</a:t>
                </a:r>
                <a:r>
                  <a:rPr lang="nl-BE" dirty="0"/>
                  <a:t>”</a:t>
                </a:r>
              </a:p>
              <a:p>
                <a:r>
                  <a:rPr lang="nl-BE" dirty="0"/>
                  <a:t>            X3 = “</a:t>
                </a:r>
                <a:r>
                  <a:rPr lang="nl-BE" dirty="0" err="1"/>
                  <a:t>Income</a:t>
                </a:r>
                <a:r>
                  <a:rPr lang="nl-BE" dirty="0"/>
                  <a:t>=120K”</a:t>
                </a:r>
              </a:p>
              <a:p>
                <a:endParaRPr lang="nl-BE" dirty="0">
                  <a:solidFill>
                    <a:schemeClr val="tx1"/>
                  </a:solidFill>
                </a:endParaRPr>
              </a:p>
              <a:p>
                <a:r>
                  <a:rPr lang="nl-BE" dirty="0"/>
                  <a:t>We berekenen de kansen uit de teller van de breuk:</a:t>
                </a:r>
              </a:p>
              <a:p>
                <a:endParaRPr lang="nl-BE" dirty="0">
                  <a:solidFill>
                    <a:schemeClr val="tx1"/>
                  </a:solidFill>
                </a:endParaRPr>
              </a:p>
              <a:p>
                <a:r>
                  <a:rPr lang="nl-BE" dirty="0"/>
                  <a:t>P(</a:t>
                </a:r>
                <a:r>
                  <a:rPr lang="nl-BE" dirty="0" err="1"/>
                  <a:t>Evade</a:t>
                </a:r>
                <a:r>
                  <a:rPr lang="nl-BE" dirty="0"/>
                  <a:t>=No)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dirty="0"/>
                  <a:t> (af te leiden uit de </a:t>
                </a:r>
                <a:r>
                  <a:rPr lang="nl-BE" dirty="0" err="1"/>
                  <a:t>Evade</a:t>
                </a:r>
                <a:r>
                  <a:rPr lang="nl-BE" dirty="0"/>
                  <a:t>-kolom in de tabel)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31" y="1726880"/>
                <a:ext cx="6744832" cy="4267387"/>
              </a:xfrm>
              <a:prstGeom prst="rect">
                <a:avLst/>
              </a:prstGeom>
              <a:blipFill>
                <a:blip r:embed="rId5"/>
                <a:stretch>
                  <a:fillRect l="-814" t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44C64DDC-7E28-47A8-B135-C46757ED93CA}"/>
              </a:ext>
            </a:extLst>
          </p:cNvPr>
          <p:cNvSpPr txBox="1"/>
          <p:nvPr/>
        </p:nvSpPr>
        <p:spPr>
          <a:xfrm>
            <a:off x="650237" y="584533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8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540002" y="828000"/>
            <a:ext cx="8739426" cy="380480"/>
          </a:xfrm>
        </p:spPr>
        <p:txBody>
          <a:bodyPr/>
          <a:lstStyle/>
          <a:p>
            <a:r>
              <a:rPr lang="nl-BE" dirty="0"/>
              <a:t>VOORBEELD VAN BEREKENINGEN MET DE </a:t>
            </a:r>
            <a:r>
              <a:rPr lang="nl-BE" dirty="0" err="1"/>
              <a:t>Naïve</a:t>
            </a:r>
            <a:r>
              <a:rPr lang="nl-BE" dirty="0"/>
              <a:t> Bayes </a:t>
            </a:r>
            <a:r>
              <a:rPr lang="nl-BE" dirty="0" err="1"/>
              <a:t>classifier</a:t>
            </a:r>
            <a:r>
              <a:rPr lang="nl-BE" dirty="0"/>
              <a:t> (3)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nl-BE" dirty="0"/>
              <a:t>Hoofdstuk 6 – </a:t>
            </a:r>
            <a:r>
              <a:rPr lang="nl-BE" dirty="0" err="1"/>
              <a:t>Naive</a:t>
            </a:r>
            <a:r>
              <a:rPr lang="nl-BE" dirty="0"/>
              <a:t> Bayes classifier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C595B2-E571-4898-A5F0-5D67D60C3F3E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40002" y="172688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40002" y="172688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4796930" y="1726880"/>
                <a:ext cx="7021249" cy="4198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  <a:p>
                <a:r>
                  <a:rPr lang="pt-BR" dirty="0"/>
                  <a:t>P(X</a:t>
                </a:r>
                <a:r>
                  <a:rPr lang="pt-BR" baseline="-25000" dirty="0"/>
                  <a:t>1</a:t>
                </a:r>
                <a:r>
                  <a:rPr lang="pt-BR" dirty="0"/>
                  <a:t>│Evade=No) = P(</a:t>
                </a:r>
                <a:r>
                  <a:rPr lang="nl-BE" dirty="0" err="1"/>
                  <a:t>Refund</a:t>
                </a:r>
                <a:r>
                  <a:rPr lang="nl-BE" dirty="0"/>
                  <a:t>=No</a:t>
                </a:r>
                <a:r>
                  <a:rPr lang="pt-BR" dirty="0"/>
                  <a:t>│Evade=No)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l-BE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nl-BE" b="0" dirty="0"/>
              </a:p>
              <a:p>
                <a:endParaRPr lang="nl-BE" dirty="0"/>
              </a:p>
              <a:p>
                <a:r>
                  <a:rPr lang="pt-BR" dirty="0"/>
                  <a:t>P(X</a:t>
                </a:r>
                <a:r>
                  <a:rPr lang="pt-BR" baseline="-25000" dirty="0"/>
                  <a:t>2</a:t>
                </a:r>
                <a:r>
                  <a:rPr lang="pt-BR" dirty="0"/>
                  <a:t>│Evade=No) = P(Marital Status =</a:t>
                </a:r>
                <a:r>
                  <a:rPr lang="nl-BE" dirty="0" err="1"/>
                  <a:t>Married</a:t>
                </a:r>
                <a:r>
                  <a:rPr lang="pt-BR" dirty="0"/>
                  <a:t>│Evade=No)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l-BE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nl-BE" dirty="0"/>
              </a:p>
              <a:p>
                <a:endParaRPr lang="nl-BE" dirty="0"/>
              </a:p>
              <a:p>
                <a:r>
                  <a:rPr lang="pt-BR" dirty="0"/>
                  <a:t>P(X</a:t>
                </a:r>
                <a:r>
                  <a:rPr lang="pt-BR" baseline="-25000" dirty="0"/>
                  <a:t>3</a:t>
                </a:r>
                <a:r>
                  <a:rPr lang="pt-BR" dirty="0"/>
                  <a:t>│Evade=No) = P(Income=</a:t>
                </a:r>
                <a:r>
                  <a:rPr lang="nl-BE" dirty="0"/>
                  <a:t>120K</a:t>
                </a:r>
                <a:r>
                  <a:rPr lang="pt-BR" dirty="0"/>
                  <a:t>│Evade=No) = ???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De eerste 2 kansen zijn gemakkelijk af te leiden uit de tabel omdat het om </a:t>
                </a:r>
                <a:r>
                  <a:rPr lang="nl-BE" dirty="0" err="1"/>
                  <a:t>Refund</a:t>
                </a:r>
                <a:r>
                  <a:rPr lang="nl-BE" dirty="0"/>
                  <a:t> en </a:t>
                </a:r>
                <a:r>
                  <a:rPr lang="nl-BE" dirty="0" err="1"/>
                  <a:t>Marital</a:t>
                </a:r>
                <a:r>
                  <a:rPr lang="nl-BE" dirty="0"/>
                  <a:t> Status discrete variabelen zijn en hun waarden dus gemakkelijk kunnen geteld worden.</a:t>
                </a:r>
              </a:p>
              <a:p>
                <a:endParaRPr lang="nl-BE" dirty="0"/>
              </a:p>
              <a:p>
                <a:r>
                  <a:rPr lang="nl-BE" dirty="0"/>
                  <a:t>De derde kans is moeilijker te berekenen omdat </a:t>
                </a:r>
                <a:r>
                  <a:rPr lang="nl-BE" dirty="0" err="1"/>
                  <a:t>Income</a:t>
                </a:r>
                <a:r>
                  <a:rPr lang="nl-BE" dirty="0"/>
                  <a:t> (theoretisch) een continue variabele is.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30" y="1726880"/>
                <a:ext cx="7021249" cy="4198329"/>
              </a:xfrm>
              <a:prstGeom prst="rect">
                <a:avLst/>
              </a:prstGeom>
              <a:blipFill>
                <a:blip r:embed="rId4"/>
                <a:stretch>
                  <a:fillRect l="-781" r="-1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E3491780-CC86-4F79-8135-77A55752C36A}"/>
              </a:ext>
            </a:extLst>
          </p:cNvPr>
          <p:cNvSpPr txBox="1"/>
          <p:nvPr/>
        </p:nvSpPr>
        <p:spPr>
          <a:xfrm>
            <a:off x="678738" y="584533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        No         </a:t>
            </a:r>
            <a:r>
              <a:rPr lang="nl-BE" dirty="0" err="1"/>
              <a:t>Married</a:t>
            </a:r>
            <a:r>
              <a:rPr lang="nl-BE" dirty="0"/>
              <a:t>    120K         </a:t>
            </a:r>
            <a:r>
              <a:rPr lang="nl-BE" dirty="0">
                <a:solidFill>
                  <a:srgbClr val="FF0000"/>
                </a:solidFill>
              </a:rPr>
              <a:t>????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Kantoorthema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IDC">
      <a:majorFont>
        <a:latin typeface="VAG Rounded Std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ctoren" id="{0305DCAA-164D-4B38-9FE6-9B0F2EB31533}" vid="{CA2F2FF3-4260-4195-B05F-D222E79CD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DBBA710E49E488AD034C2604F7D5C" ma:contentTypeVersion="16" ma:contentTypeDescription="Een nieuw document maken." ma:contentTypeScope="" ma:versionID="3c012ed2c7da94a02b6b8e7dd0cf5082">
  <xsd:schema xmlns:xsd="http://www.w3.org/2001/XMLSchema" xmlns:xs="http://www.w3.org/2001/XMLSchema" xmlns:p="http://schemas.microsoft.com/office/2006/metadata/properties" xmlns:ns2="f2b6115a-2f1e-453c-85f5-bb25065b95b2" xmlns:ns3="a1f681a2-1476-4da6-9b34-b04c0230af3c" xmlns:ns4="128482ec-0431-40d5-ab26-89ea2a4f3ccd" targetNamespace="http://schemas.microsoft.com/office/2006/metadata/properties" ma:root="true" ma:fieldsID="08600743991de00ad9ee9c2f83d127fa" ns2:_="" ns3:_="" ns4:_="">
    <xsd:import namespace="f2b6115a-2f1e-453c-85f5-bb25065b95b2"/>
    <xsd:import namespace="a1f681a2-1476-4da6-9b34-b04c0230af3c"/>
    <xsd:import namespace="128482ec-0431-40d5-ab26-89ea2a4f3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6115a-2f1e-453c-85f5-bb25065b9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681a2-1476-4da6-9b34-b04c0230af3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b6115a-2f1e-453c-85f5-bb25065b95b2">
      <Terms xmlns="http://schemas.microsoft.com/office/infopath/2007/PartnerControls"/>
    </lcf76f155ced4ddcb4097134ff3c332f>
    <TaxCatchAll xmlns="128482ec-0431-40d5-ab26-89ea2a4f3ccd" xsi:nil="true"/>
  </documentManagement>
</p:properties>
</file>

<file path=customXml/itemProps1.xml><?xml version="1.0" encoding="utf-8"?>
<ds:datastoreItem xmlns:ds="http://schemas.openxmlformats.org/officeDocument/2006/customXml" ds:itemID="{BEEE0180-8594-488E-8747-15201BB17B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942FBD-7C85-44C9-A9C7-B724C434D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b6115a-2f1e-453c-85f5-bb25065b95b2"/>
    <ds:schemaRef ds:uri="a1f681a2-1476-4da6-9b34-b04c0230af3c"/>
    <ds:schemaRef ds:uri="128482ec-0431-40d5-ab26-89ea2a4f3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71E420-A3BA-4372-975A-3A07E273FB21}">
  <ds:schemaRefs>
    <ds:schemaRef ds:uri="f2b6115a-2f1e-453c-85f5-bb25065b95b2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1f681a2-1476-4da6-9b34-b04c0230af3c"/>
    <ds:schemaRef ds:uri="http://purl.org/dc/elements/1.1/"/>
    <ds:schemaRef ds:uri="128482ec-0431-40d5-ab26-89ea2a4f3c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Vectoren</Template>
  <TotalTime>3505</TotalTime>
  <Words>1731</Words>
  <Application>Microsoft Office PowerPoint</Application>
  <PresentationFormat>Breedbeeld</PresentationFormat>
  <Paragraphs>172</Paragraphs>
  <Slides>16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7" baseType="lpstr">
      <vt:lpstr>Cambria Math</vt:lpstr>
      <vt:lpstr>Arial</vt:lpstr>
      <vt:lpstr>VAG Rounded Std Light</vt:lpstr>
      <vt:lpstr>VAG Rounded Std Thin</vt:lpstr>
      <vt:lpstr>Courier New</vt:lpstr>
      <vt:lpstr>Calibri</vt:lpstr>
      <vt:lpstr>MS Reference Sans Serif</vt:lpstr>
      <vt:lpstr>Times</vt:lpstr>
      <vt:lpstr>Kantoorthema</vt:lpstr>
      <vt:lpstr>VISIO</vt:lpstr>
      <vt:lpstr>Worksheet</vt:lpstr>
      <vt:lpstr> Data analytics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Howest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Space vakstudie wiskunde 4</dc:title>
  <dc:creator>Baert Brian</dc:creator>
  <cp:lastModifiedBy>Baert Brian</cp:lastModifiedBy>
  <cp:revision>348</cp:revision>
  <cp:lastPrinted>2019-12-02T19:09:36Z</cp:lastPrinted>
  <dcterms:created xsi:type="dcterms:W3CDTF">2016-02-25T08:39:20Z</dcterms:created>
  <dcterms:modified xsi:type="dcterms:W3CDTF">2022-11-07T08:52:22Z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0x010100B0EDBBA710E49E488AD034C2604F7D5C</vt:lpwstr>
  </property>
  <property fmtid="{D5CDD505-2E9C-101B-9397-08002B2CF9AE}" pid="3" name="Kernteam">
    <vt:lpwstr>45;#TI|a7fece31-07e2-4c0a-9f38-c0563f047e67</vt:lpwstr>
  </property>
  <property fmtid="{D5CDD505-2E9C-101B-9397-08002B2CF9AE}" pid="4" name="MediaServiceImageTags">
    <vt:lpwstr/>
  </property>
</Properties>
</file>