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1"/>
  </p:notesMasterIdLst>
  <p:handoutMasterIdLst>
    <p:handoutMasterId r:id="rId92"/>
  </p:handoutMasterIdLst>
  <p:sldIdLst>
    <p:sldId id="256" r:id="rId5"/>
    <p:sldId id="289" r:id="rId6"/>
    <p:sldId id="292" r:id="rId7"/>
    <p:sldId id="290" r:id="rId8"/>
    <p:sldId id="262" r:id="rId9"/>
    <p:sldId id="295" r:id="rId10"/>
    <p:sldId id="296" r:id="rId11"/>
    <p:sldId id="297" r:id="rId12"/>
    <p:sldId id="299" r:id="rId13"/>
    <p:sldId id="300" r:id="rId14"/>
    <p:sldId id="301" r:id="rId15"/>
    <p:sldId id="302" r:id="rId16"/>
    <p:sldId id="303" r:id="rId17"/>
    <p:sldId id="304" r:id="rId18"/>
    <p:sldId id="306" r:id="rId19"/>
    <p:sldId id="305" r:id="rId20"/>
    <p:sldId id="307" r:id="rId21"/>
    <p:sldId id="312" r:id="rId22"/>
    <p:sldId id="313" r:id="rId23"/>
    <p:sldId id="315" r:id="rId24"/>
    <p:sldId id="316" r:id="rId25"/>
    <p:sldId id="317" r:id="rId26"/>
    <p:sldId id="318" r:id="rId27"/>
    <p:sldId id="319" r:id="rId28"/>
    <p:sldId id="373" r:id="rId29"/>
    <p:sldId id="321" r:id="rId30"/>
    <p:sldId id="320" r:id="rId31"/>
    <p:sldId id="322" r:id="rId32"/>
    <p:sldId id="324" r:id="rId33"/>
    <p:sldId id="326" r:id="rId34"/>
    <p:sldId id="325" r:id="rId35"/>
    <p:sldId id="327" r:id="rId36"/>
    <p:sldId id="328" r:id="rId37"/>
    <p:sldId id="347" r:id="rId38"/>
    <p:sldId id="329" r:id="rId39"/>
    <p:sldId id="330" r:id="rId40"/>
    <p:sldId id="331" r:id="rId41"/>
    <p:sldId id="334" r:id="rId42"/>
    <p:sldId id="335" r:id="rId43"/>
    <p:sldId id="336" r:id="rId44"/>
    <p:sldId id="337" r:id="rId45"/>
    <p:sldId id="338" r:id="rId46"/>
    <p:sldId id="339" r:id="rId47"/>
    <p:sldId id="340" r:id="rId48"/>
    <p:sldId id="341" r:id="rId49"/>
    <p:sldId id="342" r:id="rId50"/>
    <p:sldId id="361" r:id="rId51"/>
    <p:sldId id="362" r:id="rId52"/>
    <p:sldId id="363" r:id="rId53"/>
    <p:sldId id="364" r:id="rId54"/>
    <p:sldId id="371" r:id="rId55"/>
    <p:sldId id="370" r:id="rId56"/>
    <p:sldId id="366" r:id="rId57"/>
    <p:sldId id="367" r:id="rId58"/>
    <p:sldId id="375" r:id="rId59"/>
    <p:sldId id="376" r:id="rId60"/>
    <p:sldId id="377" r:id="rId61"/>
    <p:sldId id="314" r:id="rId62"/>
    <p:sldId id="378" r:id="rId63"/>
    <p:sldId id="379" r:id="rId64"/>
    <p:sldId id="380" r:id="rId65"/>
    <p:sldId id="402" r:id="rId66"/>
    <p:sldId id="403" r:id="rId67"/>
    <p:sldId id="404" r:id="rId68"/>
    <p:sldId id="405" r:id="rId69"/>
    <p:sldId id="406" r:id="rId70"/>
    <p:sldId id="323" r:id="rId71"/>
    <p:sldId id="407" r:id="rId72"/>
    <p:sldId id="408" r:id="rId73"/>
    <p:sldId id="409" r:id="rId74"/>
    <p:sldId id="411" r:id="rId75"/>
    <p:sldId id="412" r:id="rId76"/>
    <p:sldId id="414" r:id="rId77"/>
    <p:sldId id="416" r:id="rId78"/>
    <p:sldId id="417" r:id="rId79"/>
    <p:sldId id="392" r:id="rId80"/>
    <p:sldId id="398" r:id="rId81"/>
    <p:sldId id="393" r:id="rId82"/>
    <p:sldId id="394" r:id="rId83"/>
    <p:sldId id="395" r:id="rId84"/>
    <p:sldId id="396" r:id="rId85"/>
    <p:sldId id="397" r:id="rId86"/>
    <p:sldId id="418" r:id="rId87"/>
    <p:sldId id="419" r:id="rId88"/>
    <p:sldId id="420" r:id="rId89"/>
    <p:sldId id="42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e mogelijke indelingen" id="{16553790-313C-42C6-876B-DF6254F89C8A}">
          <p14:sldIdLst>
            <p14:sldId id="256"/>
            <p14:sldId id="289"/>
            <p14:sldId id="292"/>
            <p14:sldId id="290"/>
            <p14:sldId id="262"/>
            <p14:sldId id="295"/>
            <p14:sldId id="296"/>
            <p14:sldId id="297"/>
            <p14:sldId id="299"/>
            <p14:sldId id="300"/>
            <p14:sldId id="301"/>
            <p14:sldId id="302"/>
            <p14:sldId id="303"/>
            <p14:sldId id="304"/>
            <p14:sldId id="306"/>
            <p14:sldId id="305"/>
            <p14:sldId id="307"/>
            <p14:sldId id="312"/>
            <p14:sldId id="313"/>
            <p14:sldId id="315"/>
            <p14:sldId id="316"/>
            <p14:sldId id="317"/>
            <p14:sldId id="318"/>
            <p14:sldId id="319"/>
            <p14:sldId id="373"/>
            <p14:sldId id="321"/>
            <p14:sldId id="320"/>
            <p14:sldId id="322"/>
            <p14:sldId id="324"/>
            <p14:sldId id="326"/>
            <p14:sldId id="325"/>
            <p14:sldId id="327"/>
            <p14:sldId id="328"/>
            <p14:sldId id="347"/>
            <p14:sldId id="329"/>
            <p14:sldId id="330"/>
            <p14:sldId id="331"/>
            <p14:sldId id="334"/>
            <p14:sldId id="335"/>
            <p14:sldId id="336"/>
            <p14:sldId id="337"/>
            <p14:sldId id="338"/>
            <p14:sldId id="339"/>
            <p14:sldId id="340"/>
            <p14:sldId id="341"/>
            <p14:sldId id="342"/>
            <p14:sldId id="361"/>
            <p14:sldId id="362"/>
            <p14:sldId id="363"/>
            <p14:sldId id="364"/>
            <p14:sldId id="371"/>
            <p14:sldId id="370"/>
            <p14:sldId id="366"/>
            <p14:sldId id="367"/>
            <p14:sldId id="375"/>
            <p14:sldId id="376"/>
            <p14:sldId id="377"/>
            <p14:sldId id="314"/>
            <p14:sldId id="378"/>
            <p14:sldId id="379"/>
            <p14:sldId id="380"/>
            <p14:sldId id="402"/>
            <p14:sldId id="403"/>
            <p14:sldId id="404"/>
            <p14:sldId id="405"/>
            <p14:sldId id="406"/>
            <p14:sldId id="323"/>
            <p14:sldId id="407"/>
            <p14:sldId id="408"/>
            <p14:sldId id="409"/>
            <p14:sldId id="411"/>
            <p14:sldId id="412"/>
            <p14:sldId id="414"/>
            <p14:sldId id="416"/>
            <p14:sldId id="417"/>
            <p14:sldId id="392"/>
            <p14:sldId id="398"/>
            <p14:sldId id="393"/>
            <p14:sldId id="394"/>
            <p14:sldId id="395"/>
            <p14:sldId id="396"/>
            <p14:sldId id="397"/>
            <p14:sldId id="418"/>
            <p14:sldId id="419"/>
            <p14:sldId id="420"/>
            <p14:sldId id="4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ursen Hanne" initials="VH" lastIdx="31" clrIdx="0">
    <p:extLst>
      <p:ext uri="{19B8F6BF-5375-455C-9EA6-DF929625EA0E}">
        <p15:presenceInfo xmlns:p15="http://schemas.microsoft.com/office/powerpoint/2012/main" userId="S-1-5-21-1073944968-1166168110-134157935-31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showGuides="1">
      <p:cViewPr varScale="1">
        <p:scale>
          <a:sx n="163" d="100"/>
          <a:sy n="163" d="100"/>
        </p:scale>
        <p:origin x="316" y="1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048"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19T17:23:51.912" idx="1">
    <p:pos x="10" y="10"/>
    <p:text>Plaats een afbeelding op de achtergrond of laat de achtergrond blauw.
Cyan (blauw) is de hoofdkleur van Howest. Daarnaast zijn er ook 3 secundaire kleuren: magenta (roze), yellow (geel), zwart/grijs (key) (CMYK). 
Het logo komt altijd in de rechteronderhoek. Ook in combinatie met andere partners wordt het logo uiterst rechts geplaatst.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19T17:28:03.831" idx="10">
    <p:pos x="10" y="10"/>
    <p:text>tweedeling tekst (om bijvoorbeeld 2 zaken met elkaar te vergelijken, voor &amp; na,...)
Herhaal in de zwarte titelbalk bovenaan de bovenliggende structuur van je presentatie, hier is dat de 'titel van de uitenzetting' (zie titelslide) en het deel dat wordt behandeld of 'deel van de uiteenzetting' (zie tussenslide).
Kernwoorden van standaard tekst kan je in het roze accentueren.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8-19T17:27:09.528" idx="8">
    <p:pos x="10" y="10"/>
    <p:text>standaard met 1/2 foto links
Herhaal in de zwarte titelbalk bovenaan de bovenliggende structuur van je presentatie, hier is dat de 'titel van de uitenzetting' (zie titelslide) en het deel dat wordt behandeld of 'deel van de uiteenzetting' (zie tussenslide).
Kernwoorden van standaard tekst kan je in het roze accentueren.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8-19T17:24:57.110" idx="31">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A2955-4F47-40E8-B0F5-32429F4FA30D}" type="datetimeFigureOut">
              <a:rPr lang="en-GB" smtClean="0"/>
              <a:t>02/12/2022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08DFA-9AB6-470F-A3C0-04BF2CAF9365}" type="slidenum">
              <a:rPr lang="en-GB" smtClean="0"/>
              <a:t>‹#›</a:t>
            </a:fld>
            <a:endParaRPr lang="en-GB"/>
          </a:p>
        </p:txBody>
      </p:sp>
    </p:spTree>
    <p:extLst>
      <p:ext uri="{BB962C8B-B14F-4D97-AF65-F5344CB8AC3E}">
        <p14:creationId xmlns:p14="http://schemas.microsoft.com/office/powerpoint/2010/main" val="290656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7DBE-F7FA-4A4B-A8D7-E9DDAFD0288D}" type="datetimeFigureOut">
              <a:rPr lang="en-GB" smtClean="0"/>
              <a:t>02/12/2022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5F570-5905-47D4-ACDA-259BF1C5BF95}" type="slidenum">
              <a:rPr lang="en-GB" smtClean="0"/>
              <a:t>‹#›</a:t>
            </a:fld>
            <a:endParaRPr lang="en-GB"/>
          </a:p>
        </p:txBody>
      </p:sp>
    </p:spTree>
    <p:extLst>
      <p:ext uri="{BB962C8B-B14F-4D97-AF65-F5344CB8AC3E}">
        <p14:creationId xmlns:p14="http://schemas.microsoft.com/office/powerpoint/2010/main" val="224831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1</a:t>
            </a:fld>
            <a:endParaRPr lang="en-GB"/>
          </a:p>
        </p:txBody>
      </p:sp>
    </p:spTree>
    <p:extLst>
      <p:ext uri="{BB962C8B-B14F-4D97-AF65-F5344CB8AC3E}">
        <p14:creationId xmlns:p14="http://schemas.microsoft.com/office/powerpoint/2010/main" val="179938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You know how Ken Thompson and Dennis Ritchie created Unix on a PDP-7 in 1969? Well around 1971 they upgraded to a PDP-11 with a pair of RK05 disk packs (1.5 megabytes each) for storage. When the operating system grew too big to fit on the first RK05 disk pack (their root filesystem) they let it leak into the second one, which is where all the user home directories lived (which is why the mount was called /</a:t>
            </a:r>
            <a:r>
              <a:rPr lang="en-US" dirty="0" err="1"/>
              <a:t>usr</a:t>
            </a:r>
            <a:r>
              <a:rPr lang="en-US" dirty="0"/>
              <a:t>). They replicated all the OS directories under there (/bin, /</a:t>
            </a:r>
            <a:r>
              <a:rPr lang="en-US" dirty="0" err="1"/>
              <a:t>sbin</a:t>
            </a:r>
            <a:r>
              <a:rPr lang="en-US" dirty="0"/>
              <a:t>, /lib, /</a:t>
            </a:r>
            <a:r>
              <a:rPr lang="en-US" dirty="0" err="1"/>
              <a:t>tmp</a:t>
            </a:r>
            <a:r>
              <a:rPr lang="en-US" dirty="0"/>
              <a:t>...) and wrote files to those new directories because their original disk was out of space. When they got a third disk, they mounted it on /home and relocated all the user directories to there so the OS could consume all the space on both disks and grow to THREE WHOLE MEGABYTES (</a:t>
            </a:r>
            <a:r>
              <a:rPr lang="en-US" dirty="0" err="1"/>
              <a:t>ooooh</a:t>
            </a:r>
            <a:r>
              <a:rPr lang="en-US" dirty="0"/>
              <a:t>!). Of course they made rules about "when the system first boots, it has to come up enough to be able to mount the second disk on /</a:t>
            </a:r>
            <a:r>
              <a:rPr lang="en-US" dirty="0" err="1"/>
              <a:t>usr</a:t>
            </a:r>
            <a:r>
              <a:rPr lang="en-US" dirty="0"/>
              <a:t>, so don't put things like the mount command /</a:t>
            </a:r>
            <a:r>
              <a:rPr lang="en-US" dirty="0" err="1"/>
              <a:t>usr</a:t>
            </a:r>
            <a:r>
              <a:rPr lang="en-US" dirty="0"/>
              <a:t>/bin or we'll have a chicken and egg problem bringing the system up." Fairly straightforward. Also fairly specific to v6 </a:t>
            </a:r>
            <a:r>
              <a:rPr lang="en-US" dirty="0" err="1"/>
              <a:t>unix</a:t>
            </a:r>
            <a:r>
              <a:rPr lang="en-US" dirty="0"/>
              <a:t> of 35 years ago. The /bin vs /</a:t>
            </a:r>
            <a:r>
              <a:rPr lang="en-US" dirty="0" err="1"/>
              <a:t>usr</a:t>
            </a:r>
            <a:r>
              <a:rPr lang="en-US" dirty="0"/>
              <a:t>/bin split (and all the others) is an artifact of this, a 1970's implementation detail that got carried forward for decades by bureaucrats who never question _why_ they're doing things.</a:t>
            </a:r>
            <a:endParaRPr lang="nl-BE" dirty="0"/>
          </a:p>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30</a:t>
            </a:fld>
            <a:endParaRPr lang="en-GB"/>
          </a:p>
        </p:txBody>
      </p:sp>
    </p:spTree>
    <p:extLst>
      <p:ext uri="{BB962C8B-B14F-4D97-AF65-F5344CB8AC3E}">
        <p14:creationId xmlns:p14="http://schemas.microsoft.com/office/powerpoint/2010/main" val="194555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31</a:t>
            </a:fld>
            <a:endParaRPr lang="en-GB"/>
          </a:p>
        </p:txBody>
      </p:sp>
    </p:spTree>
    <p:extLst>
      <p:ext uri="{BB962C8B-B14F-4D97-AF65-F5344CB8AC3E}">
        <p14:creationId xmlns:p14="http://schemas.microsoft.com/office/powerpoint/2010/main" val="275068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DB75F570-5905-47D4-ACDA-259BF1C5BF95}" type="slidenum">
              <a:rPr lang="en-GB" smtClean="0"/>
              <a:t>32</a:t>
            </a:fld>
            <a:endParaRPr lang="en-GB"/>
          </a:p>
        </p:txBody>
      </p:sp>
    </p:spTree>
    <p:extLst>
      <p:ext uri="{BB962C8B-B14F-4D97-AF65-F5344CB8AC3E}">
        <p14:creationId xmlns:p14="http://schemas.microsoft.com/office/powerpoint/2010/main" val="124343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55</a:t>
            </a:fld>
            <a:endParaRPr lang="en-GB"/>
          </a:p>
        </p:txBody>
      </p:sp>
    </p:spTree>
    <p:extLst>
      <p:ext uri="{BB962C8B-B14F-4D97-AF65-F5344CB8AC3E}">
        <p14:creationId xmlns:p14="http://schemas.microsoft.com/office/powerpoint/2010/main" val="665774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2/12/2022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203159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9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4371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798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59435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29572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53974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67422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62688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4165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6021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395196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202600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57669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041677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8410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96202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4105700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2110749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82356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1845774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427784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3445723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931958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12/2/2022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a:t>
            </a:fld>
            <a:endParaRPr lang="en-US"/>
          </a:p>
        </p:txBody>
      </p:sp>
    </p:spTree>
    <p:extLst>
      <p:ext uri="{BB962C8B-B14F-4D97-AF65-F5344CB8AC3E}">
        <p14:creationId xmlns:p14="http://schemas.microsoft.com/office/powerpoint/2010/main" val="2574938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8D8EB9-7E8E-4F7F-9BDB-A6781EDC4216}" type="datetimeFigureOut">
              <a:rPr lang="en-US"/>
              <a:pPr>
                <a:defRPr/>
              </a:pPr>
              <a:t>12/2/2022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6AE6A86-D64A-407D-929D-FECA353FA914}" type="slidenum">
              <a:rPr lang="en-US"/>
              <a:pPr>
                <a:defRPr/>
              </a:pPr>
              <a:t>‹#›</a:t>
            </a:fld>
            <a:endParaRPr lang="en-US"/>
          </a:p>
        </p:txBody>
      </p:sp>
    </p:spTree>
    <p:extLst>
      <p:ext uri="{BB962C8B-B14F-4D97-AF65-F5344CB8AC3E}">
        <p14:creationId xmlns:p14="http://schemas.microsoft.com/office/powerpoint/2010/main" val="5020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15497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90094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79936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7755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a:t>
            </a:fld>
            <a:endParaRPr lang="en-GB" dirty="0"/>
          </a:p>
        </p:txBody>
      </p:sp>
    </p:spTree>
    <p:extLst>
      <p:ext uri="{BB962C8B-B14F-4D97-AF65-F5344CB8AC3E}">
        <p14:creationId xmlns:p14="http://schemas.microsoft.com/office/powerpoint/2010/main" val="383783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460545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2/12/2022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66423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0" r:id="rId6"/>
    <p:sldLayoutId id="2147483667" r:id="rId7"/>
    <p:sldLayoutId id="2147483668" r:id="rId8"/>
    <p:sldLayoutId id="2147483678" r:id="rId9"/>
    <p:sldLayoutId id="2147483691" r:id="rId10"/>
    <p:sldLayoutId id="2147483670" r:id="rId11"/>
    <p:sldLayoutId id="2147483671" r:id="rId12"/>
    <p:sldLayoutId id="2147483693" r:id="rId13"/>
    <p:sldLayoutId id="2147483673" r:id="rId14"/>
    <p:sldLayoutId id="2147483695" r:id="rId15"/>
    <p:sldLayoutId id="2147483694" r:id="rId16"/>
    <p:sldLayoutId id="2147483675" r:id="rId17"/>
    <p:sldLayoutId id="2147483676" r:id="rId18"/>
    <p:sldLayoutId id="2147483677" r:id="rId19"/>
    <p:sldLayoutId id="2147483680"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6" r:id="rId29"/>
    <p:sldLayoutId id="2147483697" r:id="rId30"/>
    <p:sldLayoutId id="2147483698" r:id="rId31"/>
    <p:sldLayoutId id="2147483699" r:id="rId32"/>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userDrawn="1">
          <p15:clr>
            <a:srgbClr val="F26B43"/>
          </p15:clr>
        </p15:guide>
        <p15:guide id="2" pos="2880" userDrawn="1">
          <p15:clr>
            <a:srgbClr val="F26B43"/>
          </p15:clr>
        </p15:guide>
        <p15:guide id="3" pos="226" userDrawn="1">
          <p15:clr>
            <a:srgbClr val="F26B43"/>
          </p15:clr>
        </p15:guide>
        <p15:guide id="5" pos="1927" userDrawn="1">
          <p15:clr>
            <a:srgbClr val="F26B43"/>
          </p15:clr>
        </p15:guide>
        <p15:guide id="6" pos="3842" userDrawn="1">
          <p15:clr>
            <a:srgbClr val="F26B43"/>
          </p15:clr>
        </p15:guide>
        <p15:guide id="7" orient="horz" pos="3793" userDrawn="1">
          <p15:clr>
            <a:srgbClr val="F26B43"/>
          </p15:clr>
        </p15:guide>
        <p15:guide id="8" orient="horz" pos="196" userDrawn="1">
          <p15:clr>
            <a:srgbClr val="F26B43"/>
          </p15:clr>
        </p15:guide>
        <p15:guide id="9" orient="horz" pos="2589" userDrawn="1">
          <p15:clr>
            <a:srgbClr val="F26B43"/>
          </p15:clr>
        </p15:guide>
        <p15:guide id="10" orient="horz" pos="1392" userDrawn="1">
          <p15:clr>
            <a:srgbClr val="F26B43"/>
          </p15:clr>
        </p15:guide>
        <p15:guide id="13" pos="55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3mO9D_LCUK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p:cNvSpPr>
            <a:spLocks noGrp="1"/>
          </p:cNvSpPr>
          <p:nvPr>
            <p:ph type="subTitle" idx="1"/>
          </p:nvPr>
        </p:nvSpPr>
        <p:spPr>
          <a:xfrm>
            <a:off x="5331680" y="3885545"/>
            <a:ext cx="3459840" cy="395869"/>
          </a:xfrm>
        </p:spPr>
        <p:txBody>
          <a:bodyPr/>
          <a:lstStyle/>
          <a:p>
            <a:r>
              <a:rPr lang="nl-BE" dirty="0"/>
              <a:t>“</a:t>
            </a:r>
            <a:r>
              <a:rPr lang="nl-BE" dirty="0" err="1"/>
              <a:t>how</a:t>
            </a:r>
            <a:r>
              <a:rPr lang="nl-BE" dirty="0"/>
              <a:t> </a:t>
            </a:r>
            <a:r>
              <a:rPr lang="nl-BE" dirty="0" err="1"/>
              <a:t>to</a:t>
            </a:r>
            <a:r>
              <a:rPr lang="nl-BE" dirty="0"/>
              <a:t> store stuff”</a:t>
            </a:r>
          </a:p>
        </p:txBody>
      </p:sp>
      <p:sp>
        <p:nvSpPr>
          <p:cNvPr id="13" name="Title 12"/>
          <p:cNvSpPr>
            <a:spLocks noGrp="1"/>
          </p:cNvSpPr>
          <p:nvPr>
            <p:ph type="title"/>
          </p:nvPr>
        </p:nvSpPr>
        <p:spPr>
          <a:xfrm>
            <a:off x="2598586" y="3182400"/>
            <a:ext cx="6192934" cy="646331"/>
          </a:xfrm>
        </p:spPr>
        <p:txBody>
          <a:bodyPr/>
          <a:lstStyle/>
          <a:p>
            <a:r>
              <a:rPr lang="nl-BE" dirty="0"/>
              <a:t>UNIX File management</a:t>
            </a:r>
          </a:p>
        </p:txBody>
      </p:sp>
      <p:sp>
        <p:nvSpPr>
          <p:cNvPr id="2" name="Date Placeholder 1"/>
          <p:cNvSpPr>
            <a:spLocks noGrp="1"/>
          </p:cNvSpPr>
          <p:nvPr>
            <p:ph type="dt" sz="half" idx="18"/>
          </p:nvPr>
        </p:nvSpPr>
        <p:spPr/>
        <p:txBody>
          <a:bodyPr/>
          <a:lstStyle/>
          <a:p>
            <a:fld id="{0129C9DA-75E2-44C0-BD35-29BA83B551F8}" type="datetime1">
              <a:rPr lang="nl-BE" smtClean="0"/>
              <a:t>2/12/2022</a:t>
            </a:fld>
            <a:endParaRPr lang="nl-BE" dirty="0"/>
          </a:p>
        </p:txBody>
      </p:sp>
    </p:spTree>
    <p:extLst>
      <p:ext uri="{BB962C8B-B14F-4D97-AF65-F5344CB8AC3E}">
        <p14:creationId xmlns:p14="http://schemas.microsoft.com/office/powerpoint/2010/main" val="16698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803353" cy="369332"/>
          </a:xfrm>
        </p:spPr>
        <p:txBody>
          <a:bodyPr/>
          <a:lstStyle/>
          <a:p>
            <a:r>
              <a:rPr lang="nl-BE" dirty="0" err="1"/>
              <a:t>Destroying</a:t>
            </a:r>
            <a:r>
              <a:rPr lang="nl-BE" dirty="0"/>
              <a:t> </a:t>
            </a:r>
            <a:r>
              <a:rPr lang="nl-BE" dirty="0" err="1"/>
              <a:t>the</a:t>
            </a:r>
            <a:r>
              <a:rPr lang="nl-BE" dirty="0"/>
              <a:t> </a:t>
            </a:r>
            <a:r>
              <a:rPr lang="nl-BE" dirty="0" err="1"/>
              <a:t>old</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10</a:t>
            </a:fld>
            <a:endParaRPr lang="en-GB" dirty="0"/>
          </a:p>
        </p:txBody>
      </p:sp>
      <p:pic>
        <p:nvPicPr>
          <p:cNvPr id="2" name="Afbeelding 1"/>
          <p:cNvPicPr>
            <a:picLocks noChangeAspect="1"/>
          </p:cNvPicPr>
          <p:nvPr/>
        </p:nvPicPr>
        <p:blipFill>
          <a:blip r:embed="rId2"/>
          <a:stretch>
            <a:fillRect/>
          </a:stretch>
        </p:blipFill>
        <p:spPr>
          <a:xfrm>
            <a:off x="360000" y="1254579"/>
            <a:ext cx="6038850" cy="3390900"/>
          </a:xfrm>
          <a:prstGeom prst="rect">
            <a:avLst/>
          </a:prstGeom>
        </p:spPr>
      </p:pic>
      <p:pic>
        <p:nvPicPr>
          <p:cNvPr id="3" name="Afbeelding 2"/>
          <p:cNvPicPr>
            <a:picLocks noChangeAspect="1"/>
          </p:cNvPicPr>
          <p:nvPr/>
        </p:nvPicPr>
        <p:blipFill>
          <a:blip r:embed="rId3"/>
          <a:stretch>
            <a:fillRect/>
          </a:stretch>
        </p:blipFill>
        <p:spPr>
          <a:xfrm>
            <a:off x="360000" y="4894761"/>
            <a:ext cx="2886075" cy="342900"/>
          </a:xfrm>
          <a:prstGeom prst="rect">
            <a:avLst/>
          </a:prstGeom>
        </p:spPr>
      </p:pic>
    </p:spTree>
    <p:extLst>
      <p:ext uri="{BB962C8B-B14F-4D97-AF65-F5344CB8AC3E}">
        <p14:creationId xmlns:p14="http://schemas.microsoft.com/office/powerpoint/2010/main" val="19475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963990" cy="369332"/>
          </a:xfrm>
        </p:spPr>
        <p:txBody>
          <a:bodyPr/>
          <a:lstStyle/>
          <a:p>
            <a:r>
              <a:rPr lang="nl-BE" dirty="0" err="1"/>
              <a:t>Creating</a:t>
            </a:r>
            <a:r>
              <a:rPr lang="nl-BE" dirty="0"/>
              <a:t> </a:t>
            </a:r>
            <a:r>
              <a:rPr lang="nl-BE" dirty="0" err="1"/>
              <a:t>the</a:t>
            </a:r>
            <a:r>
              <a:rPr lang="nl-BE" dirty="0"/>
              <a:t> first </a:t>
            </a:r>
            <a:r>
              <a:rPr lang="nl-BE" dirty="0" err="1"/>
              <a:t>partition</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11</a:t>
            </a:fld>
            <a:endParaRPr lang="en-GB" dirty="0"/>
          </a:p>
        </p:txBody>
      </p:sp>
      <p:pic>
        <p:nvPicPr>
          <p:cNvPr id="7" name="Afbeelding 6"/>
          <p:cNvPicPr>
            <a:picLocks noChangeAspect="1"/>
          </p:cNvPicPr>
          <p:nvPr/>
        </p:nvPicPr>
        <p:blipFill>
          <a:blip r:embed="rId2"/>
          <a:stretch>
            <a:fillRect/>
          </a:stretch>
        </p:blipFill>
        <p:spPr>
          <a:xfrm>
            <a:off x="360000" y="1264239"/>
            <a:ext cx="7315200" cy="2047875"/>
          </a:xfrm>
          <a:prstGeom prst="rect">
            <a:avLst/>
          </a:prstGeom>
        </p:spPr>
      </p:pic>
    </p:spTree>
    <p:extLst>
      <p:ext uri="{BB962C8B-B14F-4D97-AF65-F5344CB8AC3E}">
        <p14:creationId xmlns:p14="http://schemas.microsoft.com/office/powerpoint/2010/main" val="39681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951406" cy="369332"/>
          </a:xfrm>
        </p:spPr>
        <p:txBody>
          <a:bodyPr/>
          <a:lstStyle/>
          <a:p>
            <a:r>
              <a:rPr lang="nl-BE" dirty="0" err="1"/>
              <a:t>Creating</a:t>
            </a:r>
            <a:r>
              <a:rPr lang="nl-BE" dirty="0"/>
              <a:t> </a:t>
            </a:r>
            <a:r>
              <a:rPr lang="nl-BE" dirty="0" err="1"/>
              <a:t>the</a:t>
            </a:r>
            <a:r>
              <a:rPr lang="nl-BE" dirty="0"/>
              <a:t> </a:t>
            </a:r>
            <a:r>
              <a:rPr lang="nl-BE" dirty="0" err="1"/>
              <a:t>others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12</a:t>
            </a:fld>
            <a:endParaRPr lang="en-GB" dirty="0"/>
          </a:p>
        </p:txBody>
      </p:sp>
      <p:pic>
        <p:nvPicPr>
          <p:cNvPr id="2" name="Afbeelding 1"/>
          <p:cNvPicPr>
            <a:picLocks noChangeAspect="1"/>
          </p:cNvPicPr>
          <p:nvPr/>
        </p:nvPicPr>
        <p:blipFill>
          <a:blip r:embed="rId2"/>
          <a:stretch>
            <a:fillRect/>
          </a:stretch>
        </p:blipFill>
        <p:spPr>
          <a:xfrm>
            <a:off x="360000" y="1162311"/>
            <a:ext cx="5326697" cy="4811932"/>
          </a:xfrm>
          <a:prstGeom prst="rect">
            <a:avLst/>
          </a:prstGeom>
        </p:spPr>
      </p:pic>
    </p:spTree>
    <p:extLst>
      <p:ext uri="{BB962C8B-B14F-4D97-AF65-F5344CB8AC3E}">
        <p14:creationId xmlns:p14="http://schemas.microsoft.com/office/powerpoint/2010/main" val="26859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697315" cy="369332"/>
          </a:xfrm>
        </p:spPr>
        <p:txBody>
          <a:bodyPr/>
          <a:lstStyle/>
          <a:p>
            <a:r>
              <a:rPr lang="nl-BE" dirty="0"/>
              <a:t>Setting </a:t>
            </a:r>
            <a:r>
              <a:rPr lang="nl-BE" dirty="0" err="1"/>
              <a:t>the</a:t>
            </a:r>
            <a:r>
              <a:rPr lang="nl-BE" dirty="0"/>
              <a:t> </a:t>
            </a:r>
            <a:r>
              <a:rPr lang="nl-BE" dirty="0" err="1"/>
              <a:t>partition</a:t>
            </a:r>
            <a:r>
              <a:rPr lang="nl-BE" dirty="0"/>
              <a:t> type</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13</a:t>
            </a:fld>
            <a:endParaRPr lang="en-GB" dirty="0"/>
          </a:p>
        </p:txBody>
      </p:sp>
      <p:pic>
        <p:nvPicPr>
          <p:cNvPr id="3" name="Afbeelding 2"/>
          <p:cNvPicPr>
            <a:picLocks noChangeAspect="1"/>
          </p:cNvPicPr>
          <p:nvPr/>
        </p:nvPicPr>
        <p:blipFill>
          <a:blip r:embed="rId2"/>
          <a:stretch>
            <a:fillRect/>
          </a:stretch>
        </p:blipFill>
        <p:spPr>
          <a:xfrm>
            <a:off x="360000" y="1226412"/>
            <a:ext cx="5238750" cy="3743325"/>
          </a:xfrm>
          <a:prstGeom prst="rect">
            <a:avLst/>
          </a:prstGeom>
        </p:spPr>
      </p:pic>
      <p:pic>
        <p:nvPicPr>
          <p:cNvPr id="7" name="Afbeelding 6"/>
          <p:cNvPicPr>
            <a:picLocks noChangeAspect="1"/>
          </p:cNvPicPr>
          <p:nvPr/>
        </p:nvPicPr>
        <p:blipFill>
          <a:blip r:embed="rId3"/>
          <a:stretch>
            <a:fillRect/>
          </a:stretch>
        </p:blipFill>
        <p:spPr>
          <a:xfrm>
            <a:off x="360000" y="5111483"/>
            <a:ext cx="2838450" cy="361950"/>
          </a:xfrm>
          <a:prstGeom prst="rect">
            <a:avLst/>
          </a:prstGeom>
        </p:spPr>
      </p:pic>
    </p:spTree>
    <p:extLst>
      <p:ext uri="{BB962C8B-B14F-4D97-AF65-F5344CB8AC3E}">
        <p14:creationId xmlns:p14="http://schemas.microsoft.com/office/powerpoint/2010/main" val="29813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538024" cy="369332"/>
          </a:xfrm>
        </p:spPr>
        <p:txBody>
          <a:bodyPr/>
          <a:lstStyle/>
          <a:p>
            <a:r>
              <a:rPr lang="nl-BE" dirty="0"/>
              <a:t>Turn on </a:t>
            </a:r>
            <a:r>
              <a:rPr lang="nl-BE" dirty="0" err="1"/>
              <a:t>the</a:t>
            </a:r>
            <a:r>
              <a:rPr lang="nl-BE" dirty="0"/>
              <a:t> swap</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14</a:t>
            </a:fld>
            <a:endParaRPr lang="en-GB" dirty="0"/>
          </a:p>
        </p:txBody>
      </p:sp>
      <p:pic>
        <p:nvPicPr>
          <p:cNvPr id="8" name="Afbeelding 7"/>
          <p:cNvPicPr>
            <a:picLocks noChangeAspect="1"/>
          </p:cNvPicPr>
          <p:nvPr/>
        </p:nvPicPr>
        <p:blipFill>
          <a:blip r:embed="rId2"/>
          <a:stretch>
            <a:fillRect/>
          </a:stretch>
        </p:blipFill>
        <p:spPr>
          <a:xfrm>
            <a:off x="360000" y="1406570"/>
            <a:ext cx="2047875" cy="352425"/>
          </a:xfrm>
          <a:prstGeom prst="rect">
            <a:avLst/>
          </a:prstGeom>
        </p:spPr>
      </p:pic>
      <p:pic>
        <p:nvPicPr>
          <p:cNvPr id="9" name="Afbeelding 8"/>
          <p:cNvPicPr>
            <a:picLocks noChangeAspect="1"/>
          </p:cNvPicPr>
          <p:nvPr/>
        </p:nvPicPr>
        <p:blipFill>
          <a:blip r:embed="rId3"/>
          <a:stretch>
            <a:fillRect/>
          </a:stretch>
        </p:blipFill>
        <p:spPr>
          <a:xfrm>
            <a:off x="360000" y="1933261"/>
            <a:ext cx="1933575" cy="295275"/>
          </a:xfrm>
          <a:prstGeom prst="rect">
            <a:avLst/>
          </a:prstGeom>
        </p:spPr>
      </p:pic>
      <p:sp>
        <p:nvSpPr>
          <p:cNvPr id="10" name="Tekstvak 9"/>
          <p:cNvSpPr txBox="1"/>
          <p:nvPr/>
        </p:nvSpPr>
        <p:spPr>
          <a:xfrm>
            <a:off x="360000" y="2734491"/>
            <a:ext cx="3227931" cy="646331"/>
          </a:xfrm>
          <a:prstGeom prst="rect">
            <a:avLst/>
          </a:prstGeom>
          <a:noFill/>
        </p:spPr>
        <p:txBody>
          <a:bodyPr wrap="square" rtlCol="0">
            <a:spAutoFit/>
          </a:bodyPr>
          <a:lstStyle/>
          <a:p>
            <a:pPr marL="285750" indent="-285750">
              <a:buFontTx/>
              <a:buChar char="-"/>
            </a:pPr>
            <a:r>
              <a:rPr lang="nl-BE" dirty="0" err="1"/>
              <a:t>What</a:t>
            </a:r>
            <a:r>
              <a:rPr lang="nl-BE" dirty="0"/>
              <a:t> </a:t>
            </a:r>
            <a:r>
              <a:rPr lang="nl-BE" dirty="0" err="1"/>
              <a:t>after</a:t>
            </a:r>
            <a:r>
              <a:rPr lang="nl-BE" dirty="0"/>
              <a:t> reboot ? </a:t>
            </a:r>
          </a:p>
          <a:p>
            <a:pPr marL="742950" lvl="1" indent="-285750">
              <a:buFontTx/>
              <a:buChar char="-"/>
            </a:pPr>
            <a:r>
              <a:rPr lang="nl-BE" dirty="0"/>
              <a:t>/</a:t>
            </a:r>
            <a:r>
              <a:rPr lang="nl-BE" dirty="0" err="1"/>
              <a:t>etc</a:t>
            </a:r>
            <a:r>
              <a:rPr lang="nl-BE" dirty="0"/>
              <a:t>/</a:t>
            </a:r>
            <a:r>
              <a:rPr lang="nl-BE" dirty="0" err="1"/>
              <a:t>fstab</a:t>
            </a:r>
            <a:r>
              <a:rPr lang="nl-BE" dirty="0"/>
              <a:t> !</a:t>
            </a:r>
          </a:p>
        </p:txBody>
      </p:sp>
      <p:pic>
        <p:nvPicPr>
          <p:cNvPr id="11" name="Afbeelding 10"/>
          <p:cNvPicPr>
            <a:picLocks noChangeAspect="1"/>
          </p:cNvPicPr>
          <p:nvPr/>
        </p:nvPicPr>
        <p:blipFill>
          <a:blip r:embed="rId4"/>
          <a:stretch>
            <a:fillRect/>
          </a:stretch>
        </p:blipFill>
        <p:spPr>
          <a:xfrm>
            <a:off x="360000" y="3821936"/>
            <a:ext cx="3476625" cy="361950"/>
          </a:xfrm>
          <a:prstGeom prst="rect">
            <a:avLst/>
          </a:prstGeom>
        </p:spPr>
      </p:pic>
    </p:spTree>
    <p:extLst>
      <p:ext uri="{BB962C8B-B14F-4D97-AF65-F5344CB8AC3E}">
        <p14:creationId xmlns:p14="http://schemas.microsoft.com/office/powerpoint/2010/main" val="40540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4002206" cy="369332"/>
          </a:xfrm>
        </p:spPr>
        <p:txBody>
          <a:bodyPr/>
          <a:lstStyle/>
          <a:p>
            <a:r>
              <a:rPr lang="nl-BE" dirty="0"/>
              <a:t>Put a filesystem on </a:t>
            </a:r>
            <a:r>
              <a:rPr lang="nl-BE" dirty="0" err="1"/>
              <a:t>the</a:t>
            </a:r>
            <a:r>
              <a:rPr lang="nl-BE" dirty="0"/>
              <a:t> rest</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15</a:t>
            </a:fld>
            <a:endParaRPr lang="en-GB" dirty="0"/>
          </a:p>
        </p:txBody>
      </p:sp>
      <p:sp>
        <p:nvSpPr>
          <p:cNvPr id="10" name="Tekstvak 9"/>
          <p:cNvSpPr txBox="1"/>
          <p:nvPr/>
        </p:nvSpPr>
        <p:spPr>
          <a:xfrm>
            <a:off x="360000" y="2734491"/>
            <a:ext cx="3227931" cy="923330"/>
          </a:xfrm>
          <a:prstGeom prst="rect">
            <a:avLst/>
          </a:prstGeom>
          <a:noFill/>
        </p:spPr>
        <p:txBody>
          <a:bodyPr wrap="square" rtlCol="0">
            <a:spAutoFit/>
          </a:bodyPr>
          <a:lstStyle/>
          <a:p>
            <a:pPr marL="285750" indent="-285750">
              <a:buFontTx/>
              <a:buChar char="-"/>
            </a:pPr>
            <a:r>
              <a:rPr lang="nl-BE" dirty="0"/>
              <a:t>“</a:t>
            </a:r>
            <a:r>
              <a:rPr lang="nl-BE" dirty="0" err="1"/>
              <a:t>Implement</a:t>
            </a:r>
            <a:r>
              <a:rPr lang="nl-BE" dirty="0"/>
              <a:t>” </a:t>
            </a:r>
            <a:r>
              <a:rPr lang="nl-BE" dirty="0" err="1"/>
              <a:t>the</a:t>
            </a:r>
            <a:r>
              <a:rPr lang="nl-BE" dirty="0"/>
              <a:t> filesystem</a:t>
            </a:r>
          </a:p>
          <a:p>
            <a:pPr marL="285750" indent="-285750">
              <a:buFontTx/>
              <a:buChar char="-"/>
            </a:pPr>
            <a:r>
              <a:rPr lang="nl-BE" dirty="0" err="1"/>
              <a:t>What</a:t>
            </a:r>
            <a:r>
              <a:rPr lang="nl-BE" dirty="0"/>
              <a:t> </a:t>
            </a:r>
            <a:r>
              <a:rPr lang="nl-BE" dirty="0" err="1"/>
              <a:t>after</a:t>
            </a:r>
            <a:r>
              <a:rPr lang="nl-BE" dirty="0"/>
              <a:t> reboot ? </a:t>
            </a:r>
          </a:p>
          <a:p>
            <a:pPr marL="742950" lvl="1" indent="-285750">
              <a:buFontTx/>
              <a:buChar char="-"/>
            </a:pPr>
            <a:r>
              <a:rPr lang="nl-BE" dirty="0"/>
              <a:t>/</a:t>
            </a:r>
            <a:r>
              <a:rPr lang="nl-BE" dirty="0" err="1"/>
              <a:t>etc</a:t>
            </a:r>
            <a:r>
              <a:rPr lang="nl-BE" dirty="0"/>
              <a:t>/</a:t>
            </a:r>
            <a:r>
              <a:rPr lang="nl-BE" dirty="0" err="1"/>
              <a:t>fstab</a:t>
            </a:r>
            <a:r>
              <a:rPr lang="nl-BE" dirty="0"/>
              <a:t> !</a:t>
            </a:r>
          </a:p>
        </p:txBody>
      </p:sp>
      <p:pic>
        <p:nvPicPr>
          <p:cNvPr id="2" name="Afbeelding 1"/>
          <p:cNvPicPr>
            <a:picLocks noChangeAspect="1"/>
          </p:cNvPicPr>
          <p:nvPr/>
        </p:nvPicPr>
        <p:blipFill>
          <a:blip r:embed="rId2"/>
          <a:stretch>
            <a:fillRect/>
          </a:stretch>
        </p:blipFill>
        <p:spPr>
          <a:xfrm>
            <a:off x="330381" y="1326484"/>
            <a:ext cx="3257550" cy="752475"/>
          </a:xfrm>
          <a:prstGeom prst="rect">
            <a:avLst/>
          </a:prstGeom>
        </p:spPr>
      </p:pic>
    </p:spTree>
    <p:extLst>
      <p:ext uri="{BB962C8B-B14F-4D97-AF65-F5344CB8AC3E}">
        <p14:creationId xmlns:p14="http://schemas.microsoft.com/office/powerpoint/2010/main" val="13136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fontScale="92500" lnSpcReduction="10000"/>
          </a:bodyPr>
          <a:lstStyle/>
          <a:p>
            <a:pPr marL="342900" indent="-342900">
              <a:buFont typeface="Arial" panose="020B0604020202020204" pitchFamily="34" charset="0"/>
              <a:buChar char="•"/>
            </a:pPr>
            <a:r>
              <a:rPr lang="nl-BE" dirty="0"/>
              <a:t>Ext2</a:t>
            </a:r>
          </a:p>
          <a:p>
            <a:pPr marL="342900" indent="-342900">
              <a:buFont typeface="Arial" panose="020B0604020202020204" pitchFamily="34" charset="0"/>
              <a:buChar char="•"/>
            </a:pPr>
            <a:r>
              <a:rPr lang="nl-BE" dirty="0"/>
              <a:t>Ext3</a:t>
            </a:r>
          </a:p>
          <a:p>
            <a:pPr marL="702900" lvl="1" indent="-342900">
              <a:buFont typeface="Arial" panose="020B0604020202020204" pitchFamily="34" charset="0"/>
              <a:buChar char="•"/>
            </a:pPr>
            <a:r>
              <a:rPr lang="nl-BE" dirty="0"/>
              <a:t>Ext2 + </a:t>
            </a:r>
            <a:r>
              <a:rPr lang="nl-BE" dirty="0" err="1"/>
              <a:t>journals</a:t>
            </a:r>
            <a:endParaRPr lang="nl-BE" dirty="0"/>
          </a:p>
          <a:p>
            <a:pPr marL="342900" indent="-342900">
              <a:buFont typeface="Arial" panose="020B0604020202020204" pitchFamily="34" charset="0"/>
              <a:buChar char="•"/>
            </a:pPr>
            <a:r>
              <a:rPr lang="nl-BE" dirty="0"/>
              <a:t>Ext4</a:t>
            </a:r>
          </a:p>
          <a:p>
            <a:pPr marL="702900" lvl="1" indent="-342900">
              <a:buFont typeface="Arial" panose="020B0604020202020204" pitchFamily="34" charset="0"/>
              <a:buChar char="•"/>
            </a:pPr>
            <a:r>
              <a:rPr lang="nl-BE" dirty="0"/>
              <a:t>Ext3 + large file support</a:t>
            </a:r>
          </a:p>
          <a:p>
            <a:pPr marL="342900" indent="-342900">
              <a:buFont typeface="Arial" panose="020B0604020202020204" pitchFamily="34" charset="0"/>
              <a:buChar char="•"/>
            </a:pPr>
            <a:r>
              <a:rPr lang="nl-BE" dirty="0"/>
              <a:t>XFS</a:t>
            </a:r>
          </a:p>
          <a:p>
            <a:pPr marL="702900" lvl="1" indent="-342900">
              <a:buFont typeface="Arial" panose="020B0604020202020204" pitchFamily="34" charset="0"/>
              <a:buChar char="•"/>
            </a:pPr>
            <a:r>
              <a:rPr lang="nl-BE" dirty="0"/>
              <a:t>High parallel </a:t>
            </a:r>
            <a:r>
              <a:rPr lang="nl-BE" dirty="0" err="1"/>
              <a:t>throughput</a:t>
            </a:r>
            <a:endParaRPr lang="nl-BE" dirty="0"/>
          </a:p>
          <a:p>
            <a:pPr marL="702900" lvl="1" indent="-342900">
              <a:buFont typeface="Arial" panose="020B0604020202020204" pitchFamily="34" charset="0"/>
              <a:buChar char="•"/>
            </a:pPr>
            <a:r>
              <a:rPr lang="nl-BE" dirty="0"/>
              <a:t>FAST !</a:t>
            </a:r>
          </a:p>
          <a:p>
            <a:pPr marL="342900" indent="-342900">
              <a:buFont typeface="Arial" panose="020B0604020202020204" pitchFamily="34" charset="0"/>
              <a:buChar char="•"/>
            </a:pPr>
            <a:r>
              <a:rPr lang="nl-BE" dirty="0"/>
              <a:t>ZFS</a:t>
            </a:r>
          </a:p>
          <a:p>
            <a:pPr marL="702900" lvl="1" indent="-342900">
              <a:buFont typeface="Arial" panose="020B0604020202020204" pitchFamily="34" charset="0"/>
              <a:buChar char="•"/>
            </a:pPr>
            <a:r>
              <a:rPr lang="nl-BE" dirty="0" err="1"/>
              <a:t>From</a:t>
            </a:r>
            <a:r>
              <a:rPr lang="nl-BE" dirty="0"/>
              <a:t> </a:t>
            </a:r>
            <a:r>
              <a:rPr lang="nl-BE" dirty="0" err="1"/>
              <a:t>Solaris</a:t>
            </a:r>
            <a:r>
              <a:rPr lang="nl-BE" dirty="0"/>
              <a:t> =&gt; Linux</a:t>
            </a:r>
          </a:p>
          <a:p>
            <a:pPr marL="702900" lvl="1" indent="-342900">
              <a:buFont typeface="Arial" panose="020B0604020202020204" pitchFamily="34" charset="0"/>
              <a:buChar char="•"/>
            </a:pPr>
            <a:r>
              <a:rPr lang="nl-BE" dirty="0"/>
              <a:t>File </a:t>
            </a:r>
            <a:r>
              <a:rPr lang="nl-BE" dirty="0" err="1"/>
              <a:t>checksum</a:t>
            </a:r>
            <a:r>
              <a:rPr lang="nl-BE" dirty="0"/>
              <a:t>, remote </a:t>
            </a:r>
            <a:r>
              <a:rPr lang="nl-BE" dirty="0" err="1"/>
              <a:t>replication</a:t>
            </a:r>
            <a:r>
              <a:rPr lang="nl-BE" dirty="0"/>
              <a:t> , …</a:t>
            </a:r>
          </a:p>
          <a:p>
            <a:pPr marL="702900" lvl="1" indent="-342900">
              <a:buFont typeface="Arial" panose="020B0604020202020204" pitchFamily="34" charset="0"/>
              <a:buChar char="•"/>
            </a:pPr>
            <a:r>
              <a:rPr lang="nl-BE" dirty="0"/>
              <a:t>PETABYTES</a:t>
            </a:r>
          </a:p>
          <a:p>
            <a:pPr marL="342900" indent="-342900">
              <a:buFont typeface="Arial" panose="020B0604020202020204" pitchFamily="34" charset="0"/>
              <a:buChar char="•"/>
            </a:pPr>
            <a:r>
              <a:rPr lang="nl-BE" dirty="0" err="1"/>
              <a:t>ReiserFS</a:t>
            </a:r>
            <a:endParaRPr lang="nl-BE" dirty="0"/>
          </a:p>
          <a:p>
            <a:pPr marL="702900" lvl="1" indent="-342900">
              <a:buFont typeface="Arial" panose="020B0604020202020204" pitchFamily="34" charset="0"/>
              <a:buChar char="•"/>
            </a:pPr>
            <a:r>
              <a:rPr lang="nl-BE" dirty="0" err="1"/>
              <a:t>Fast</a:t>
            </a:r>
            <a:r>
              <a:rPr lang="nl-BE" dirty="0"/>
              <a:t>, small files</a:t>
            </a:r>
          </a:p>
          <a:p>
            <a:pPr marL="342900" indent="-342900">
              <a:buFont typeface="Arial" panose="020B0604020202020204" pitchFamily="34" charset="0"/>
              <a:buChar char="•"/>
            </a:pPr>
            <a:endParaRPr lang="nl-BE" dirty="0"/>
          </a:p>
          <a:p>
            <a:pPr marL="342900" indent="-342900">
              <a:buFont typeface="Arial" panose="020B0604020202020204" pitchFamily="34" charset="0"/>
              <a:buChar char="•"/>
            </a:pPr>
            <a:endParaRPr lang="en-US" dirty="0"/>
          </a:p>
          <a:p>
            <a:endParaRPr lang="nl-BE" b="1" dirty="0"/>
          </a:p>
        </p:txBody>
      </p:sp>
      <p:sp>
        <p:nvSpPr>
          <p:cNvPr id="4" name="Titel 3"/>
          <p:cNvSpPr>
            <a:spLocks noGrp="1"/>
          </p:cNvSpPr>
          <p:nvPr>
            <p:ph type="title"/>
          </p:nvPr>
        </p:nvSpPr>
        <p:spPr>
          <a:xfrm>
            <a:off x="360000" y="715334"/>
            <a:ext cx="2830283" cy="369332"/>
          </a:xfrm>
        </p:spPr>
        <p:txBody>
          <a:bodyPr/>
          <a:lstStyle/>
          <a:p>
            <a:r>
              <a:rPr lang="nl-BE" dirty="0"/>
              <a:t>File system </a:t>
            </a:r>
            <a:r>
              <a:rPr lang="nl-BE" dirty="0" err="1"/>
              <a:t>flavors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16</a:t>
            </a:fld>
            <a:endParaRPr lang="en-GB" dirty="0"/>
          </a:p>
        </p:txBody>
      </p:sp>
      <p:pic>
        <p:nvPicPr>
          <p:cNvPr id="7" name="Tijdelijke aanduiding voor afbeelding 6"/>
          <p:cNvPicPr>
            <a:picLocks noGrp="1" noChangeAspect="1"/>
          </p:cNvPicPr>
          <p:nvPr>
            <p:ph type="pic" sz="quarter" idx="18"/>
          </p:nvPr>
        </p:nvPicPr>
        <p:blipFill>
          <a:blip r:embed="rId2"/>
          <a:srcRect t="4771" b="4771"/>
          <a:stretch>
            <a:fillRect/>
          </a:stretch>
        </p:blipFill>
        <p:spPr>
          <a:prstGeom prst="rect">
            <a:avLst/>
          </a:prstGeom>
        </p:spPr>
      </p:pic>
    </p:spTree>
    <p:extLst>
      <p:ext uri="{BB962C8B-B14F-4D97-AF65-F5344CB8AC3E}">
        <p14:creationId xmlns:p14="http://schemas.microsoft.com/office/powerpoint/2010/main" val="36797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nl-BE" dirty="0" err="1"/>
              <a:t>Hierarchically</a:t>
            </a:r>
            <a:r>
              <a:rPr lang="nl-BE" dirty="0"/>
              <a:t> </a:t>
            </a:r>
            <a:r>
              <a:rPr lang="nl-BE" dirty="0" err="1"/>
              <a:t>structured</a:t>
            </a:r>
            <a:r>
              <a:rPr lang="nl-BE" dirty="0"/>
              <a:t> tree</a:t>
            </a:r>
          </a:p>
          <a:p>
            <a:pPr marL="342900" indent="-342900">
              <a:buFont typeface="Arial" panose="020B0604020202020204" pitchFamily="34" charset="0"/>
              <a:buChar char="•"/>
            </a:pPr>
            <a:r>
              <a:rPr lang="nl-BE" dirty="0"/>
              <a:t>Every </a:t>
            </a:r>
            <a:r>
              <a:rPr lang="nl-BE" dirty="0" err="1"/>
              <a:t>location</a:t>
            </a:r>
            <a:r>
              <a:rPr lang="nl-BE" dirty="0"/>
              <a:t> has </a:t>
            </a:r>
            <a:r>
              <a:rPr lang="nl-BE" dirty="0" err="1"/>
              <a:t>its</a:t>
            </a:r>
            <a:r>
              <a:rPr lang="nl-BE" dirty="0"/>
              <a:t> </a:t>
            </a:r>
            <a:r>
              <a:rPr lang="nl-BE" dirty="0" err="1"/>
              <a:t>meaning</a:t>
            </a:r>
            <a:endParaRPr lang="nl-BE" dirty="0"/>
          </a:p>
          <a:p>
            <a:pPr marL="342900" indent="-342900">
              <a:buFont typeface="Arial" panose="020B0604020202020204" pitchFamily="34" charset="0"/>
              <a:buChar char="•"/>
            </a:pPr>
            <a:r>
              <a:rPr lang="nl-BE" dirty="0" err="1"/>
              <a:t>Standardized</a:t>
            </a:r>
            <a:r>
              <a:rPr lang="nl-BE" dirty="0"/>
              <a:t>, but </a:t>
            </a:r>
            <a:r>
              <a:rPr lang="nl-BE" dirty="0" err="1"/>
              <a:t>variants</a:t>
            </a:r>
            <a:r>
              <a:rPr lang="nl-BE" dirty="0"/>
              <a:t> </a:t>
            </a:r>
            <a:r>
              <a:rPr lang="nl-BE" dirty="0" err="1"/>
              <a:t>exist</a:t>
            </a:r>
            <a:endParaRPr lang="nl-BE" dirty="0"/>
          </a:p>
          <a:p>
            <a:pPr marL="342900" indent="-342900">
              <a:buFont typeface="Arial" panose="020B0604020202020204" pitchFamily="34" charset="0"/>
              <a:buChar char="•"/>
            </a:pPr>
            <a:endParaRPr lang="en-US" dirty="0"/>
          </a:p>
          <a:p>
            <a:endParaRPr lang="nl-BE" b="1" dirty="0"/>
          </a:p>
        </p:txBody>
      </p:sp>
      <p:sp>
        <p:nvSpPr>
          <p:cNvPr id="4" name="Titel 3"/>
          <p:cNvSpPr>
            <a:spLocks noGrp="1"/>
          </p:cNvSpPr>
          <p:nvPr>
            <p:ph type="title"/>
          </p:nvPr>
        </p:nvSpPr>
        <p:spPr>
          <a:xfrm>
            <a:off x="360000" y="715334"/>
            <a:ext cx="3046816" cy="369332"/>
          </a:xfrm>
        </p:spPr>
        <p:txBody>
          <a:bodyPr/>
          <a:lstStyle/>
          <a:p>
            <a:r>
              <a:rPr lang="nl-BE" dirty="0"/>
              <a:t>File system </a:t>
            </a:r>
            <a:r>
              <a:rPr lang="nl-BE" dirty="0" err="1"/>
              <a:t>concepts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17</a:t>
            </a:fld>
            <a:endParaRPr lang="en-GB" dirty="0"/>
          </a:p>
        </p:txBody>
      </p:sp>
      <p:pic>
        <p:nvPicPr>
          <p:cNvPr id="10" name="Afbeelding 9"/>
          <p:cNvPicPr>
            <a:picLocks noChangeAspect="1"/>
          </p:cNvPicPr>
          <p:nvPr/>
        </p:nvPicPr>
        <p:blipFill>
          <a:blip r:embed="rId2"/>
          <a:stretch>
            <a:fillRect/>
          </a:stretch>
        </p:blipFill>
        <p:spPr>
          <a:xfrm>
            <a:off x="670719" y="2649825"/>
            <a:ext cx="4286250" cy="3228975"/>
          </a:xfrm>
          <a:prstGeom prst="rect">
            <a:avLst/>
          </a:prstGeom>
        </p:spPr>
      </p:pic>
    </p:spTree>
    <p:extLst>
      <p:ext uri="{BB962C8B-B14F-4D97-AF65-F5344CB8AC3E}">
        <p14:creationId xmlns:p14="http://schemas.microsoft.com/office/powerpoint/2010/main" val="6907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2546038" cy="369332"/>
          </a:xfrm>
        </p:spPr>
        <p:txBody>
          <a:bodyPr/>
          <a:lstStyle/>
          <a:p>
            <a:r>
              <a:rPr lang="nl-BE" dirty="0"/>
              <a:t>Mount </a:t>
            </a:r>
            <a:r>
              <a:rPr lang="nl-BE" dirty="0" err="1"/>
              <a:t>some</a:t>
            </a:r>
            <a:r>
              <a:rPr lang="nl-BE" dirty="0"/>
              <a:t> more</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18</a:t>
            </a:fld>
            <a:endParaRPr lang="en-GB" dirty="0"/>
          </a:p>
        </p:txBody>
      </p:sp>
      <p:pic>
        <p:nvPicPr>
          <p:cNvPr id="9" name="Afbeelding 8"/>
          <p:cNvPicPr>
            <a:picLocks noChangeAspect="1"/>
          </p:cNvPicPr>
          <p:nvPr/>
        </p:nvPicPr>
        <p:blipFill>
          <a:blip r:embed="rId2"/>
          <a:stretch>
            <a:fillRect/>
          </a:stretch>
        </p:blipFill>
        <p:spPr>
          <a:xfrm>
            <a:off x="360000" y="1168875"/>
            <a:ext cx="7619863" cy="4804388"/>
          </a:xfrm>
          <a:prstGeom prst="rect">
            <a:avLst/>
          </a:prstGeom>
        </p:spPr>
      </p:pic>
    </p:spTree>
    <p:extLst>
      <p:ext uri="{BB962C8B-B14F-4D97-AF65-F5344CB8AC3E}">
        <p14:creationId xmlns:p14="http://schemas.microsoft.com/office/powerpoint/2010/main" val="21443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proc</a:t>
            </a:r>
            <a:endParaRPr lang="nl-BE" dirty="0"/>
          </a:p>
          <a:p>
            <a:pPr marL="702900" lvl="1" indent="-342900">
              <a:buFont typeface="Arial" panose="020B0604020202020204" pitchFamily="34" charset="0"/>
              <a:buChar char="•"/>
            </a:pPr>
            <a:r>
              <a:rPr lang="nl-BE" dirty="0" err="1"/>
              <a:t>not</a:t>
            </a:r>
            <a:r>
              <a:rPr lang="nl-BE" dirty="0"/>
              <a:t> </a:t>
            </a:r>
            <a:r>
              <a:rPr lang="nl-BE" dirty="0" err="1"/>
              <a:t>linked</a:t>
            </a:r>
            <a:r>
              <a:rPr lang="nl-BE" dirty="0"/>
              <a:t> </a:t>
            </a:r>
            <a:r>
              <a:rPr lang="nl-BE" dirty="0" err="1"/>
              <a:t>to</a:t>
            </a:r>
            <a:r>
              <a:rPr lang="nl-BE" dirty="0"/>
              <a:t> a device</a:t>
            </a:r>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a:t>gateway </a:t>
            </a:r>
            <a:r>
              <a:rPr lang="nl-BE" dirty="0" err="1"/>
              <a:t>to</a:t>
            </a:r>
            <a:r>
              <a:rPr lang="nl-BE" dirty="0"/>
              <a:t> </a:t>
            </a:r>
            <a:r>
              <a:rPr lang="nl-BE" dirty="0" err="1"/>
              <a:t>the</a:t>
            </a:r>
            <a:r>
              <a:rPr lang="nl-BE" dirty="0"/>
              <a:t> </a:t>
            </a:r>
            <a:r>
              <a:rPr lang="nl-BE" dirty="0" err="1"/>
              <a:t>linux</a:t>
            </a:r>
            <a:r>
              <a:rPr lang="nl-BE" dirty="0"/>
              <a:t> </a:t>
            </a:r>
            <a:r>
              <a:rPr lang="nl-BE" dirty="0" err="1"/>
              <a:t>kernel</a:t>
            </a:r>
            <a:endParaRPr lang="nl-BE" dirty="0"/>
          </a:p>
          <a:p>
            <a:pPr marL="702900" lvl="1" indent="-342900">
              <a:buFont typeface="Arial" panose="020B0604020202020204" pitchFamily="34" charset="0"/>
              <a:buChar char="•"/>
            </a:pPr>
            <a:r>
              <a:rPr lang="nl-BE" dirty="0"/>
              <a:t>The </a:t>
            </a:r>
            <a:r>
              <a:rPr lang="nl-BE" dirty="0" err="1"/>
              <a:t>kernel</a:t>
            </a:r>
            <a:r>
              <a:rPr lang="nl-BE" dirty="0"/>
              <a:t> </a:t>
            </a:r>
            <a:r>
              <a:rPr lang="nl-BE" dirty="0" err="1"/>
              <a:t>talks</a:t>
            </a:r>
            <a:r>
              <a:rPr lang="nl-BE" dirty="0"/>
              <a:t> </a:t>
            </a:r>
            <a:r>
              <a:rPr lang="nl-BE" dirty="0" err="1"/>
              <a:t>with</a:t>
            </a:r>
            <a:r>
              <a:rPr lang="nl-BE" dirty="0"/>
              <a:t> </a:t>
            </a:r>
            <a:r>
              <a:rPr lang="nl-BE" dirty="0" err="1"/>
              <a:t>you</a:t>
            </a:r>
            <a:endParaRPr lang="nl-BE" dirty="0"/>
          </a:p>
          <a:p>
            <a:pPr marL="882900" lvl="2" indent="-342900">
              <a:buFont typeface="Arial" panose="020B0604020202020204" pitchFamily="34" charset="0"/>
              <a:buChar char="•"/>
            </a:pPr>
            <a:r>
              <a:rPr lang="nl-BE" dirty="0"/>
              <a:t>Through files </a:t>
            </a:r>
            <a:r>
              <a:rPr lang="nl-BE" dirty="0" err="1"/>
              <a:t>that</a:t>
            </a:r>
            <a:r>
              <a:rPr lang="nl-BE" dirty="0"/>
              <a:t> </a:t>
            </a:r>
            <a:r>
              <a:rPr lang="nl-BE" dirty="0" err="1"/>
              <a:t>can</a:t>
            </a:r>
            <a:r>
              <a:rPr lang="nl-BE" dirty="0"/>
              <a:t> </a:t>
            </a:r>
            <a:r>
              <a:rPr lang="nl-BE" dirty="0" err="1"/>
              <a:t>be</a:t>
            </a:r>
            <a:r>
              <a:rPr lang="nl-BE" dirty="0"/>
              <a:t> </a:t>
            </a:r>
            <a:r>
              <a:rPr lang="nl-BE" dirty="0" err="1"/>
              <a:t>read</a:t>
            </a:r>
            <a:r>
              <a:rPr lang="nl-BE" dirty="0"/>
              <a:t> / </a:t>
            </a:r>
            <a:r>
              <a:rPr lang="nl-BE" dirty="0" err="1"/>
              <a:t>written</a:t>
            </a:r>
            <a:r>
              <a:rPr lang="nl-BE" dirty="0"/>
              <a:t> </a:t>
            </a:r>
            <a:r>
              <a:rPr lang="nl-BE" dirty="0" err="1"/>
              <a:t>to</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19</a:t>
            </a:fld>
            <a:endParaRPr lang="en-GB" dirty="0"/>
          </a:p>
        </p:txBody>
      </p:sp>
    </p:spTree>
    <p:extLst>
      <p:ext uri="{BB962C8B-B14F-4D97-AF65-F5344CB8AC3E}">
        <p14:creationId xmlns:p14="http://schemas.microsoft.com/office/powerpoint/2010/main" val="243269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6811" r="36811"/>
          <a:stretch>
            <a:fillRect/>
          </a:stretch>
        </p:blipFill>
        <p:spPr/>
      </p:pic>
      <p:sp>
        <p:nvSpPr>
          <p:cNvPr id="3" name="Tijdelijke aanduiding voor tekst 2"/>
          <p:cNvSpPr>
            <a:spLocks noGrp="1"/>
          </p:cNvSpPr>
          <p:nvPr>
            <p:ph type="body" sz="quarter" idx="20"/>
          </p:nvPr>
        </p:nvSpPr>
        <p:spPr/>
        <p:txBody>
          <a:bodyPr>
            <a:normAutofit/>
          </a:bodyPr>
          <a:lstStyle/>
          <a:p>
            <a:r>
              <a:rPr lang="en-US" dirty="0"/>
              <a:t>File system</a:t>
            </a:r>
          </a:p>
          <a:p>
            <a:pPr marL="342900" indent="-342900">
              <a:buFontTx/>
              <a:buChar char="-"/>
            </a:pPr>
            <a:r>
              <a:rPr lang="en-US" dirty="0"/>
              <a:t>Is a service </a:t>
            </a:r>
          </a:p>
          <a:p>
            <a:pPr marL="342900" indent="-342900">
              <a:buFontTx/>
              <a:buChar char="-"/>
            </a:pPr>
            <a:r>
              <a:rPr lang="en-US" dirty="0"/>
              <a:t>an abstract representation </a:t>
            </a:r>
          </a:p>
          <a:p>
            <a:pPr marL="342900" indent="-342900">
              <a:buFontTx/>
              <a:buChar char="-"/>
            </a:pPr>
            <a:r>
              <a:rPr lang="en-US" dirty="0"/>
              <a:t>of the secondary storage to the OS </a:t>
            </a:r>
          </a:p>
        </p:txBody>
      </p:sp>
      <p:sp>
        <p:nvSpPr>
          <p:cNvPr id="4" name="Titel 3"/>
          <p:cNvSpPr>
            <a:spLocks noGrp="1"/>
          </p:cNvSpPr>
          <p:nvPr>
            <p:ph type="title"/>
          </p:nvPr>
        </p:nvSpPr>
        <p:spPr>
          <a:xfrm>
            <a:off x="360000" y="715334"/>
            <a:ext cx="2620418" cy="369332"/>
          </a:xfrm>
        </p:spPr>
        <p:txBody>
          <a:bodyPr/>
          <a:lstStyle/>
          <a:p>
            <a:r>
              <a:rPr lang="nl-BE" dirty="0"/>
              <a:t>WHY file systems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a:t>
            </a:fld>
            <a:endParaRPr lang="en-GB" dirty="0"/>
          </a:p>
        </p:txBody>
      </p:sp>
    </p:spTree>
    <p:extLst>
      <p:ext uri="{BB962C8B-B14F-4D97-AF65-F5344CB8AC3E}">
        <p14:creationId xmlns:p14="http://schemas.microsoft.com/office/powerpoint/2010/main" val="30231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sysfs</a:t>
            </a:r>
            <a:endParaRPr lang="nl-BE" dirty="0"/>
          </a:p>
          <a:p>
            <a:pPr marL="702900" lvl="1" indent="-342900">
              <a:buFont typeface="Arial" panose="020B0604020202020204" pitchFamily="34" charset="0"/>
              <a:buChar char="•"/>
            </a:pPr>
            <a:r>
              <a:rPr lang="nl-BE" dirty="0" err="1"/>
              <a:t>Also</a:t>
            </a:r>
            <a:r>
              <a:rPr lang="nl-BE" dirty="0"/>
              <a:t> </a:t>
            </a:r>
            <a:r>
              <a:rPr lang="nl-BE" dirty="0" err="1"/>
              <a:t>not</a:t>
            </a:r>
            <a:r>
              <a:rPr lang="nl-BE" dirty="0"/>
              <a:t> </a:t>
            </a:r>
            <a:r>
              <a:rPr lang="nl-BE" dirty="0" err="1"/>
              <a:t>linked</a:t>
            </a:r>
            <a:r>
              <a:rPr lang="nl-BE" dirty="0"/>
              <a:t> </a:t>
            </a:r>
            <a:r>
              <a:rPr lang="nl-BE" dirty="0" err="1"/>
              <a:t>to</a:t>
            </a:r>
            <a:r>
              <a:rPr lang="nl-BE" dirty="0"/>
              <a:t> a device</a:t>
            </a:r>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err="1"/>
              <a:t>Also</a:t>
            </a:r>
            <a:r>
              <a:rPr lang="nl-BE" dirty="0"/>
              <a:t>  a gateway </a:t>
            </a:r>
            <a:r>
              <a:rPr lang="nl-BE" dirty="0" err="1"/>
              <a:t>to</a:t>
            </a:r>
            <a:r>
              <a:rPr lang="nl-BE" dirty="0"/>
              <a:t> </a:t>
            </a:r>
            <a:r>
              <a:rPr lang="nl-BE" dirty="0" err="1"/>
              <a:t>the</a:t>
            </a:r>
            <a:r>
              <a:rPr lang="nl-BE" dirty="0"/>
              <a:t> </a:t>
            </a:r>
            <a:r>
              <a:rPr lang="nl-BE" dirty="0" err="1"/>
              <a:t>linux</a:t>
            </a:r>
            <a:r>
              <a:rPr lang="nl-BE" dirty="0"/>
              <a:t> </a:t>
            </a:r>
            <a:r>
              <a:rPr lang="nl-BE" dirty="0" err="1"/>
              <a:t>kernel</a:t>
            </a:r>
            <a:endParaRPr lang="nl-BE" dirty="0"/>
          </a:p>
          <a:p>
            <a:pPr marL="702900" lvl="1" indent="-342900">
              <a:buFont typeface="Arial" panose="020B0604020202020204" pitchFamily="34" charset="0"/>
              <a:buChar char="•"/>
            </a:pPr>
            <a:r>
              <a:rPr lang="nl-BE" dirty="0" err="1"/>
              <a:t>So</a:t>
            </a:r>
            <a:r>
              <a:rPr lang="nl-BE" dirty="0"/>
              <a:t> </a:t>
            </a:r>
            <a:r>
              <a:rPr lang="nl-BE" dirty="0" err="1"/>
              <a:t>why</a:t>
            </a:r>
            <a:r>
              <a:rPr lang="nl-BE" dirty="0"/>
              <a:t> ????</a:t>
            </a:r>
          </a:p>
          <a:p>
            <a:pPr marL="882900" lvl="2" indent="-342900">
              <a:buFont typeface="Arial" panose="020B0604020202020204" pitchFamily="34" charset="0"/>
              <a:buChar char="•"/>
            </a:pPr>
            <a:r>
              <a:rPr lang="nl-BE" dirty="0"/>
              <a:t>More </a:t>
            </a:r>
            <a:r>
              <a:rPr lang="nl-BE" dirty="0" err="1"/>
              <a:t>structured</a:t>
            </a:r>
            <a:endParaRPr lang="nl-BE" dirty="0"/>
          </a:p>
          <a:p>
            <a:pPr marL="882900" lvl="2" indent="-342900">
              <a:buFont typeface="Arial" panose="020B0604020202020204" pitchFamily="34" charset="0"/>
              <a:buChar char="•"/>
            </a:pPr>
            <a:r>
              <a:rPr lang="nl-BE" dirty="0" err="1"/>
              <a:t>Tailored</a:t>
            </a:r>
            <a:r>
              <a:rPr lang="nl-BE" dirty="0"/>
              <a:t> </a:t>
            </a:r>
            <a:r>
              <a:rPr lang="nl-BE" dirty="0" err="1"/>
              <a:t>towards</a:t>
            </a:r>
            <a:r>
              <a:rPr lang="nl-BE" dirty="0"/>
              <a:t> computer/software </a:t>
            </a:r>
            <a:r>
              <a:rPr lang="nl-BE" dirty="0" err="1"/>
              <a:t>based</a:t>
            </a:r>
            <a:r>
              <a:rPr lang="nl-BE" dirty="0"/>
              <a:t> </a:t>
            </a:r>
            <a:r>
              <a:rPr lang="nl-BE" dirty="0" err="1"/>
              <a:t>parsing</a:t>
            </a:r>
            <a:endParaRPr lang="nl-BE" dirty="0"/>
          </a:p>
          <a:p>
            <a:pPr marL="882900" lvl="2" indent="-342900">
              <a:buFont typeface="Arial" panose="020B0604020202020204" pitchFamily="34" charset="0"/>
              <a:buChar char="•"/>
            </a:pPr>
            <a:r>
              <a:rPr lang="nl-BE" dirty="0">
                <a:sym typeface="Wingdings" panose="05000000000000000000" pitchFamily="2" charset="2"/>
              </a:rPr>
              <a:t> Human </a:t>
            </a:r>
            <a:r>
              <a:rPr lang="nl-BE" dirty="0" err="1">
                <a:sym typeface="Wingdings" panose="05000000000000000000" pitchFamily="2" charset="2"/>
              </a:rPr>
              <a:t>based</a:t>
            </a:r>
            <a:r>
              <a:rPr lang="nl-BE" dirty="0">
                <a:sym typeface="Wingdings" panose="05000000000000000000" pitchFamily="2" charset="2"/>
              </a:rPr>
              <a:t> </a:t>
            </a:r>
            <a:r>
              <a:rPr lang="nl-BE" dirty="0" err="1">
                <a:sym typeface="Wingdings" panose="05000000000000000000" pitchFamily="2" charset="2"/>
              </a:rPr>
              <a:t>parsing</a:t>
            </a:r>
            <a:r>
              <a:rPr lang="nl-BE" dirty="0">
                <a:sym typeface="Wingdings" panose="05000000000000000000" pitchFamily="2" charset="2"/>
              </a:rPr>
              <a:t> in /</a:t>
            </a:r>
            <a:r>
              <a:rPr lang="nl-BE" dirty="0" err="1">
                <a:sym typeface="Wingdings" panose="05000000000000000000" pitchFamily="2" charset="2"/>
              </a:rPr>
              <a:t>proc</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20</a:t>
            </a:fld>
            <a:endParaRPr lang="en-GB" dirty="0"/>
          </a:p>
        </p:txBody>
      </p:sp>
    </p:spTree>
    <p:extLst>
      <p:ext uri="{BB962C8B-B14F-4D97-AF65-F5344CB8AC3E}">
        <p14:creationId xmlns:p14="http://schemas.microsoft.com/office/powerpoint/2010/main" val="264592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tmpfs</a:t>
            </a:r>
            <a:endParaRPr lang="nl-BE" dirty="0"/>
          </a:p>
          <a:p>
            <a:pPr marL="702900" lvl="1" indent="-342900">
              <a:buFont typeface="Arial" panose="020B0604020202020204" pitchFamily="34" charset="0"/>
              <a:buChar char="•"/>
            </a:pPr>
            <a:r>
              <a:rPr lang="nl-BE" dirty="0" err="1"/>
              <a:t>Stored</a:t>
            </a:r>
            <a:r>
              <a:rPr lang="nl-BE" dirty="0"/>
              <a:t> in memory</a:t>
            </a:r>
          </a:p>
          <a:p>
            <a:pPr marL="702900" lvl="1" indent="-342900">
              <a:buFont typeface="Arial" panose="020B0604020202020204" pitchFamily="34" charset="0"/>
              <a:buChar char="•"/>
            </a:pPr>
            <a:r>
              <a:rPr lang="nl-BE" dirty="0" err="1"/>
              <a:t>Much</a:t>
            </a:r>
            <a:r>
              <a:rPr lang="nl-BE" dirty="0"/>
              <a:t> </a:t>
            </a:r>
            <a:r>
              <a:rPr lang="nl-BE" dirty="0" err="1"/>
              <a:t>faster</a:t>
            </a:r>
            <a:r>
              <a:rPr lang="nl-BE" dirty="0"/>
              <a:t> </a:t>
            </a:r>
            <a:r>
              <a:rPr lang="nl-BE" dirty="0" err="1"/>
              <a:t>than</a:t>
            </a:r>
            <a:r>
              <a:rPr lang="nl-BE" dirty="0"/>
              <a:t> even </a:t>
            </a:r>
            <a:r>
              <a:rPr lang="nl-BE" dirty="0" err="1"/>
              <a:t>ssd</a:t>
            </a:r>
            <a:endParaRPr lang="nl-BE" dirty="0"/>
          </a:p>
          <a:p>
            <a:pPr marL="702900" lvl="1" indent="-342900">
              <a:buFont typeface="Arial" panose="020B0604020202020204" pitchFamily="34" charset="0"/>
              <a:buChar char="•"/>
            </a:pPr>
            <a:r>
              <a:rPr lang="nl-BE" dirty="0"/>
              <a:t>Data </a:t>
            </a:r>
            <a:r>
              <a:rPr lang="nl-BE" dirty="0" err="1"/>
              <a:t>disappears</a:t>
            </a:r>
            <a:r>
              <a:rPr lang="nl-BE" dirty="0"/>
              <a:t> on </a:t>
            </a:r>
            <a:r>
              <a:rPr lang="nl-BE" dirty="0" err="1"/>
              <a:t>poweroff</a:t>
            </a:r>
            <a:endParaRPr lang="nl-BE" dirty="0"/>
          </a:p>
          <a:p>
            <a:pPr marL="702900" lvl="1" indent="-342900">
              <a:buFont typeface="Arial" panose="020B0604020202020204" pitchFamily="34" charset="0"/>
              <a:buChar char="•"/>
            </a:pPr>
            <a:r>
              <a:rPr lang="nl-BE" dirty="0" err="1"/>
              <a:t>Can</a:t>
            </a:r>
            <a:r>
              <a:rPr lang="nl-BE" dirty="0"/>
              <a:t> </a:t>
            </a:r>
            <a:r>
              <a:rPr lang="nl-BE" dirty="0" err="1"/>
              <a:t>still</a:t>
            </a:r>
            <a:r>
              <a:rPr lang="nl-BE" dirty="0"/>
              <a:t> </a:t>
            </a:r>
            <a:r>
              <a:rPr lang="nl-BE" dirty="0" err="1"/>
              <a:t>be</a:t>
            </a:r>
            <a:r>
              <a:rPr lang="nl-BE" dirty="0"/>
              <a:t> slow on </a:t>
            </a:r>
            <a:r>
              <a:rPr lang="nl-BE" dirty="0" err="1"/>
              <a:t>some</a:t>
            </a:r>
            <a:r>
              <a:rPr lang="nl-BE" dirty="0"/>
              <a:t> occasions</a:t>
            </a:r>
          </a:p>
          <a:p>
            <a:pPr marL="882900" lvl="2" indent="-342900">
              <a:buFont typeface="Arial" panose="020B0604020202020204" pitchFamily="34" charset="0"/>
              <a:buChar char="•"/>
            </a:pPr>
            <a:r>
              <a:rPr lang="nl-BE" dirty="0"/>
              <a:t>SWAP !</a:t>
            </a:r>
          </a:p>
          <a:p>
            <a:pPr marL="702900" lvl="1" indent="-342900">
              <a:buFont typeface="Arial" panose="020B0604020202020204" pitchFamily="34" charset="0"/>
              <a:buChar char="•"/>
            </a:pPr>
            <a:r>
              <a:rPr lang="nl-BE" dirty="0"/>
              <a:t>/</a:t>
            </a:r>
            <a:r>
              <a:rPr lang="nl-BE" dirty="0" err="1"/>
              <a:t>tmp</a:t>
            </a:r>
            <a:endParaRPr lang="nl-BE" dirty="0"/>
          </a:p>
          <a:p>
            <a:pPr marL="702900" lvl="1" indent="-342900">
              <a:buFont typeface="Arial" panose="020B0604020202020204" pitchFamily="34" charset="0"/>
              <a:buChar char="•"/>
            </a:pPr>
            <a:r>
              <a:rPr lang="nl-BE" dirty="0"/>
              <a:t>/</a:t>
            </a:r>
            <a:r>
              <a:rPr lang="nl-BE" dirty="0" err="1"/>
              <a:t>dev</a:t>
            </a:r>
            <a:r>
              <a:rPr lang="nl-BE" dirty="0"/>
              <a:t>/</a:t>
            </a:r>
            <a:r>
              <a:rPr lang="nl-BE" dirty="0" err="1"/>
              <a:t>shm</a:t>
            </a:r>
            <a:endParaRPr lang="nl-BE" dirty="0"/>
          </a:p>
          <a:p>
            <a:pPr marL="882900" lvl="2" indent="-342900">
              <a:buFont typeface="Arial" panose="020B0604020202020204" pitchFamily="34" charset="0"/>
              <a:buChar char="•"/>
            </a:pPr>
            <a:r>
              <a:rPr lang="nl-BE" dirty="0"/>
              <a:t>Shared memory</a:t>
            </a:r>
          </a:p>
          <a:p>
            <a:pPr marL="882900" lvl="2" indent="-342900">
              <a:buFont typeface="Arial" panose="020B0604020202020204" pitchFamily="34" charset="0"/>
              <a:buChar char="•"/>
            </a:pPr>
            <a:r>
              <a:rPr lang="nl-BE" dirty="0" err="1"/>
              <a:t>Posix</a:t>
            </a:r>
            <a:r>
              <a:rPr lang="nl-BE" dirty="0"/>
              <a:t> </a:t>
            </a:r>
            <a:r>
              <a:rPr lang="nl-BE" dirty="0" err="1"/>
              <a:t>spec</a:t>
            </a:r>
            <a:endParaRPr lang="nl-BE" dirty="0"/>
          </a:p>
          <a:p>
            <a:pPr marL="882900" lvl="2" indent="-342900">
              <a:buFont typeface="Arial" panose="020B0604020202020204" pitchFamily="34" charset="0"/>
              <a:buChar char="•"/>
            </a:pPr>
            <a:r>
              <a:rPr lang="nl-BE" dirty="0" err="1"/>
              <a:t>Very</a:t>
            </a:r>
            <a:r>
              <a:rPr lang="nl-BE" dirty="0"/>
              <a:t> </a:t>
            </a:r>
            <a:r>
              <a:rPr lang="nl-BE" dirty="0" err="1"/>
              <a:t>application</a:t>
            </a:r>
            <a:r>
              <a:rPr lang="nl-BE" dirty="0"/>
              <a:t> </a:t>
            </a:r>
            <a:r>
              <a:rPr lang="nl-BE" dirty="0" err="1"/>
              <a:t>dependent</a:t>
            </a:r>
            <a:endParaRPr lang="nl-BE" dirty="0"/>
          </a:p>
          <a:p>
            <a:pPr marL="1062900" lvl="3" indent="-342900">
              <a:buFont typeface="Arial" panose="020B0604020202020204" pitchFamily="34" charset="0"/>
              <a:buChar char="•"/>
            </a:pPr>
            <a:r>
              <a:rPr lang="nl-BE" dirty="0"/>
              <a:t>ORACLE , VMWARE</a:t>
            </a:r>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21</a:t>
            </a:fld>
            <a:endParaRPr lang="en-GB" dirty="0"/>
          </a:p>
        </p:txBody>
      </p:sp>
    </p:spTree>
    <p:extLst>
      <p:ext uri="{BB962C8B-B14F-4D97-AF65-F5344CB8AC3E}">
        <p14:creationId xmlns:p14="http://schemas.microsoft.com/office/powerpoint/2010/main" val="10816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devtmps</a:t>
            </a:r>
            <a:endParaRPr lang="nl-BE" dirty="0"/>
          </a:p>
          <a:p>
            <a:pPr marL="702900" lvl="1" indent="-342900">
              <a:buFont typeface="Arial" panose="020B0604020202020204" pitchFamily="34" charset="0"/>
              <a:buChar char="•"/>
            </a:pPr>
            <a:r>
              <a:rPr lang="nl-BE" dirty="0" err="1"/>
              <a:t>Contains</a:t>
            </a:r>
            <a:r>
              <a:rPr lang="nl-BE" dirty="0"/>
              <a:t> device files </a:t>
            </a:r>
            <a:r>
              <a:rPr lang="nl-BE" dirty="0" err="1"/>
              <a:t>managed</a:t>
            </a:r>
            <a:r>
              <a:rPr lang="nl-BE" dirty="0"/>
              <a:t> </a:t>
            </a:r>
            <a:r>
              <a:rPr lang="nl-BE" dirty="0" err="1"/>
              <a:t>by</a:t>
            </a:r>
            <a:r>
              <a:rPr lang="nl-BE" dirty="0"/>
              <a:t> </a:t>
            </a:r>
            <a:r>
              <a:rPr lang="nl-BE" dirty="0" err="1"/>
              <a:t>the</a:t>
            </a:r>
            <a:r>
              <a:rPr lang="nl-BE" dirty="0"/>
              <a:t> </a:t>
            </a:r>
            <a:r>
              <a:rPr lang="nl-BE" dirty="0" err="1"/>
              <a:t>kernel</a:t>
            </a:r>
            <a:endParaRPr lang="nl-BE" dirty="0"/>
          </a:p>
          <a:p>
            <a:pPr marL="702900" lvl="1" indent="-342900">
              <a:buFont typeface="Arial" panose="020B0604020202020204" pitchFamily="34" charset="0"/>
              <a:buChar char="•"/>
            </a:pPr>
            <a:r>
              <a:rPr lang="nl-BE" dirty="0" err="1"/>
              <a:t>Solves</a:t>
            </a:r>
            <a:r>
              <a:rPr lang="nl-BE" dirty="0"/>
              <a:t> </a:t>
            </a:r>
            <a:r>
              <a:rPr lang="nl-BE" dirty="0" err="1"/>
              <a:t>the</a:t>
            </a:r>
            <a:r>
              <a:rPr lang="nl-BE" dirty="0"/>
              <a:t> </a:t>
            </a:r>
            <a:r>
              <a:rPr lang="nl-BE" dirty="0" err="1"/>
              <a:t>chicken</a:t>
            </a:r>
            <a:r>
              <a:rPr lang="nl-BE" dirty="0"/>
              <a:t> </a:t>
            </a:r>
            <a:r>
              <a:rPr lang="nl-BE" dirty="0" err="1"/>
              <a:t>and</a:t>
            </a:r>
            <a:r>
              <a:rPr lang="nl-BE" dirty="0"/>
              <a:t> </a:t>
            </a:r>
            <a:r>
              <a:rPr lang="nl-BE" dirty="0" err="1"/>
              <a:t>the</a:t>
            </a:r>
            <a:r>
              <a:rPr lang="nl-BE" dirty="0"/>
              <a:t> </a:t>
            </a:r>
            <a:r>
              <a:rPr lang="nl-BE" dirty="0" err="1"/>
              <a:t>egg</a:t>
            </a:r>
            <a:r>
              <a:rPr lang="nl-BE" dirty="0"/>
              <a:t> </a:t>
            </a:r>
            <a:r>
              <a:rPr lang="nl-BE" dirty="0" err="1"/>
              <a:t>problem</a:t>
            </a:r>
            <a:r>
              <a:rPr lang="nl-BE" dirty="0"/>
              <a:t> : start device on </a:t>
            </a:r>
            <a:r>
              <a:rPr lang="nl-BE" dirty="0" err="1"/>
              <a:t>the</a:t>
            </a:r>
            <a:r>
              <a:rPr lang="nl-BE" dirty="0"/>
              <a:t> </a:t>
            </a:r>
            <a:r>
              <a:rPr lang="nl-BE" dirty="0" err="1"/>
              <a:t>fly</a:t>
            </a:r>
            <a:endParaRPr lang="nl-BE" dirty="0"/>
          </a:p>
          <a:p>
            <a:pPr marL="702900" lvl="1" indent="-342900">
              <a:buFont typeface="Arial" panose="020B0604020202020204" pitchFamily="34" charset="0"/>
              <a:buChar char="•"/>
            </a:pPr>
            <a:r>
              <a:rPr lang="en-US" dirty="0"/>
              <a:t>Provides important device files </a:t>
            </a:r>
          </a:p>
          <a:p>
            <a:pPr marL="882900" lvl="2" indent="-342900">
              <a:buFont typeface="Arial" panose="020B0604020202020204" pitchFamily="34" charset="0"/>
              <a:buChar char="•"/>
            </a:pPr>
            <a:r>
              <a:rPr lang="en-US" dirty="0"/>
              <a:t>before </a:t>
            </a:r>
            <a:r>
              <a:rPr lang="en-US" dirty="0" err="1"/>
              <a:t>udev</a:t>
            </a:r>
            <a:r>
              <a:rPr lang="en-US" dirty="0"/>
              <a:t> (the device manager) is able to start up and take control.</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22</a:t>
            </a:fld>
            <a:endParaRPr lang="en-GB" dirty="0"/>
          </a:p>
        </p:txBody>
      </p:sp>
    </p:spTree>
    <p:extLst>
      <p:ext uri="{BB962C8B-B14F-4D97-AF65-F5344CB8AC3E}">
        <p14:creationId xmlns:p14="http://schemas.microsoft.com/office/powerpoint/2010/main" val="17834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devpts</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nl-BE" dirty="0"/>
              <a:t>Terminal </a:t>
            </a:r>
            <a:r>
              <a:rPr lang="nl-BE" dirty="0" err="1"/>
              <a:t>emulation</a:t>
            </a:r>
            <a:endParaRPr lang="nl-BE" dirty="0"/>
          </a:p>
          <a:p>
            <a:pPr marL="882900" lvl="2" indent="-342900">
              <a:buFont typeface="Arial" panose="020B0604020202020204" pitchFamily="34" charset="0"/>
              <a:buChar char="•"/>
            </a:pPr>
            <a:r>
              <a:rPr lang="nl-BE" dirty="0"/>
              <a:t>(</a:t>
            </a:r>
            <a:r>
              <a:rPr lang="nl-BE" dirty="0" err="1"/>
              <a:t>xterm</a:t>
            </a:r>
            <a:r>
              <a:rPr lang="nl-BE" dirty="0"/>
              <a:t>, </a:t>
            </a:r>
            <a:r>
              <a:rPr lang="nl-BE" dirty="0" err="1"/>
              <a:t>kterm</a:t>
            </a:r>
            <a:r>
              <a:rPr lang="nl-BE" dirty="0"/>
              <a:t>, </a:t>
            </a:r>
            <a:r>
              <a:rPr lang="nl-BE" dirty="0" err="1"/>
              <a:t>ssh</a:t>
            </a:r>
            <a:r>
              <a:rPr lang="nl-BE" dirty="0"/>
              <a:t>, </a:t>
            </a:r>
            <a:r>
              <a:rPr lang="nl-BE" dirty="0" err="1"/>
              <a:t>telnet</a:t>
            </a:r>
            <a:r>
              <a:rPr lang="nl-BE" dirty="0"/>
              <a:t>…)</a:t>
            </a:r>
          </a:p>
          <a:p>
            <a:pPr marL="702900" lvl="1" indent="-342900">
              <a:buFont typeface="Arial" panose="020B0604020202020204" pitchFamily="34" charset="0"/>
              <a:buChar char="•"/>
            </a:pPr>
            <a:r>
              <a:rPr lang="nl-BE" dirty="0" err="1"/>
              <a:t>Vs</a:t>
            </a:r>
            <a:r>
              <a:rPr lang="nl-BE" dirty="0"/>
              <a:t> “On console”</a:t>
            </a:r>
          </a:p>
          <a:p>
            <a:pPr marL="882900" lvl="2" indent="-342900">
              <a:buFont typeface="Arial" panose="020B0604020202020204" pitchFamily="34" charset="0"/>
              <a:buChar char="•"/>
            </a:pPr>
            <a:r>
              <a:rPr lang="nl-BE" dirty="0"/>
              <a:t>dummy terminal </a:t>
            </a:r>
            <a:r>
              <a:rPr lang="nl-BE" dirty="0" err="1"/>
              <a:t>allocation</a:t>
            </a:r>
            <a:endParaRPr lang="nl-BE" dirty="0"/>
          </a:p>
          <a:p>
            <a:pPr marL="882900" lvl="2" indent="-342900">
              <a:buFont typeface="Arial" panose="020B0604020202020204" pitchFamily="34" charset="0"/>
              <a:buChar char="•"/>
            </a:pPr>
            <a:r>
              <a:rPr lang="nl-BE" dirty="0" err="1"/>
              <a:t>BEFOREhand</a:t>
            </a:r>
            <a:endParaRPr lang="nl-BE" dirty="0"/>
          </a:p>
          <a:p>
            <a:pPr marL="882900" lvl="2" indent="-342900">
              <a:buFont typeface="Arial" panose="020B0604020202020204" pitchFamily="34" charset="0"/>
              <a:buChar char="•"/>
            </a:pPr>
            <a:r>
              <a:rPr lang="nl-BE" dirty="0" err="1"/>
              <a:t>Hundreds</a:t>
            </a:r>
            <a:r>
              <a:rPr lang="nl-BE" dirty="0"/>
              <a:t> of </a:t>
            </a:r>
            <a:r>
              <a:rPr lang="nl-BE" dirty="0" err="1"/>
              <a:t>fixed</a:t>
            </a:r>
            <a:r>
              <a:rPr lang="nl-BE" dirty="0"/>
              <a:t> </a:t>
            </a:r>
            <a:r>
              <a:rPr lang="nl-BE" dirty="0" err="1"/>
              <a:t>allocations</a:t>
            </a:r>
            <a:endParaRPr lang="nl-BE" dirty="0"/>
          </a:p>
          <a:p>
            <a:pPr marL="882900" lvl="2" indent="-342900">
              <a:buFont typeface="Arial" panose="020B0604020202020204" pitchFamily="34" charset="0"/>
              <a:buChar char="•"/>
            </a:pPr>
            <a:r>
              <a:rPr lang="nl-BE" dirty="0"/>
              <a:t>/</a:t>
            </a:r>
            <a:r>
              <a:rPr lang="nl-BE" dirty="0" err="1"/>
              <a:t>dev</a:t>
            </a:r>
            <a:r>
              <a:rPr lang="nl-BE" dirty="0"/>
              <a:t>/</a:t>
            </a:r>
            <a:r>
              <a:rPr lang="nl-BE" dirty="0" err="1"/>
              <a:t>tty</a:t>
            </a:r>
            <a:endParaRPr lang="nl-BE" dirty="0"/>
          </a:p>
          <a:p>
            <a:pPr marL="702900" lvl="1" indent="-342900">
              <a:buFont typeface="Arial" panose="020B0604020202020204" pitchFamily="34" charset="0"/>
              <a:buChar char="•"/>
            </a:pPr>
            <a:r>
              <a:rPr lang="en-US" dirty="0" err="1"/>
              <a:t>Devpts</a:t>
            </a:r>
            <a:r>
              <a:rPr lang="en-US" dirty="0"/>
              <a:t> creates and destroys the device files as they are needed.</a:t>
            </a:r>
          </a:p>
          <a:p>
            <a:pPr marL="702900" lvl="1" indent="-342900">
              <a:buFont typeface="Arial" panose="020B0604020202020204" pitchFamily="34" charset="0"/>
              <a:buChar char="•"/>
            </a:pPr>
            <a:r>
              <a:rPr lang="en-US" dirty="0"/>
              <a:t>Live in /dev/pts/number</a:t>
            </a:r>
          </a:p>
          <a:p>
            <a:pPr marL="702900" lvl="1" indent="-342900">
              <a:buFont typeface="Arial" panose="020B0604020202020204" pitchFamily="34" charset="0"/>
              <a:buChar char="•"/>
            </a:pPr>
            <a:r>
              <a:rPr lang="en-US" dirty="0"/>
              <a:t>You can write to these files !</a:t>
            </a:r>
          </a:p>
          <a:p>
            <a:pPr marL="882900" lvl="2" indent="-342900">
              <a:buFont typeface="Arial" panose="020B0604020202020204" pitchFamily="34" charset="0"/>
              <a:buChar char="•"/>
            </a:pPr>
            <a:r>
              <a:rPr lang="en-US" dirty="0"/>
              <a:t>What do you think happens ?</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23</a:t>
            </a:fld>
            <a:endParaRPr lang="en-GB" dirty="0"/>
          </a:p>
        </p:txBody>
      </p:sp>
    </p:spTree>
    <p:extLst>
      <p:ext uri="{BB962C8B-B14F-4D97-AF65-F5344CB8AC3E}">
        <p14:creationId xmlns:p14="http://schemas.microsoft.com/office/powerpoint/2010/main" val="30964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usbfs</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en-US" dirty="0"/>
              <a:t>files are created or destroyed</a:t>
            </a:r>
          </a:p>
          <a:p>
            <a:pPr marL="882900" lvl="2" indent="-342900">
              <a:buFont typeface="Arial" panose="020B0604020202020204" pitchFamily="34" charset="0"/>
              <a:buChar char="•"/>
            </a:pPr>
            <a:r>
              <a:rPr lang="en-US" dirty="0"/>
              <a:t>as USB devices are added or removed from the system</a:t>
            </a:r>
          </a:p>
          <a:p>
            <a:pPr marL="702900" lvl="1" indent="-342900">
              <a:buFont typeface="Arial" panose="020B0604020202020204" pitchFamily="34" charset="0"/>
              <a:buChar char="•"/>
            </a:pPr>
            <a:r>
              <a:rPr lang="en-US" dirty="0"/>
              <a:t>Most USB devices are generic USB devices (belonging to certain classes, like generic USB storage devices) </a:t>
            </a:r>
          </a:p>
          <a:p>
            <a:pPr marL="702900" lvl="1" indent="-342900">
              <a:buFont typeface="Arial" panose="020B0604020202020204" pitchFamily="34" charset="0"/>
              <a:buChar char="•"/>
            </a:pPr>
            <a:r>
              <a:rPr lang="en-US" dirty="0"/>
              <a:t>Linux has developed a framework that allows programs to work with USB devices based on their characteristics, through the </a:t>
            </a:r>
            <a:r>
              <a:rPr lang="en-US" dirty="0" err="1"/>
              <a:t>usbfs</a:t>
            </a:r>
            <a:r>
              <a:rPr lang="en-US" dirty="0"/>
              <a:t> file system.</a:t>
            </a:r>
          </a:p>
          <a:p>
            <a:pPr marL="702900" lvl="1" indent="-342900">
              <a:buFont typeface="Arial" panose="020B0604020202020204" pitchFamily="34" charset="0"/>
              <a:buChar char="•"/>
            </a:pPr>
            <a:r>
              <a:rPr lang="en-US" b="1" dirty="0"/>
              <a:t>Deprecated</a:t>
            </a:r>
            <a:r>
              <a:rPr lang="en-US" dirty="0"/>
              <a:t> ! All functionality moved to </a:t>
            </a:r>
            <a:r>
              <a:rPr lang="en-US" dirty="0" err="1"/>
              <a:t>sysfs</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24</a:t>
            </a:fld>
            <a:endParaRPr lang="en-GB" dirty="0"/>
          </a:p>
        </p:txBody>
      </p:sp>
    </p:spTree>
    <p:extLst>
      <p:ext uri="{BB962C8B-B14F-4D97-AF65-F5344CB8AC3E}">
        <p14:creationId xmlns:p14="http://schemas.microsoft.com/office/powerpoint/2010/main" val="269942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nfs</a:t>
            </a:r>
            <a:endParaRPr lang="nl-BE" dirty="0"/>
          </a:p>
          <a:p>
            <a:pPr marL="702900" lvl="1" indent="-342900">
              <a:buFont typeface="Arial" panose="020B0604020202020204" pitchFamily="34" charset="0"/>
              <a:buChar char="•"/>
            </a:pPr>
            <a:r>
              <a:rPr lang="nl-BE" dirty="0"/>
              <a:t>Network filesystem</a:t>
            </a:r>
          </a:p>
          <a:p>
            <a:pPr marL="702900" lvl="1" indent="-342900">
              <a:buFont typeface="Arial" panose="020B0604020202020204" pitchFamily="34" charset="0"/>
              <a:buChar char="•"/>
            </a:pPr>
            <a:r>
              <a:rPr lang="en-US" dirty="0"/>
              <a:t>Allows file systems that are hosted on a remote machine</a:t>
            </a:r>
          </a:p>
          <a:p>
            <a:pPr marL="702900" lvl="1" indent="-342900">
              <a:buFont typeface="Arial" panose="020B0604020202020204" pitchFamily="34" charset="0"/>
              <a:buChar char="•"/>
            </a:pPr>
            <a:r>
              <a:rPr lang="en-US" dirty="0"/>
              <a:t>To be mounted locally</a:t>
            </a:r>
          </a:p>
          <a:p>
            <a:pPr marL="702900" lvl="1" indent="-342900">
              <a:buFont typeface="Arial" panose="020B0604020202020204" pitchFamily="34" charset="0"/>
              <a:buChar char="•"/>
            </a:pPr>
            <a:r>
              <a:rPr lang="en-US" dirty="0"/>
              <a:t>So</a:t>
            </a:r>
          </a:p>
          <a:p>
            <a:pPr marL="882900" lvl="2" indent="-342900">
              <a:buFont typeface="Arial" panose="020B0604020202020204" pitchFamily="34" charset="0"/>
              <a:buChar char="•"/>
            </a:pPr>
            <a:r>
              <a:rPr lang="en-US" dirty="0"/>
              <a:t>/</a:t>
            </a:r>
            <a:r>
              <a:rPr lang="en-US" dirty="0" err="1"/>
              <a:t>srv</a:t>
            </a:r>
            <a:r>
              <a:rPr lang="en-US" dirty="0"/>
              <a:t>/export/systems/remote/disk/users </a:t>
            </a:r>
          </a:p>
          <a:p>
            <a:pPr marL="1062900" lvl="3" indent="-342900">
              <a:buFont typeface="Arial" panose="020B0604020202020204" pitchFamily="34" charset="0"/>
              <a:buChar char="•"/>
            </a:pPr>
            <a:r>
              <a:rPr lang="en-US" dirty="0"/>
              <a:t>on machine myhomehost.remotecompany.jp</a:t>
            </a:r>
          </a:p>
          <a:p>
            <a:pPr marL="1062900" lvl="3" indent="-342900">
              <a:buFont typeface="Arial" panose="020B0604020202020204" pitchFamily="34" charset="0"/>
              <a:buChar char="•"/>
            </a:pPr>
            <a:r>
              <a:rPr lang="en-US" dirty="0"/>
              <a:t>can be mounted on your LOCAL machine</a:t>
            </a:r>
          </a:p>
          <a:p>
            <a:pPr marL="1062900" lvl="3" indent="-342900">
              <a:buFont typeface="Arial" panose="020B0604020202020204" pitchFamily="34" charset="0"/>
              <a:buChar char="•"/>
            </a:pPr>
            <a:r>
              <a:rPr lang="nl-BE" dirty="0"/>
              <a:t>on /home</a:t>
            </a:r>
          </a:p>
          <a:p>
            <a:pPr marL="702900" lvl="1" indent="-342900">
              <a:buFont typeface="Arial" panose="020B0604020202020204" pitchFamily="34" charset="0"/>
              <a:buChar char="•"/>
            </a:pPr>
            <a:r>
              <a:rPr lang="nl-BE" dirty="0" err="1"/>
              <a:t>mount</a:t>
            </a:r>
            <a:r>
              <a:rPr lang="nl-BE" dirty="0"/>
              <a:t> –F </a:t>
            </a:r>
            <a:r>
              <a:rPr lang="nl-BE" dirty="0" err="1"/>
              <a:t>nfs</a:t>
            </a:r>
            <a:endParaRPr lang="nl-BE" dirty="0"/>
          </a:p>
          <a:p>
            <a:pPr marL="882900" lvl="2" indent="-342900">
              <a:buFont typeface="Arial" panose="020B0604020202020204" pitchFamily="34" charset="0"/>
              <a:buChar char="•"/>
            </a:pPr>
            <a:r>
              <a:rPr lang="nl-BE" dirty="0" err="1"/>
              <a:t>my</a:t>
            </a:r>
            <a:r>
              <a:rPr lang="nl-BE" dirty="0"/>
              <a:t>..</a:t>
            </a:r>
            <a:r>
              <a:rPr lang="nl-BE" dirty="0" err="1"/>
              <a:t>jp</a:t>
            </a:r>
            <a:r>
              <a:rPr lang="nl-BE" dirty="0"/>
              <a:t>:</a:t>
            </a:r>
            <a:r>
              <a:rPr lang="en-US" dirty="0"/>
              <a:t>/</a:t>
            </a:r>
            <a:r>
              <a:rPr lang="en-US" dirty="0" err="1"/>
              <a:t>srv</a:t>
            </a:r>
            <a:r>
              <a:rPr lang="en-US" dirty="0"/>
              <a:t>/export/systems/remote/disk/users</a:t>
            </a:r>
          </a:p>
          <a:p>
            <a:pPr lvl="1" indent="0">
              <a:buNone/>
            </a:pPr>
            <a:r>
              <a:rPr lang="en-US" dirty="0"/>
              <a:t>	</a:t>
            </a:r>
            <a:r>
              <a:rPr lang="nl-BE" dirty="0"/>
              <a:t> /home</a:t>
            </a:r>
          </a:p>
          <a:p>
            <a:pPr lvl="1" indent="0">
              <a:buNone/>
            </a:pPr>
            <a:endParaRPr lang="nl-BE" dirty="0"/>
          </a:p>
          <a:p>
            <a:pPr lvl="1" indent="0">
              <a:buNone/>
            </a:pPr>
            <a:r>
              <a:rPr lang="nl-BE" dirty="0"/>
              <a:t>(like SMB in </a:t>
            </a:r>
            <a:r>
              <a:rPr lang="nl-BE" dirty="0" err="1"/>
              <a:t>windows</a:t>
            </a:r>
            <a:r>
              <a:rPr lang="nl-BE" dirty="0"/>
              <a:t>)</a:t>
            </a:r>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25</a:t>
            </a:fld>
            <a:endParaRPr lang="en-GB" dirty="0"/>
          </a:p>
        </p:txBody>
      </p:sp>
    </p:spTree>
    <p:extLst>
      <p:ext uri="{BB962C8B-B14F-4D97-AF65-F5344CB8AC3E}">
        <p14:creationId xmlns:p14="http://schemas.microsoft.com/office/powerpoint/2010/main" val="21745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mqueue</a:t>
            </a:r>
            <a:endParaRPr lang="nl-BE" dirty="0"/>
          </a:p>
          <a:p>
            <a:pPr marL="702900" lvl="1" indent="-342900">
              <a:buFont typeface="Arial" panose="020B0604020202020204" pitchFamily="34" charset="0"/>
              <a:buChar char="•"/>
            </a:pPr>
            <a:r>
              <a:rPr lang="nl-BE" dirty="0"/>
              <a:t>Pseudo filesystem</a:t>
            </a:r>
          </a:p>
          <a:p>
            <a:pPr marL="702900" lvl="1" indent="-342900">
              <a:buFont typeface="Arial" panose="020B0604020202020204" pitchFamily="34" charset="0"/>
              <a:buChar char="•"/>
            </a:pPr>
            <a:r>
              <a:rPr lang="en-US" dirty="0"/>
              <a:t>POSIX inter process message queues</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26</a:t>
            </a:fld>
            <a:endParaRPr lang="en-GB" dirty="0"/>
          </a:p>
        </p:txBody>
      </p:sp>
    </p:spTree>
    <p:extLst>
      <p:ext uri="{BB962C8B-B14F-4D97-AF65-F5344CB8AC3E}">
        <p14:creationId xmlns:p14="http://schemas.microsoft.com/office/powerpoint/2010/main" val="10414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l="33168" r="33168"/>
          <a:stretch>
            <a:fillRect/>
          </a:stretch>
        </p:blipFill>
        <p:spPr>
          <a:prstGeom prst="rect">
            <a:avLst/>
          </a:prstGeom>
        </p:spPr>
      </p:pic>
      <p:sp>
        <p:nvSpPr>
          <p:cNvPr id="3" name="Tijdelijke aanduiding voor tekst 2"/>
          <p:cNvSpPr>
            <a:spLocks noGrp="1"/>
          </p:cNvSpPr>
          <p:nvPr>
            <p:ph type="body" sz="quarter" idx="20"/>
          </p:nvPr>
        </p:nvSpPr>
        <p:spPr/>
        <p:txBody>
          <a:bodyPr/>
          <a:lstStyle/>
          <a:p>
            <a:pPr marL="342900" indent="-342900">
              <a:buFont typeface="Arial" panose="020B0604020202020204" pitchFamily="34" charset="0"/>
              <a:buChar char="•"/>
            </a:pPr>
            <a:r>
              <a:rPr lang="nl-BE" dirty="0" err="1"/>
              <a:t>selinuxfs</a:t>
            </a:r>
            <a:endParaRPr lang="nl-BE" dirty="0"/>
          </a:p>
          <a:p>
            <a:pPr marL="702900" lvl="1" indent="-342900">
              <a:buFont typeface="Arial" panose="020B0604020202020204" pitchFamily="34" charset="0"/>
              <a:buChar char="•"/>
            </a:pPr>
            <a:r>
              <a:rPr lang="en-US" dirty="0"/>
              <a:t>pseudo file system </a:t>
            </a:r>
          </a:p>
          <a:p>
            <a:pPr marL="702900" lvl="1" indent="-342900">
              <a:buFont typeface="Arial" panose="020B0604020202020204" pitchFamily="34" charset="0"/>
              <a:buChar char="•"/>
            </a:pPr>
            <a:r>
              <a:rPr lang="en-US" dirty="0"/>
              <a:t>represents the </a:t>
            </a:r>
            <a:r>
              <a:rPr lang="en-US" dirty="0" err="1"/>
              <a:t>SELinux</a:t>
            </a:r>
            <a:r>
              <a:rPr lang="en-US" dirty="0"/>
              <a:t> subsystem in the Linux kernel.</a:t>
            </a:r>
          </a:p>
          <a:p>
            <a:pPr marL="702900" lvl="1" indent="-342900">
              <a:buFont typeface="Arial" panose="020B0604020202020204" pitchFamily="34" charset="0"/>
              <a:buChar char="•"/>
            </a:pPr>
            <a:r>
              <a:rPr lang="en-US" dirty="0"/>
              <a:t>used by the </a:t>
            </a:r>
            <a:r>
              <a:rPr lang="en-US" dirty="0" err="1"/>
              <a:t>SELinux</a:t>
            </a:r>
            <a:r>
              <a:rPr lang="en-US" dirty="0"/>
              <a:t> libraries </a:t>
            </a:r>
          </a:p>
          <a:p>
            <a:pPr marL="882900" lvl="2" indent="-342900">
              <a:buFont typeface="Arial" panose="020B0604020202020204" pitchFamily="34" charset="0"/>
              <a:buChar char="•"/>
            </a:pPr>
            <a:r>
              <a:rPr lang="en-US" dirty="0"/>
              <a:t>to interact with the </a:t>
            </a:r>
            <a:r>
              <a:rPr lang="en-US" dirty="0" err="1"/>
              <a:t>SELinux</a:t>
            </a:r>
            <a:r>
              <a:rPr lang="en-US" dirty="0"/>
              <a:t> security server</a:t>
            </a:r>
          </a:p>
          <a:p>
            <a:pPr marL="882900" lvl="2" indent="-342900">
              <a:buFont typeface="Arial" panose="020B0604020202020204" pitchFamily="34" charset="0"/>
              <a:buChar char="•"/>
            </a:pPr>
            <a:r>
              <a:rPr lang="en-US" dirty="0"/>
              <a:t>query the </a:t>
            </a:r>
            <a:r>
              <a:rPr lang="en-US" dirty="0" err="1"/>
              <a:t>SELinux</a:t>
            </a:r>
            <a:r>
              <a:rPr lang="en-US" dirty="0"/>
              <a:t> policy </a:t>
            </a:r>
          </a:p>
          <a:p>
            <a:pPr marL="882900" lvl="2" indent="-342900">
              <a:buFont typeface="Arial" panose="020B0604020202020204" pitchFamily="34" charset="0"/>
              <a:buChar char="•"/>
            </a:pPr>
            <a:r>
              <a:rPr lang="en-US" dirty="0"/>
              <a:t>and more</a:t>
            </a:r>
          </a:p>
          <a:p>
            <a:pPr marL="702900" lvl="1" indent="-342900">
              <a:buFont typeface="Arial" panose="020B0604020202020204" pitchFamily="34" charset="0"/>
              <a:buChar char="•"/>
            </a:pPr>
            <a:r>
              <a:rPr lang="en-US" dirty="0"/>
              <a:t>Linux systems that do not have </a:t>
            </a:r>
            <a:r>
              <a:rPr lang="en-US" dirty="0" err="1"/>
              <a:t>SELinux</a:t>
            </a:r>
            <a:r>
              <a:rPr lang="en-US" dirty="0"/>
              <a:t> enabled will not have this file system mounted.</a:t>
            </a:r>
          </a:p>
          <a:p>
            <a:pPr marL="702900" lvl="1" indent="-342900">
              <a:buFont typeface="Arial" panose="020B0604020202020204" pitchFamily="34" charset="0"/>
              <a:buChar char="•"/>
            </a:pPr>
            <a:r>
              <a:rPr lang="en-US" dirty="0"/>
              <a:t>Brought to you by our good friends @ </a:t>
            </a:r>
            <a:endParaRPr lang="nl-BE" dirty="0"/>
          </a:p>
        </p:txBody>
      </p:sp>
      <p:sp>
        <p:nvSpPr>
          <p:cNvPr id="4" name="Titel 3"/>
          <p:cNvSpPr>
            <a:spLocks noGrp="1"/>
          </p:cNvSpPr>
          <p:nvPr>
            <p:ph type="title"/>
          </p:nvPr>
        </p:nvSpPr>
        <p:spPr>
          <a:xfrm>
            <a:off x="360000" y="715334"/>
            <a:ext cx="3306183" cy="369332"/>
          </a:xfrm>
        </p:spPr>
        <p:txBody>
          <a:bodyPr/>
          <a:lstStyle/>
          <a:p>
            <a:r>
              <a:rPr lang="nl-BE" dirty="0"/>
              <a:t>Special </a:t>
            </a:r>
            <a:r>
              <a:rPr lang="nl-BE" dirty="0" err="1"/>
              <a:t>partition</a:t>
            </a:r>
            <a:r>
              <a:rPr lang="nl-BE" dirty="0"/>
              <a:t> types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27</a:t>
            </a:fld>
            <a:endParaRPr lang="en-GB" dirty="0"/>
          </a:p>
        </p:txBody>
      </p:sp>
      <p:pic>
        <p:nvPicPr>
          <p:cNvPr id="9" name="Afbeelding 8">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942" y="1614723"/>
            <a:ext cx="3250058" cy="4264077"/>
          </a:xfrm>
          <a:prstGeom prst="rect">
            <a:avLst/>
          </a:prstGeom>
        </p:spPr>
      </p:pic>
    </p:spTree>
    <p:extLst>
      <p:ext uri="{BB962C8B-B14F-4D97-AF65-F5344CB8AC3E}">
        <p14:creationId xmlns:p14="http://schemas.microsoft.com/office/powerpoint/2010/main" val="254080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029056" cy="369332"/>
          </a:xfrm>
        </p:spPr>
        <p:txBody>
          <a:bodyPr/>
          <a:lstStyle/>
          <a:p>
            <a:r>
              <a:rPr lang="nl-BE" dirty="0"/>
              <a:t>Mount </a:t>
            </a:r>
            <a:r>
              <a:rPr lang="nl-BE" dirty="0" err="1"/>
              <a:t>and</a:t>
            </a:r>
            <a:r>
              <a:rPr lang="nl-BE" dirty="0"/>
              <a:t> /</a:t>
            </a:r>
            <a:r>
              <a:rPr lang="nl-BE" dirty="0" err="1"/>
              <a:t>etc</a:t>
            </a:r>
            <a:r>
              <a:rPr lang="nl-BE" dirty="0"/>
              <a:t>/</a:t>
            </a:r>
            <a:r>
              <a:rPr lang="nl-BE" dirty="0" err="1"/>
              <a:t>fstab</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28</a:t>
            </a:fld>
            <a:endParaRPr lang="en-GB" dirty="0"/>
          </a:p>
        </p:txBody>
      </p:sp>
      <p:sp>
        <p:nvSpPr>
          <p:cNvPr id="2" name="Tijdelijke aanduiding voor tekst 1"/>
          <p:cNvSpPr>
            <a:spLocks noGrp="1"/>
          </p:cNvSpPr>
          <p:nvPr>
            <p:ph type="body" sz="quarter" idx="20"/>
          </p:nvPr>
        </p:nvSpPr>
        <p:spPr/>
        <p:txBody>
          <a:bodyPr/>
          <a:lstStyle/>
          <a:p>
            <a:endParaRPr lang="nl-BE" dirty="0"/>
          </a:p>
          <a:p>
            <a:r>
              <a:rPr lang="nl-BE" dirty="0" err="1"/>
              <a:t>Gone</a:t>
            </a:r>
            <a:r>
              <a:rPr lang="nl-BE" dirty="0"/>
              <a:t> </a:t>
            </a:r>
            <a:r>
              <a:rPr lang="nl-BE" dirty="0" err="1"/>
              <a:t>after</a:t>
            </a:r>
            <a:r>
              <a:rPr lang="nl-BE" dirty="0"/>
              <a:t> </a:t>
            </a:r>
            <a:r>
              <a:rPr lang="nl-BE" dirty="0" err="1"/>
              <a:t>every</a:t>
            </a:r>
            <a:r>
              <a:rPr lang="nl-BE" dirty="0"/>
              <a:t> reboot…</a:t>
            </a:r>
          </a:p>
          <a:p>
            <a:r>
              <a:rPr lang="nl-BE" dirty="0"/>
              <a:t>/</a:t>
            </a:r>
            <a:r>
              <a:rPr lang="nl-BE" dirty="0" err="1"/>
              <a:t>etc</a:t>
            </a:r>
            <a:r>
              <a:rPr lang="nl-BE" dirty="0"/>
              <a:t>/</a:t>
            </a:r>
            <a:r>
              <a:rPr lang="nl-BE" dirty="0" err="1"/>
              <a:t>fstab</a:t>
            </a:r>
            <a:r>
              <a:rPr lang="nl-BE" dirty="0"/>
              <a:t> </a:t>
            </a:r>
            <a:r>
              <a:rPr lang="nl-BE" dirty="0" err="1"/>
              <a:t>makes</a:t>
            </a:r>
            <a:r>
              <a:rPr lang="nl-BE" dirty="0"/>
              <a:t> </a:t>
            </a:r>
            <a:r>
              <a:rPr lang="nl-BE" dirty="0" err="1"/>
              <a:t>it</a:t>
            </a:r>
            <a:r>
              <a:rPr lang="nl-BE" dirty="0"/>
              <a:t> permanent</a:t>
            </a:r>
          </a:p>
          <a:p>
            <a:endParaRPr lang="nl-BE" dirty="0"/>
          </a:p>
          <a:p>
            <a:endParaRPr lang="nl-BE" dirty="0"/>
          </a:p>
          <a:p>
            <a:r>
              <a:rPr lang="nl-BE" dirty="0"/>
              <a:t>Easy </a:t>
            </a:r>
            <a:r>
              <a:rPr lang="nl-BE" dirty="0" err="1"/>
              <a:t>mount</a:t>
            </a:r>
            <a:r>
              <a:rPr lang="nl-BE" dirty="0"/>
              <a:t> &amp; </a:t>
            </a:r>
            <a:r>
              <a:rPr lang="nl-BE" dirty="0" err="1"/>
              <a:t>unmount</a:t>
            </a:r>
            <a:r>
              <a:rPr lang="nl-BE" dirty="0"/>
              <a:t> </a:t>
            </a:r>
            <a:r>
              <a:rPr lang="nl-BE" dirty="0" err="1"/>
              <a:t>afterwards</a:t>
            </a:r>
            <a:endParaRPr lang="nl-BE" dirty="0"/>
          </a:p>
          <a:p>
            <a:endParaRPr lang="nl-BE" dirty="0"/>
          </a:p>
        </p:txBody>
      </p:sp>
      <p:pic>
        <p:nvPicPr>
          <p:cNvPr id="8" name="Afbeelding 7"/>
          <p:cNvPicPr>
            <a:picLocks noChangeAspect="1"/>
          </p:cNvPicPr>
          <p:nvPr/>
        </p:nvPicPr>
        <p:blipFill>
          <a:blip r:embed="rId2"/>
          <a:stretch>
            <a:fillRect/>
          </a:stretch>
        </p:blipFill>
        <p:spPr>
          <a:xfrm>
            <a:off x="358775" y="1328475"/>
            <a:ext cx="3143250" cy="323850"/>
          </a:xfrm>
          <a:prstGeom prst="rect">
            <a:avLst/>
          </a:prstGeom>
        </p:spPr>
      </p:pic>
      <p:pic>
        <p:nvPicPr>
          <p:cNvPr id="9" name="Afbeelding 8"/>
          <p:cNvPicPr>
            <a:picLocks noChangeAspect="1"/>
          </p:cNvPicPr>
          <p:nvPr/>
        </p:nvPicPr>
        <p:blipFill>
          <a:blip r:embed="rId3"/>
          <a:stretch>
            <a:fillRect/>
          </a:stretch>
        </p:blipFill>
        <p:spPr>
          <a:xfrm>
            <a:off x="409574" y="2653265"/>
            <a:ext cx="5686425" cy="1133475"/>
          </a:xfrm>
          <a:prstGeom prst="rect">
            <a:avLst/>
          </a:prstGeom>
        </p:spPr>
      </p:pic>
      <p:pic>
        <p:nvPicPr>
          <p:cNvPr id="11" name="Tijdelijke aanduiding voor afbeelding 10"/>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32341" r="32341"/>
          <a:stretch>
            <a:fillRect/>
          </a:stretch>
        </p:blipFill>
        <p:spPr/>
      </p:pic>
      <p:pic>
        <p:nvPicPr>
          <p:cNvPr id="12" name="Afbeelding 11"/>
          <p:cNvPicPr>
            <a:picLocks noChangeAspect="1"/>
          </p:cNvPicPr>
          <p:nvPr/>
        </p:nvPicPr>
        <p:blipFill>
          <a:blip r:embed="rId5"/>
          <a:stretch>
            <a:fillRect/>
          </a:stretch>
        </p:blipFill>
        <p:spPr>
          <a:xfrm>
            <a:off x="409574" y="4231113"/>
            <a:ext cx="1476375" cy="295275"/>
          </a:xfrm>
          <a:prstGeom prst="rect">
            <a:avLst/>
          </a:prstGeom>
        </p:spPr>
      </p:pic>
      <p:pic>
        <p:nvPicPr>
          <p:cNvPr id="13" name="Afbeelding 12"/>
          <p:cNvPicPr>
            <a:picLocks noChangeAspect="1"/>
          </p:cNvPicPr>
          <p:nvPr/>
        </p:nvPicPr>
        <p:blipFill>
          <a:blip r:embed="rId6"/>
          <a:stretch>
            <a:fillRect/>
          </a:stretch>
        </p:blipFill>
        <p:spPr>
          <a:xfrm>
            <a:off x="409574" y="4526388"/>
            <a:ext cx="1638300" cy="333375"/>
          </a:xfrm>
          <a:prstGeom prst="rect">
            <a:avLst/>
          </a:prstGeom>
        </p:spPr>
      </p:pic>
      <p:pic>
        <p:nvPicPr>
          <p:cNvPr id="15" name="Afbeelding 14"/>
          <p:cNvPicPr>
            <a:picLocks noChangeAspect="1"/>
          </p:cNvPicPr>
          <p:nvPr/>
        </p:nvPicPr>
        <p:blipFill>
          <a:blip r:embed="rId7"/>
          <a:stretch>
            <a:fillRect/>
          </a:stretch>
        </p:blipFill>
        <p:spPr>
          <a:xfrm>
            <a:off x="409574" y="4898384"/>
            <a:ext cx="6648450" cy="1047750"/>
          </a:xfrm>
          <a:prstGeom prst="rect">
            <a:avLst/>
          </a:prstGeom>
        </p:spPr>
      </p:pic>
    </p:spTree>
    <p:extLst>
      <p:ext uri="{BB962C8B-B14F-4D97-AF65-F5344CB8AC3E}">
        <p14:creationId xmlns:p14="http://schemas.microsoft.com/office/powerpoint/2010/main" val="83174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2341" r="32341"/>
          <a:stretch>
            <a:fillRect/>
          </a:stretch>
        </p:blipFill>
        <p:spPr/>
      </p:pic>
      <p:sp>
        <p:nvSpPr>
          <p:cNvPr id="3" name="Tijdelijke aanduiding voor tekst 2"/>
          <p:cNvSpPr>
            <a:spLocks noGrp="1"/>
          </p:cNvSpPr>
          <p:nvPr>
            <p:ph type="body" sz="quarter" idx="20"/>
          </p:nvPr>
        </p:nvSpPr>
        <p:spPr/>
        <p:txBody>
          <a:bodyPr>
            <a:normAutofit lnSpcReduction="10000"/>
          </a:bodyPr>
          <a:lstStyle/>
          <a:p>
            <a:pPr marL="342900" indent="-342900">
              <a:buFont typeface="Arial" panose="020B0604020202020204" pitchFamily="34" charset="0"/>
              <a:buChar char="•"/>
            </a:pPr>
            <a:r>
              <a:rPr lang="en-US" dirty="0"/>
              <a:t>The device to mount</a:t>
            </a:r>
          </a:p>
          <a:p>
            <a:pPr marL="342900" indent="-342900">
              <a:buFont typeface="Arial" panose="020B0604020202020204" pitchFamily="34" charset="0"/>
              <a:buChar char="•"/>
            </a:pPr>
            <a:r>
              <a:rPr lang="en-US" dirty="0"/>
              <a:t>The location to mount the device to (mount point)</a:t>
            </a:r>
          </a:p>
          <a:p>
            <a:pPr marL="342900" indent="-342900">
              <a:buFont typeface="Arial" panose="020B0604020202020204" pitchFamily="34" charset="0"/>
              <a:buChar char="•"/>
            </a:pPr>
            <a:r>
              <a:rPr lang="en-US" dirty="0"/>
              <a:t>The file system type (auto if you want Linux to automatically detect the file system)</a:t>
            </a:r>
          </a:p>
          <a:p>
            <a:pPr marL="342900" indent="-342900">
              <a:buFont typeface="Arial" panose="020B0604020202020204" pitchFamily="34" charset="0"/>
              <a:buChar char="•"/>
            </a:pPr>
            <a:r>
              <a:rPr lang="en-US" dirty="0"/>
              <a:t>Additional options </a:t>
            </a:r>
          </a:p>
          <a:p>
            <a:pPr marL="702900" lvl="1" indent="-342900">
              <a:buFont typeface="Arial" panose="020B0604020202020204" pitchFamily="34" charset="0"/>
              <a:buChar char="•"/>
            </a:pPr>
            <a:r>
              <a:rPr lang="en-US" dirty="0"/>
              <a:t>"defaults" if you don't want any specific option)</a:t>
            </a:r>
          </a:p>
          <a:p>
            <a:pPr marL="702900" lvl="1" indent="-342900">
              <a:buFont typeface="Arial" panose="020B0604020202020204" pitchFamily="34" charset="0"/>
              <a:buChar char="•"/>
            </a:pPr>
            <a:r>
              <a:rPr lang="en-US" dirty="0" err="1"/>
              <a:t>noatime</a:t>
            </a:r>
            <a:r>
              <a:rPr lang="en-US" dirty="0"/>
              <a:t> (don't register access times to the file system to improve performance) </a:t>
            </a:r>
          </a:p>
          <a:p>
            <a:pPr marL="702900" lvl="1" indent="-342900">
              <a:buFont typeface="Arial" panose="020B0604020202020204" pitchFamily="34" charset="0"/>
              <a:buChar char="•"/>
            </a:pPr>
            <a:r>
              <a:rPr lang="en-US" dirty="0"/>
              <a:t>users (allow regular users to mount/</a:t>
            </a:r>
            <a:r>
              <a:rPr lang="en-US" dirty="0" err="1"/>
              <a:t>umount</a:t>
            </a:r>
            <a:r>
              <a:rPr lang="en-US" dirty="0"/>
              <a:t> the device)</a:t>
            </a:r>
          </a:p>
          <a:p>
            <a:pPr marL="342900" indent="-342900">
              <a:buFont typeface="Arial" panose="020B0604020202020204" pitchFamily="34" charset="0"/>
              <a:buChar char="•"/>
            </a:pPr>
            <a:r>
              <a:rPr lang="en-US" dirty="0"/>
              <a:t>Dump-number </a:t>
            </a:r>
          </a:p>
          <a:p>
            <a:pPr marL="342900" indent="-342900">
              <a:buFont typeface="Arial" panose="020B0604020202020204" pitchFamily="34" charset="0"/>
              <a:buChar char="•"/>
            </a:pPr>
            <a:r>
              <a:rPr lang="en-US" dirty="0"/>
              <a:t>File check order</a:t>
            </a:r>
            <a:endParaRPr lang="nl-BE" dirty="0"/>
          </a:p>
        </p:txBody>
      </p:sp>
      <p:sp>
        <p:nvSpPr>
          <p:cNvPr id="4" name="Titel 3"/>
          <p:cNvSpPr>
            <a:spLocks noGrp="1"/>
          </p:cNvSpPr>
          <p:nvPr>
            <p:ph type="title"/>
          </p:nvPr>
        </p:nvSpPr>
        <p:spPr>
          <a:xfrm>
            <a:off x="360000" y="715334"/>
            <a:ext cx="2692425" cy="369332"/>
          </a:xfrm>
        </p:spPr>
        <p:txBody>
          <a:bodyPr/>
          <a:lstStyle/>
          <a:p>
            <a:r>
              <a:rPr lang="nl-BE" dirty="0"/>
              <a:t>/</a:t>
            </a:r>
            <a:r>
              <a:rPr lang="nl-BE" dirty="0" err="1"/>
              <a:t>etc</a:t>
            </a:r>
            <a:r>
              <a:rPr lang="nl-BE" dirty="0"/>
              <a:t>/FSTAB in </a:t>
            </a:r>
            <a:r>
              <a:rPr lang="nl-BE" dirty="0" err="1"/>
              <a:t>depth</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29</a:t>
            </a:fld>
            <a:endParaRPr lang="en-GB" dirty="0"/>
          </a:p>
        </p:txBody>
      </p:sp>
    </p:spTree>
    <p:extLst>
      <p:ext uri="{BB962C8B-B14F-4D97-AF65-F5344CB8AC3E}">
        <p14:creationId xmlns:p14="http://schemas.microsoft.com/office/powerpoint/2010/main" val="253733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8"/>
          </p:nvPr>
        </p:nvSpPr>
        <p:spPr/>
        <p:txBody>
          <a:bodyPr/>
          <a:lstStyle/>
          <a:p>
            <a:r>
              <a:rPr lang="nl-BE" dirty="0"/>
              <a:t>Small (MB/GB) </a:t>
            </a:r>
          </a:p>
          <a:p>
            <a:r>
              <a:rPr lang="nl-BE" dirty="0" err="1"/>
              <a:t>Expensive</a:t>
            </a:r>
            <a:r>
              <a:rPr lang="nl-BE" dirty="0"/>
              <a:t> </a:t>
            </a:r>
          </a:p>
          <a:p>
            <a:r>
              <a:rPr lang="nl-BE" dirty="0" err="1"/>
              <a:t>Fast</a:t>
            </a:r>
            <a:r>
              <a:rPr lang="nl-BE" dirty="0"/>
              <a:t> (10</a:t>
            </a:r>
            <a:r>
              <a:rPr lang="nl-BE" baseline="30000" dirty="0"/>
              <a:t>-6</a:t>
            </a:r>
            <a:r>
              <a:rPr lang="nl-BE" dirty="0"/>
              <a:t>/10</a:t>
            </a:r>
            <a:r>
              <a:rPr lang="nl-BE" baseline="30000" dirty="0"/>
              <a:t>-7</a:t>
            </a:r>
            <a:r>
              <a:rPr lang="nl-BE" dirty="0"/>
              <a:t> sec) </a:t>
            </a:r>
          </a:p>
          <a:p>
            <a:r>
              <a:rPr lang="nl-BE" dirty="0" err="1"/>
              <a:t>Volatile</a:t>
            </a:r>
            <a:r>
              <a:rPr lang="nl-BE" dirty="0"/>
              <a:t> </a:t>
            </a:r>
          </a:p>
          <a:p>
            <a:r>
              <a:rPr lang="nl-BE" dirty="0" err="1"/>
              <a:t>Directly</a:t>
            </a:r>
            <a:r>
              <a:rPr lang="nl-BE" dirty="0"/>
              <a:t> </a:t>
            </a:r>
            <a:r>
              <a:rPr lang="nl-BE" dirty="0" err="1"/>
              <a:t>accessible</a:t>
            </a:r>
            <a:r>
              <a:rPr lang="nl-BE" dirty="0"/>
              <a:t> </a:t>
            </a:r>
            <a:r>
              <a:rPr lang="nl-BE" dirty="0" err="1"/>
              <a:t>by</a:t>
            </a:r>
            <a:r>
              <a:rPr lang="nl-BE" dirty="0"/>
              <a:t> CPU </a:t>
            </a:r>
          </a:p>
          <a:p>
            <a:r>
              <a:rPr lang="nl-BE" dirty="0"/>
              <a:t>Interface: (virtual) memory </a:t>
            </a:r>
            <a:r>
              <a:rPr lang="nl-BE" dirty="0" err="1"/>
              <a:t>address</a:t>
            </a:r>
            <a:endParaRPr lang="nl-BE" dirty="0"/>
          </a:p>
          <a:p>
            <a:pPr lvl="1"/>
            <a:r>
              <a:rPr lang="nl-BE" dirty="0"/>
              <a:t>“</a:t>
            </a:r>
            <a:r>
              <a:rPr lang="nl-BE" dirty="0" err="1"/>
              <a:t>malloc</a:t>
            </a:r>
            <a:r>
              <a:rPr lang="nl-BE" dirty="0"/>
              <a:t>”</a:t>
            </a:r>
          </a:p>
        </p:txBody>
      </p:sp>
      <p:sp>
        <p:nvSpPr>
          <p:cNvPr id="22" name="Text Placeholder 21"/>
          <p:cNvSpPr>
            <a:spLocks noGrp="1"/>
          </p:cNvSpPr>
          <p:nvPr>
            <p:ph type="body" sz="quarter" idx="29"/>
          </p:nvPr>
        </p:nvSpPr>
        <p:spPr/>
        <p:txBody>
          <a:bodyPr/>
          <a:lstStyle/>
          <a:p>
            <a:r>
              <a:rPr lang="en-US" dirty="0"/>
              <a:t>Large (GB/TB)</a:t>
            </a:r>
          </a:p>
          <a:p>
            <a:r>
              <a:rPr lang="en-US" dirty="0"/>
              <a:t>Cheap</a:t>
            </a:r>
          </a:p>
          <a:p>
            <a:r>
              <a:rPr lang="en-US" dirty="0"/>
              <a:t>Slow (10</a:t>
            </a:r>
            <a:r>
              <a:rPr lang="en-US" baseline="30000" dirty="0"/>
              <a:t>-2</a:t>
            </a:r>
            <a:r>
              <a:rPr lang="en-US" dirty="0"/>
              <a:t>/10</a:t>
            </a:r>
            <a:r>
              <a:rPr lang="en-US" baseline="30000" dirty="0"/>
              <a:t>-3</a:t>
            </a:r>
            <a:r>
              <a:rPr lang="en-US" dirty="0"/>
              <a:t> sec) </a:t>
            </a:r>
          </a:p>
          <a:p>
            <a:r>
              <a:rPr lang="en-US" dirty="0"/>
              <a:t>Persistent </a:t>
            </a:r>
          </a:p>
          <a:p>
            <a:r>
              <a:rPr lang="en-US" dirty="0"/>
              <a:t>Cannot be directly accessed by CPU</a:t>
            </a:r>
          </a:p>
          <a:p>
            <a:pPr lvl="1"/>
            <a:r>
              <a:rPr lang="en-US" dirty="0"/>
              <a:t>Data should be first brought into the main memory</a:t>
            </a:r>
          </a:p>
          <a:p>
            <a:pPr lvl="1"/>
            <a:r>
              <a:rPr lang="en-US"/>
              <a:t>“open” </a:t>
            </a:r>
            <a:endParaRPr lang="nl-BE" dirty="0"/>
          </a:p>
        </p:txBody>
      </p:sp>
      <p:sp>
        <p:nvSpPr>
          <p:cNvPr id="16" name="Title 15"/>
          <p:cNvSpPr>
            <a:spLocks noGrp="1"/>
          </p:cNvSpPr>
          <p:nvPr>
            <p:ph type="title"/>
          </p:nvPr>
        </p:nvSpPr>
        <p:spPr>
          <a:xfrm>
            <a:off x="360000" y="715334"/>
            <a:ext cx="4966701" cy="369332"/>
          </a:xfrm>
        </p:spPr>
        <p:txBody>
          <a:bodyPr/>
          <a:lstStyle/>
          <a:p>
            <a:r>
              <a:rPr lang="nl-BE" dirty="0" err="1"/>
              <a:t>Main</a:t>
            </a:r>
            <a:r>
              <a:rPr lang="nl-BE" dirty="0"/>
              <a:t> memory </a:t>
            </a:r>
            <a:r>
              <a:rPr lang="nl-BE" dirty="0" err="1"/>
              <a:t>vs</a:t>
            </a:r>
            <a:r>
              <a:rPr lang="nl-BE" dirty="0"/>
              <a:t> </a:t>
            </a:r>
            <a:r>
              <a:rPr lang="nl-BE" dirty="0" err="1"/>
              <a:t>secondary</a:t>
            </a:r>
            <a:r>
              <a:rPr lang="nl-BE" dirty="0"/>
              <a:t> storage</a:t>
            </a:r>
          </a:p>
        </p:txBody>
      </p:sp>
      <p:sp>
        <p:nvSpPr>
          <p:cNvPr id="9" name="Footer Placeholder 8"/>
          <p:cNvSpPr>
            <a:spLocks noGrp="1"/>
          </p:cNvSpPr>
          <p:nvPr>
            <p:ph type="ftr" sz="quarter" idx="31"/>
          </p:nvPr>
        </p:nvSpPr>
        <p:spPr/>
        <p:txBody>
          <a:bodyPr/>
          <a:lstStyle/>
          <a:p>
            <a:r>
              <a:rPr lang="nl-BE"/>
              <a:t>Titel van de uiteenzetting /  Deel van de uiteenzetting</a:t>
            </a:r>
            <a:endParaRPr lang="en-GB" dirty="0"/>
          </a:p>
        </p:txBody>
      </p:sp>
      <p:sp>
        <p:nvSpPr>
          <p:cNvPr id="8" name="Slide Number Placeholder 7"/>
          <p:cNvSpPr>
            <a:spLocks noGrp="1"/>
          </p:cNvSpPr>
          <p:nvPr>
            <p:ph type="sldNum" sz="quarter" idx="32"/>
          </p:nvPr>
        </p:nvSpPr>
        <p:spPr/>
        <p:txBody>
          <a:bodyPr/>
          <a:lstStyle/>
          <a:p>
            <a:fld id="{C0F550FA-FCCC-4A7D-8E1A-87BCAA2E5874}" type="slidenum">
              <a:rPr lang="en-GB" smtClean="0"/>
              <a:pPr/>
              <a:t>3</a:t>
            </a:fld>
            <a:endParaRPr lang="en-GB" dirty="0"/>
          </a:p>
        </p:txBody>
      </p:sp>
    </p:spTree>
    <p:extLst>
      <p:ext uri="{BB962C8B-B14F-4D97-AF65-F5344CB8AC3E}">
        <p14:creationId xmlns:p14="http://schemas.microsoft.com/office/powerpoint/2010/main" val="210016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fontScale="92500" lnSpcReduction="10000"/>
          </a:bodyPr>
          <a:lstStyle/>
          <a:p>
            <a:pPr marL="342900" indent="-342900">
              <a:buFont typeface="Arial" panose="020B0604020202020204" pitchFamily="34" charset="0"/>
              <a:buChar char="•"/>
            </a:pPr>
            <a:r>
              <a:rPr lang="nl-BE" dirty="0"/>
              <a:t>/bin</a:t>
            </a:r>
          </a:p>
          <a:p>
            <a:pPr marL="702900" lvl="1" indent="-342900">
              <a:buFont typeface="Arial" panose="020B0604020202020204" pitchFamily="34" charset="0"/>
              <a:buChar char="•"/>
            </a:pPr>
            <a:r>
              <a:rPr lang="en-US" dirty="0"/>
              <a:t>executable programs needed to run the system</a:t>
            </a:r>
          </a:p>
          <a:p>
            <a:pPr marL="702900" lvl="1" indent="-342900">
              <a:buFont typeface="Arial" panose="020B0604020202020204" pitchFamily="34" charset="0"/>
              <a:buChar char="•"/>
            </a:pPr>
            <a:r>
              <a:rPr lang="en-US" dirty="0"/>
              <a:t>Migration towards /</a:t>
            </a:r>
            <a:r>
              <a:rPr lang="en-US" dirty="0" err="1"/>
              <a:t>usr</a:t>
            </a:r>
            <a:r>
              <a:rPr lang="en-US" dirty="0"/>
              <a:t>/bin and symbolic links for compatibility</a:t>
            </a:r>
          </a:p>
          <a:p>
            <a:pPr marL="342900" indent="-342900">
              <a:buFont typeface="Arial" panose="020B0604020202020204" pitchFamily="34" charset="0"/>
              <a:buChar char="•"/>
            </a:pPr>
            <a:r>
              <a:rPr lang="en-US" dirty="0"/>
              <a:t>/</a:t>
            </a:r>
            <a:r>
              <a:rPr lang="en-US" dirty="0" err="1"/>
              <a:t>etc</a:t>
            </a:r>
            <a:r>
              <a:rPr lang="en-US" dirty="0"/>
              <a:t> </a:t>
            </a:r>
          </a:p>
          <a:p>
            <a:pPr marL="702900" lvl="1" indent="-342900">
              <a:buFont typeface="Arial" panose="020B0604020202020204" pitchFamily="34" charset="0"/>
              <a:buChar char="•"/>
            </a:pPr>
            <a:r>
              <a:rPr lang="en-US" dirty="0"/>
              <a:t>contains all the configuration files for the system </a:t>
            </a:r>
          </a:p>
          <a:p>
            <a:pPr marL="702900" lvl="1" indent="-342900">
              <a:buFont typeface="Arial" panose="020B0604020202020204" pitchFamily="34" charset="0"/>
              <a:buChar char="•"/>
            </a:pPr>
            <a:r>
              <a:rPr lang="en-US" dirty="0"/>
              <a:t>not the user-specific configurations</a:t>
            </a:r>
          </a:p>
          <a:p>
            <a:pPr marL="342900" indent="-342900">
              <a:buFont typeface="Arial" panose="020B0604020202020204" pitchFamily="34" charset="0"/>
              <a:buChar char="•"/>
            </a:pPr>
            <a:r>
              <a:rPr lang="en-US" dirty="0"/>
              <a:t>/lib </a:t>
            </a:r>
          </a:p>
          <a:p>
            <a:pPr marL="702900" lvl="1" indent="-342900">
              <a:buFont typeface="Arial" panose="020B0604020202020204" pitchFamily="34" charset="0"/>
              <a:buChar char="•"/>
            </a:pPr>
            <a:r>
              <a:rPr lang="en-US" dirty="0"/>
              <a:t>system libraries necessary to run the system </a:t>
            </a:r>
          </a:p>
          <a:p>
            <a:pPr marL="702900" lvl="1" indent="-342900">
              <a:buFont typeface="Arial" panose="020B0604020202020204" pitchFamily="34" charset="0"/>
              <a:buChar char="•"/>
            </a:pPr>
            <a:r>
              <a:rPr lang="en-US" dirty="0"/>
              <a:t>to run the commands which are located inside /bin. </a:t>
            </a:r>
          </a:p>
          <a:p>
            <a:pPr marL="702900" lvl="1" indent="-342900">
              <a:buFont typeface="Arial" panose="020B0604020202020204" pitchFamily="34" charset="0"/>
              <a:buChar char="•"/>
            </a:pPr>
            <a:r>
              <a:rPr lang="en-US" dirty="0"/>
              <a:t>also being migrated towards /</a:t>
            </a:r>
            <a:r>
              <a:rPr lang="en-US" dirty="0" err="1"/>
              <a:t>usr</a:t>
            </a:r>
            <a:r>
              <a:rPr lang="en-US" dirty="0"/>
              <a:t>/lib.</a:t>
            </a:r>
          </a:p>
          <a:p>
            <a:pPr marL="342900" indent="-342900">
              <a:buFont typeface="Arial" panose="020B0604020202020204" pitchFamily="34" charset="0"/>
              <a:buChar char="•"/>
            </a:pPr>
            <a:r>
              <a:rPr lang="en-US" dirty="0"/>
              <a:t>/</a:t>
            </a:r>
            <a:r>
              <a:rPr lang="en-US" dirty="0" err="1"/>
              <a:t>sbin</a:t>
            </a:r>
            <a:endParaRPr lang="en-US" dirty="0"/>
          </a:p>
          <a:p>
            <a:pPr marL="702900" lvl="1" indent="-342900">
              <a:buFont typeface="Arial" panose="020B0604020202020204" pitchFamily="34" charset="0"/>
              <a:buChar char="•"/>
            </a:pPr>
            <a:r>
              <a:rPr lang="en-US" dirty="0"/>
              <a:t>executable programs to run the system. </a:t>
            </a:r>
          </a:p>
          <a:p>
            <a:pPr marL="702900" lvl="1" indent="-342900">
              <a:buFont typeface="Arial" panose="020B0604020202020204" pitchFamily="34" charset="0"/>
              <a:buChar char="•"/>
            </a:pPr>
            <a:r>
              <a:rPr lang="en-US" dirty="0"/>
              <a:t>/</a:t>
            </a:r>
            <a:r>
              <a:rPr lang="en-US" dirty="0" err="1"/>
              <a:t>sbin</a:t>
            </a:r>
            <a:r>
              <a:rPr lang="en-US" dirty="0"/>
              <a:t> contains programs solely for system administrative purposes</a:t>
            </a:r>
            <a:endParaRPr lang="nl-BE" dirty="0"/>
          </a:p>
        </p:txBody>
      </p:sp>
      <p:sp>
        <p:nvSpPr>
          <p:cNvPr id="4" name="Titel 3"/>
          <p:cNvSpPr>
            <a:spLocks noGrp="1"/>
          </p:cNvSpPr>
          <p:nvPr>
            <p:ph type="title"/>
          </p:nvPr>
        </p:nvSpPr>
        <p:spPr>
          <a:xfrm>
            <a:off x="360000" y="715334"/>
            <a:ext cx="4091333" cy="369332"/>
          </a:xfrm>
        </p:spPr>
        <p:txBody>
          <a:bodyPr/>
          <a:lstStyle/>
          <a:p>
            <a:r>
              <a:rPr lang="nl-BE" dirty="0"/>
              <a:t>File system </a:t>
            </a:r>
            <a:r>
              <a:rPr lang="nl-BE" dirty="0" err="1"/>
              <a:t>system</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30</a:t>
            </a:fld>
            <a:endParaRPr lang="en-GB" dirty="0"/>
          </a:p>
        </p:txBody>
      </p:sp>
    </p:spTree>
    <p:extLst>
      <p:ext uri="{BB962C8B-B14F-4D97-AF65-F5344CB8AC3E}">
        <p14:creationId xmlns:p14="http://schemas.microsoft.com/office/powerpoint/2010/main" val="36191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a:t>
            </a:r>
            <a:r>
              <a:rPr lang="en-US" dirty="0" err="1"/>
              <a:t>usr</a:t>
            </a:r>
            <a:endParaRPr lang="en-US" dirty="0"/>
          </a:p>
          <a:p>
            <a:pPr marL="702900" lvl="1" indent="-342900">
              <a:buFont typeface="Arial" panose="020B0604020202020204" pitchFamily="34" charset="0"/>
              <a:buChar char="•"/>
            </a:pPr>
            <a:r>
              <a:rPr lang="en-US" dirty="0"/>
              <a:t>root of the </a:t>
            </a:r>
            <a:r>
              <a:rPr lang="en-US" dirty="0" err="1"/>
              <a:t>userland</a:t>
            </a:r>
            <a:r>
              <a:rPr lang="en-US" dirty="0"/>
              <a:t> locations</a:t>
            </a:r>
          </a:p>
          <a:p>
            <a:pPr marL="702900" lvl="1" indent="-342900">
              <a:buFont typeface="Arial" panose="020B0604020202020204" pitchFamily="34" charset="0"/>
              <a:buChar char="•"/>
            </a:pPr>
            <a:r>
              <a:rPr lang="en-US" dirty="0"/>
              <a:t>usually the mount point of any separate medium</a:t>
            </a:r>
          </a:p>
          <a:p>
            <a:pPr marL="342900" indent="-342900">
              <a:buFont typeface="Arial" panose="020B0604020202020204" pitchFamily="34" charset="0"/>
              <a:buChar char="•"/>
            </a:pPr>
            <a:r>
              <a:rPr lang="en-US" dirty="0"/>
              <a:t>/</a:t>
            </a:r>
            <a:r>
              <a:rPr lang="en-US" dirty="0" err="1"/>
              <a:t>usr</a:t>
            </a:r>
            <a:r>
              <a:rPr lang="en-US" dirty="0"/>
              <a:t>/X11R(N)</a:t>
            </a:r>
          </a:p>
          <a:p>
            <a:pPr marL="702900" lvl="1" indent="-342900">
              <a:buFont typeface="Arial" panose="020B0604020202020204" pitchFamily="34" charset="0"/>
              <a:buChar char="•"/>
            </a:pPr>
            <a:r>
              <a:rPr lang="en-US" dirty="0"/>
              <a:t>all the files necessary for the graphical window server (X11); </a:t>
            </a:r>
          </a:p>
          <a:p>
            <a:pPr marL="702900" lvl="1" indent="-342900">
              <a:buFont typeface="Arial" panose="020B0604020202020204" pitchFamily="34" charset="0"/>
              <a:buChar char="•"/>
            </a:pPr>
            <a:r>
              <a:rPr lang="en-US" dirty="0"/>
              <a:t>divided in binaries (bin/), libraries (lib/) and header definitions (/include) </a:t>
            </a:r>
          </a:p>
          <a:p>
            <a:pPr marL="702900" lvl="1" indent="-342900">
              <a:buFont typeface="Arial" panose="020B0604020202020204" pitchFamily="34" charset="0"/>
              <a:buChar char="•"/>
            </a:pPr>
            <a:r>
              <a:rPr lang="en-US" dirty="0"/>
              <a:t>for programs relying on the X11 system.</a:t>
            </a:r>
          </a:p>
          <a:p>
            <a:pPr marL="342900" indent="-342900">
              <a:buFont typeface="Arial" panose="020B0604020202020204" pitchFamily="34" charset="0"/>
              <a:buChar char="•"/>
            </a:pPr>
            <a:r>
              <a:rPr lang="en-US" dirty="0"/>
              <a:t>/</a:t>
            </a:r>
            <a:r>
              <a:rPr lang="en-US" dirty="0" err="1"/>
              <a:t>usr</a:t>
            </a:r>
            <a:r>
              <a:rPr lang="en-US" dirty="0"/>
              <a:t>/bin contains all the executable programs</a:t>
            </a:r>
          </a:p>
          <a:p>
            <a:pPr marL="342900" indent="-342900">
              <a:buFont typeface="Arial" panose="020B0604020202020204" pitchFamily="34" charset="0"/>
              <a:buChar char="•"/>
            </a:pPr>
            <a:r>
              <a:rPr lang="en-US" dirty="0"/>
              <a:t>/</a:t>
            </a:r>
            <a:r>
              <a:rPr lang="en-US" dirty="0" err="1"/>
              <a:t>usr</a:t>
            </a:r>
            <a:r>
              <a:rPr lang="en-US" dirty="0"/>
              <a:t>/lib contains all the libraries for the above mentioned programs</a:t>
            </a:r>
          </a:p>
        </p:txBody>
      </p:sp>
      <p:sp>
        <p:nvSpPr>
          <p:cNvPr id="4" name="Titel 3"/>
          <p:cNvSpPr>
            <a:spLocks noGrp="1"/>
          </p:cNvSpPr>
          <p:nvPr>
            <p:ph type="title"/>
          </p:nvPr>
        </p:nvSpPr>
        <p:spPr>
          <a:xfrm>
            <a:off x="360000" y="715334"/>
            <a:ext cx="4453163" cy="369332"/>
          </a:xfrm>
        </p:spPr>
        <p:txBody>
          <a:bodyPr/>
          <a:lstStyle/>
          <a:p>
            <a:r>
              <a:rPr lang="nl-BE" dirty="0"/>
              <a:t>File system userland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31</a:t>
            </a:fld>
            <a:endParaRPr lang="en-GB" dirty="0"/>
          </a:p>
        </p:txBody>
      </p:sp>
    </p:spTree>
    <p:extLst>
      <p:ext uri="{BB962C8B-B14F-4D97-AF65-F5344CB8AC3E}">
        <p14:creationId xmlns:p14="http://schemas.microsoft.com/office/powerpoint/2010/main" val="21077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3"/>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a:t>
            </a:r>
            <a:r>
              <a:rPr lang="en-US" dirty="0" err="1"/>
              <a:t>usr</a:t>
            </a:r>
            <a:r>
              <a:rPr lang="en-US" dirty="0"/>
              <a:t>/share contains all the application data for the various applications (such as graphical elements, documentation, ...)</a:t>
            </a:r>
          </a:p>
          <a:p>
            <a:pPr marL="342900" indent="-342900">
              <a:buFont typeface="Arial" panose="020B0604020202020204" pitchFamily="34" charset="0"/>
              <a:buChar char="•"/>
            </a:pPr>
            <a:r>
              <a:rPr lang="en-US" dirty="0"/>
              <a:t>/</a:t>
            </a:r>
            <a:r>
              <a:rPr lang="en-US" dirty="0" err="1"/>
              <a:t>usr</a:t>
            </a:r>
            <a:r>
              <a:rPr lang="en-US" dirty="0"/>
              <a:t>/local</a:t>
            </a:r>
          </a:p>
          <a:p>
            <a:pPr marL="702900" lvl="1" indent="-342900">
              <a:buFont typeface="Arial" panose="020B0604020202020204" pitchFamily="34" charset="0"/>
              <a:buChar char="•"/>
            </a:pPr>
            <a:r>
              <a:rPr lang="en-US" dirty="0"/>
              <a:t>often a separate mount</a:t>
            </a:r>
          </a:p>
          <a:p>
            <a:pPr marL="702900" lvl="1" indent="-342900">
              <a:buFont typeface="Arial" panose="020B0604020202020204" pitchFamily="34" charset="0"/>
              <a:buChar char="•"/>
            </a:pPr>
            <a:r>
              <a:rPr lang="en-US" dirty="0"/>
              <a:t>contain programs specific to the local system</a:t>
            </a:r>
          </a:p>
          <a:p>
            <a:pPr marL="882900" lvl="2" indent="-342900">
              <a:buFont typeface="Arial" panose="020B0604020202020204" pitchFamily="34" charset="0"/>
              <a:buChar char="•"/>
            </a:pPr>
            <a:r>
              <a:rPr lang="en-US" dirty="0"/>
              <a:t>(BUILT &amp;) installed by root</a:t>
            </a:r>
          </a:p>
          <a:p>
            <a:pPr marL="702900" lvl="1" indent="-342900">
              <a:buFont typeface="Arial" panose="020B0604020202020204" pitchFamily="34" charset="0"/>
              <a:buChar char="•"/>
            </a:pPr>
            <a:r>
              <a:rPr lang="en-US" dirty="0"/>
              <a:t>the /</a:t>
            </a:r>
            <a:r>
              <a:rPr lang="en-US" dirty="0" err="1"/>
              <a:t>usr</a:t>
            </a:r>
            <a:r>
              <a:rPr lang="en-US" dirty="0"/>
              <a:t> might be shared across different systems in large environments</a:t>
            </a:r>
          </a:p>
          <a:p>
            <a:pPr marL="702900" lvl="1" indent="-342900">
              <a:buFont typeface="Arial" panose="020B0604020202020204" pitchFamily="34" charset="0"/>
              <a:buChar char="•"/>
            </a:pPr>
            <a:r>
              <a:rPr lang="en-US" dirty="0"/>
              <a:t>“roaming SYSTEM profile”</a:t>
            </a:r>
          </a:p>
          <a:p>
            <a:pPr marL="342900" indent="-342900">
              <a:buFont typeface="Arial" panose="020B0604020202020204" pitchFamily="34" charset="0"/>
              <a:buChar char="•"/>
            </a:pPr>
            <a:r>
              <a:rPr lang="en-US" dirty="0"/>
              <a:t>/</a:t>
            </a:r>
            <a:r>
              <a:rPr lang="en-US" dirty="0" err="1"/>
              <a:t>usr</a:t>
            </a:r>
            <a:r>
              <a:rPr lang="en-US" dirty="0"/>
              <a:t>/</a:t>
            </a:r>
            <a:r>
              <a:rPr lang="en-US" dirty="0" err="1"/>
              <a:t>sbin</a:t>
            </a:r>
            <a:endParaRPr lang="en-US" dirty="0"/>
          </a:p>
          <a:p>
            <a:pPr marL="702900" lvl="1" indent="-342900">
              <a:buFont typeface="Arial" panose="020B0604020202020204" pitchFamily="34" charset="0"/>
              <a:buChar char="•"/>
            </a:pPr>
            <a:r>
              <a:rPr lang="en-US" dirty="0"/>
              <a:t>a location for executable programs</a:t>
            </a:r>
          </a:p>
          <a:p>
            <a:pPr marL="702900" lvl="1" indent="-342900">
              <a:buFont typeface="Arial" panose="020B0604020202020204" pitchFamily="34" charset="0"/>
              <a:buChar char="•"/>
            </a:pPr>
            <a:r>
              <a:rPr lang="en-US" dirty="0"/>
              <a:t>contains programs for system administrative purposes only.</a:t>
            </a:r>
            <a:endParaRPr lang="nl-BE" dirty="0"/>
          </a:p>
        </p:txBody>
      </p:sp>
      <p:sp>
        <p:nvSpPr>
          <p:cNvPr id="4" name="Titel 3"/>
          <p:cNvSpPr>
            <a:spLocks noGrp="1"/>
          </p:cNvSpPr>
          <p:nvPr>
            <p:ph type="title"/>
          </p:nvPr>
        </p:nvSpPr>
        <p:spPr>
          <a:xfrm>
            <a:off x="360000" y="715334"/>
            <a:ext cx="4453163" cy="369332"/>
          </a:xfrm>
        </p:spPr>
        <p:txBody>
          <a:bodyPr/>
          <a:lstStyle/>
          <a:p>
            <a:r>
              <a:rPr lang="nl-BE" dirty="0"/>
              <a:t>File system userland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32</a:t>
            </a:fld>
            <a:endParaRPr lang="en-GB" dirty="0"/>
          </a:p>
        </p:txBody>
      </p:sp>
    </p:spTree>
    <p:extLst>
      <p:ext uri="{BB962C8B-B14F-4D97-AF65-F5344CB8AC3E}">
        <p14:creationId xmlns:p14="http://schemas.microsoft.com/office/powerpoint/2010/main" val="27610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/home contains the home directories of all the local users</a:t>
            </a:r>
          </a:p>
          <a:p>
            <a:pPr marL="342900" indent="-342900">
              <a:buFont typeface="Arial" panose="020B0604020202020204" pitchFamily="34" charset="0"/>
              <a:buChar char="•"/>
            </a:pPr>
            <a:r>
              <a:rPr lang="en-US" dirty="0"/>
              <a:t>/boot </a:t>
            </a:r>
          </a:p>
          <a:p>
            <a:pPr marL="702900" lvl="1" indent="-342900">
              <a:buFont typeface="Arial" panose="020B0604020202020204" pitchFamily="34" charset="0"/>
              <a:buChar char="•"/>
            </a:pPr>
            <a:r>
              <a:rPr lang="en-US" dirty="0"/>
              <a:t>contains the static boot-related files</a:t>
            </a:r>
          </a:p>
          <a:p>
            <a:pPr marL="702900" lvl="1" indent="-342900">
              <a:buFont typeface="Arial" panose="020B0604020202020204" pitchFamily="34" charset="0"/>
              <a:buChar char="•"/>
            </a:pPr>
            <a:r>
              <a:rPr lang="en-US" dirty="0"/>
              <a:t>not actually necessary once the system is booted </a:t>
            </a:r>
          </a:p>
          <a:p>
            <a:pPr marL="702900" lvl="1" indent="-342900">
              <a:buFont typeface="Arial" panose="020B0604020202020204" pitchFamily="34" charset="0"/>
              <a:buChar char="•"/>
            </a:pPr>
            <a:r>
              <a:rPr lang="en-US" dirty="0"/>
              <a:t>E.g. bootloader configuration and kernel image</a:t>
            </a:r>
          </a:p>
          <a:p>
            <a:pPr marL="342900" indent="-342900">
              <a:buFont typeface="Arial" panose="020B0604020202020204" pitchFamily="34" charset="0"/>
              <a:buChar char="•"/>
            </a:pPr>
            <a:r>
              <a:rPr lang="en-US" dirty="0"/>
              <a:t>/media </a:t>
            </a:r>
          </a:p>
          <a:p>
            <a:pPr marL="702900" lvl="1" indent="-342900">
              <a:buFont typeface="Arial" panose="020B0604020202020204" pitchFamily="34" charset="0"/>
              <a:buChar char="•"/>
            </a:pPr>
            <a:r>
              <a:rPr lang="en-US" dirty="0"/>
              <a:t>the mount points for the various detachable storage (like USB disks, DVDs, ...)</a:t>
            </a:r>
          </a:p>
          <a:p>
            <a:pPr marL="342900" indent="-342900">
              <a:buFont typeface="Arial" panose="020B0604020202020204" pitchFamily="34" charset="0"/>
              <a:buChar char="•"/>
            </a:pPr>
            <a:r>
              <a:rPr lang="en-US" dirty="0"/>
              <a:t>/</a:t>
            </a:r>
            <a:r>
              <a:rPr lang="en-US" dirty="0" err="1"/>
              <a:t>mnt</a:t>
            </a:r>
            <a:r>
              <a:rPr lang="en-US" dirty="0"/>
              <a:t> </a:t>
            </a:r>
          </a:p>
          <a:p>
            <a:pPr marL="702900" lvl="1" indent="-342900">
              <a:buFont typeface="Arial" panose="020B0604020202020204" pitchFamily="34" charset="0"/>
              <a:buChar char="•"/>
            </a:pPr>
            <a:r>
              <a:rPr lang="en-US" dirty="0"/>
              <a:t>temporarily mounted media</a:t>
            </a:r>
          </a:p>
          <a:p>
            <a:pPr marL="702900" lvl="1" indent="-342900">
              <a:buFont typeface="Arial" panose="020B0604020202020204" pitchFamily="34" charset="0"/>
              <a:buChar char="•"/>
            </a:pPr>
            <a:r>
              <a:rPr lang="en-US" dirty="0"/>
              <a:t>read: not worth the trouble of defining them in </a:t>
            </a:r>
            <a:r>
              <a:rPr lang="en-US" dirty="0" err="1"/>
              <a:t>fstab</a:t>
            </a:r>
            <a:endParaRPr lang="en-US" dirty="0"/>
          </a:p>
        </p:txBody>
      </p:sp>
      <p:sp>
        <p:nvSpPr>
          <p:cNvPr id="4" name="Titel 3"/>
          <p:cNvSpPr>
            <a:spLocks noGrp="1"/>
          </p:cNvSpPr>
          <p:nvPr>
            <p:ph type="title"/>
          </p:nvPr>
        </p:nvSpPr>
        <p:spPr>
          <a:xfrm>
            <a:off x="360000" y="715334"/>
            <a:ext cx="4292670" cy="369332"/>
          </a:xfrm>
        </p:spPr>
        <p:txBody>
          <a:bodyPr/>
          <a:lstStyle/>
          <a:p>
            <a:r>
              <a:rPr lang="nl-BE" dirty="0"/>
              <a:t>File system </a:t>
            </a:r>
            <a:r>
              <a:rPr lang="nl-BE" dirty="0" err="1"/>
              <a:t>general</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33</a:t>
            </a:fld>
            <a:endParaRPr lang="en-GB" dirty="0"/>
          </a:p>
        </p:txBody>
      </p:sp>
    </p:spTree>
    <p:extLst>
      <p:ext uri="{BB962C8B-B14F-4D97-AF65-F5344CB8AC3E}">
        <p14:creationId xmlns:p14="http://schemas.microsoft.com/office/powerpoint/2010/main" val="323136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srcRect t="7471" b="7471"/>
          <a:stretch>
            <a:fillRect/>
          </a:stretch>
        </p:blipFill>
        <p:spPr>
          <a:prstGeom prst="rect">
            <a:avLst/>
          </a:prstGeom>
        </p:spPr>
      </p:pic>
      <p:sp>
        <p:nvSpPr>
          <p:cNvPr id="3" name="Tijdelijke aanduiding voor tekst 2"/>
          <p:cNvSpPr>
            <a:spLocks noGrp="1"/>
          </p:cNvSpPr>
          <p:nvPr>
            <p:ph type="body" sz="quarter" idx="20"/>
          </p:nvPr>
        </p:nvSpPr>
        <p:spPr/>
        <p:txBody>
          <a:bodyPr>
            <a:normAutofit/>
          </a:bodyPr>
          <a:lstStyle/>
          <a:p>
            <a:pPr marL="342900" indent="-342900">
              <a:buFont typeface="Arial" panose="020B0604020202020204" pitchFamily="34" charset="0"/>
              <a:buChar char="•"/>
            </a:pPr>
            <a:r>
              <a:rPr lang="en-US" dirty="0"/>
              <a:t>/opt </a:t>
            </a:r>
          </a:p>
          <a:p>
            <a:pPr marL="702900" lvl="1" indent="-342900">
              <a:buFont typeface="Arial" panose="020B0604020202020204" pitchFamily="34" charset="0"/>
              <a:buChar char="•"/>
            </a:pPr>
            <a:r>
              <a:rPr lang="en-US" dirty="0"/>
              <a:t>add-on packages and is usually used to install applications into </a:t>
            </a:r>
          </a:p>
          <a:p>
            <a:pPr marL="882900" lvl="2" indent="-342900">
              <a:buFont typeface="Arial" panose="020B0604020202020204" pitchFamily="34" charset="0"/>
              <a:buChar char="•"/>
            </a:pPr>
            <a:r>
              <a:rPr lang="en-US" dirty="0"/>
              <a:t>which are not </a:t>
            </a:r>
          </a:p>
          <a:p>
            <a:pPr marL="882900" lvl="2" indent="-342900">
              <a:buFont typeface="Arial" panose="020B0604020202020204" pitchFamily="34" charset="0"/>
              <a:buChar char="•"/>
            </a:pPr>
            <a:r>
              <a:rPr lang="en-US" dirty="0"/>
              <a:t>provided by your package manager natively </a:t>
            </a:r>
          </a:p>
          <a:p>
            <a:pPr marL="1062900" lvl="3" indent="-342900">
              <a:buFont typeface="Arial" panose="020B0604020202020204" pitchFamily="34" charset="0"/>
              <a:buChar char="•"/>
            </a:pPr>
            <a:r>
              <a:rPr lang="en-US" dirty="0"/>
              <a:t>=&gt;/</a:t>
            </a:r>
            <a:r>
              <a:rPr lang="en-US" dirty="0" err="1"/>
              <a:t>usr</a:t>
            </a:r>
            <a:endParaRPr lang="en-US" dirty="0"/>
          </a:p>
          <a:p>
            <a:pPr marL="882900" lvl="2" indent="-342900">
              <a:buFont typeface="Arial" panose="020B0604020202020204" pitchFamily="34" charset="0"/>
              <a:buChar char="•"/>
            </a:pPr>
            <a:r>
              <a:rPr lang="en-US" dirty="0"/>
              <a:t>nor built specific to the local system </a:t>
            </a:r>
          </a:p>
          <a:p>
            <a:pPr marL="1062900" lvl="3" indent="-342900">
              <a:buFont typeface="Arial" panose="020B0604020202020204" pitchFamily="34" charset="0"/>
              <a:buChar char="•"/>
            </a:pPr>
            <a:r>
              <a:rPr lang="en-US" dirty="0"/>
              <a:t>=&gt;/</a:t>
            </a:r>
            <a:r>
              <a:rPr lang="en-US" dirty="0" err="1"/>
              <a:t>usr</a:t>
            </a:r>
            <a:r>
              <a:rPr lang="en-US" dirty="0"/>
              <a:t>/local.</a:t>
            </a:r>
          </a:p>
          <a:p>
            <a:pPr marL="342900" indent="-342900">
              <a:buFont typeface="Arial" panose="020B0604020202020204" pitchFamily="34" charset="0"/>
              <a:buChar char="•"/>
            </a:pPr>
            <a:r>
              <a:rPr lang="en-US" dirty="0"/>
              <a:t>/</a:t>
            </a:r>
            <a:r>
              <a:rPr lang="en-US" dirty="0" err="1"/>
              <a:t>tmp</a:t>
            </a:r>
            <a:r>
              <a:rPr lang="en-US" dirty="0"/>
              <a:t> contains temporary files for the system tools. </a:t>
            </a:r>
          </a:p>
          <a:p>
            <a:pPr marL="342900" indent="-342900">
              <a:buFont typeface="Arial" panose="020B0604020202020204" pitchFamily="34" charset="0"/>
              <a:buChar char="•"/>
            </a:pPr>
            <a:r>
              <a:rPr lang="en-US" dirty="0"/>
              <a:t>/</a:t>
            </a:r>
            <a:r>
              <a:rPr lang="en-US" dirty="0" err="1"/>
              <a:t>var</a:t>
            </a:r>
            <a:r>
              <a:rPr lang="en-US" dirty="0"/>
              <a:t> contains data that changes in size, such as log files, caches, etc.</a:t>
            </a:r>
            <a:endParaRPr lang="nl-BE" dirty="0"/>
          </a:p>
        </p:txBody>
      </p:sp>
      <p:sp>
        <p:nvSpPr>
          <p:cNvPr id="4" name="Titel 3"/>
          <p:cNvSpPr>
            <a:spLocks noGrp="1"/>
          </p:cNvSpPr>
          <p:nvPr>
            <p:ph type="title"/>
          </p:nvPr>
        </p:nvSpPr>
        <p:spPr>
          <a:xfrm>
            <a:off x="360000" y="715334"/>
            <a:ext cx="4292670" cy="369332"/>
          </a:xfrm>
        </p:spPr>
        <p:txBody>
          <a:bodyPr/>
          <a:lstStyle/>
          <a:p>
            <a:r>
              <a:rPr lang="nl-BE" dirty="0"/>
              <a:t>File system </a:t>
            </a:r>
            <a:r>
              <a:rPr lang="nl-BE" dirty="0" err="1"/>
              <a:t>general</a:t>
            </a:r>
            <a:r>
              <a:rPr lang="nl-BE" dirty="0"/>
              <a:t> </a:t>
            </a:r>
            <a:r>
              <a:rPr lang="nl-BE" dirty="0" err="1"/>
              <a:t>locations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34</a:t>
            </a:fld>
            <a:endParaRPr lang="en-GB" dirty="0"/>
          </a:p>
        </p:txBody>
      </p:sp>
    </p:spTree>
    <p:extLst>
      <p:ext uri="{BB962C8B-B14F-4D97-AF65-F5344CB8AC3E}">
        <p14:creationId xmlns:p14="http://schemas.microsoft.com/office/powerpoint/2010/main" val="33795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306286"/>
            <a:ext cx="5572800" cy="4572514"/>
          </a:xfrm>
        </p:spPr>
        <p:txBody>
          <a:bodyPr>
            <a:normAutofit/>
          </a:bodyPr>
          <a:lstStyle/>
          <a:p>
            <a:pPr marL="342900" indent="-342900">
              <a:buFont typeface="Arial" panose="020B0604020202020204" pitchFamily="34" charset="0"/>
              <a:buChar char="•"/>
            </a:pPr>
            <a:r>
              <a:rPr lang="en-US" dirty="0"/>
              <a:t>through the file name</a:t>
            </a:r>
          </a:p>
          <a:p>
            <a:pPr marL="702900" lvl="1" indent="-342900">
              <a:buFont typeface="Arial" panose="020B0604020202020204" pitchFamily="34" charset="0"/>
              <a:buChar char="•"/>
            </a:pPr>
            <a:r>
              <a:rPr lang="en-US" dirty="0"/>
              <a:t>get to the file’s File Control Block (FCB) </a:t>
            </a:r>
          </a:p>
          <a:p>
            <a:pPr marL="702900" lvl="1" indent="-342900">
              <a:buFont typeface="Arial" panose="020B0604020202020204" pitchFamily="34" charset="0"/>
              <a:buChar char="•"/>
            </a:pPr>
            <a:r>
              <a:rPr lang="en-US" dirty="0"/>
              <a:t>using the file system catalog </a:t>
            </a:r>
          </a:p>
          <a:p>
            <a:pPr marL="702900" lvl="1" indent="-342900">
              <a:buFont typeface="Arial" panose="020B0604020202020204" pitchFamily="34" charset="0"/>
              <a:buChar char="•"/>
            </a:pPr>
            <a:r>
              <a:rPr lang="en-US" dirty="0"/>
              <a:t>Commands : Open, Close, </a:t>
            </a:r>
            <a:r>
              <a:rPr lang="en-US" dirty="0" err="1"/>
              <a:t>Set_Attribute</a:t>
            </a:r>
            <a:endParaRPr lang="en-US" dirty="0"/>
          </a:p>
          <a:p>
            <a:pPr marL="342900" indent="-342900">
              <a:buFont typeface="Arial" panose="020B0604020202020204" pitchFamily="34" charset="0"/>
              <a:buChar char="•"/>
            </a:pPr>
            <a:r>
              <a:rPr lang="en-US" dirty="0"/>
              <a:t>The system catalog </a:t>
            </a:r>
          </a:p>
          <a:p>
            <a:pPr marL="702900" lvl="1" indent="-342900">
              <a:buFont typeface="Arial" panose="020B0604020202020204" pitchFamily="34" charset="0"/>
              <a:buChar char="•"/>
            </a:pPr>
            <a:r>
              <a:rPr lang="en-US" dirty="0"/>
              <a:t>maps a file name to the FCB</a:t>
            </a:r>
          </a:p>
          <a:p>
            <a:pPr marL="702900" lvl="1" indent="-342900">
              <a:buFont typeface="Arial" panose="020B0604020202020204" pitchFamily="34" charset="0"/>
              <a:buChar char="•"/>
            </a:pPr>
            <a:r>
              <a:rPr lang="en-US" dirty="0"/>
              <a:t>Checks permissions</a:t>
            </a:r>
          </a:p>
          <a:p>
            <a:pPr marL="702900" lvl="1" indent="-342900">
              <a:buFont typeface="Arial" panose="020B0604020202020204" pitchFamily="34" charset="0"/>
              <a:buChar char="•"/>
            </a:pPr>
            <a:r>
              <a:rPr lang="en-US" dirty="0"/>
              <a:t>In C : </a:t>
            </a:r>
          </a:p>
          <a:p>
            <a:pPr marL="882900" lvl="2" indent="-342900">
              <a:buFont typeface="Arial" panose="020B0604020202020204" pitchFamily="34" charset="0"/>
              <a:buChar char="•"/>
            </a:pPr>
            <a:r>
              <a:rPr lang="en-US" dirty="0" err="1"/>
              <a:t>file_handle</a:t>
            </a:r>
            <a:r>
              <a:rPr lang="en-US" dirty="0"/>
              <a:t>=open(</a:t>
            </a:r>
            <a:r>
              <a:rPr lang="en-US" dirty="0" err="1"/>
              <a:t>file_name</a:t>
            </a:r>
            <a:r>
              <a:rPr lang="en-US" dirty="0"/>
              <a:t>)</a:t>
            </a:r>
          </a:p>
          <a:p>
            <a:pPr marL="1062900" lvl="3" indent="-342900">
              <a:buFont typeface="Arial" panose="020B0604020202020204" pitchFamily="34" charset="0"/>
              <a:buChar char="•"/>
            </a:pPr>
            <a:r>
              <a:rPr lang="en-US" dirty="0"/>
              <a:t>search the catalog</a:t>
            </a:r>
          </a:p>
          <a:p>
            <a:pPr marL="1062900" lvl="3" indent="-342900">
              <a:buFont typeface="Arial" panose="020B0604020202020204" pitchFamily="34" charset="0"/>
              <a:buChar char="•"/>
            </a:pPr>
            <a:r>
              <a:rPr lang="en-US" dirty="0"/>
              <a:t>bring FCB into the memory (in-core </a:t>
            </a:r>
            <a:r>
              <a:rPr lang="en-US" dirty="0" err="1"/>
              <a:t>i</a:t>
            </a:r>
            <a:r>
              <a:rPr lang="en-US" dirty="0"/>
              <a:t>-node)</a:t>
            </a:r>
          </a:p>
          <a:p>
            <a:pPr marL="1062900" lvl="3" indent="-342900">
              <a:buFont typeface="Arial" panose="020B0604020202020204" pitchFamily="34" charset="0"/>
              <a:buChar char="•"/>
            </a:pPr>
            <a:r>
              <a:rPr lang="en-US" dirty="0"/>
              <a:t>Use the FCB to get to the desired offset within the file data</a:t>
            </a:r>
          </a:p>
          <a:p>
            <a:pPr marL="882900" lvl="2" indent="-342900">
              <a:buFont typeface="Arial" panose="020B0604020202020204" pitchFamily="34" charset="0"/>
              <a:buChar char="•"/>
            </a:pPr>
            <a:r>
              <a:rPr lang="en-US" dirty="0"/>
              <a:t>close(</a:t>
            </a:r>
            <a:r>
              <a:rPr lang="en-US" dirty="0" err="1"/>
              <a:t>file_handle</a:t>
            </a:r>
            <a:r>
              <a:rPr lang="en-US" dirty="0"/>
              <a:t>): release FCB from memory </a:t>
            </a:r>
            <a:endParaRPr lang="nl-BE" dirty="0"/>
          </a:p>
        </p:txBody>
      </p:sp>
      <p:sp>
        <p:nvSpPr>
          <p:cNvPr id="4" name="Titel 3"/>
          <p:cNvSpPr>
            <a:spLocks noGrp="1"/>
          </p:cNvSpPr>
          <p:nvPr>
            <p:ph type="title"/>
          </p:nvPr>
        </p:nvSpPr>
        <p:spPr>
          <a:xfrm>
            <a:off x="283055" y="576835"/>
            <a:ext cx="5722935" cy="646331"/>
          </a:xfrm>
        </p:spPr>
        <p:txBody>
          <a:bodyPr/>
          <a:lstStyle/>
          <a:p>
            <a:pPr algn="ctr"/>
            <a:r>
              <a:rPr lang="nl-BE" dirty="0" err="1"/>
              <a:t>So</a:t>
            </a:r>
            <a:r>
              <a:rPr lang="nl-BE" dirty="0"/>
              <a:t> </a:t>
            </a:r>
            <a:r>
              <a:rPr lang="nl-BE" dirty="0" err="1"/>
              <a:t>how</a:t>
            </a:r>
            <a:r>
              <a:rPr lang="nl-BE" dirty="0"/>
              <a:t> do i </a:t>
            </a:r>
            <a:r>
              <a:rPr lang="nl-BE" dirty="0" err="1"/>
              <a:t>actually</a:t>
            </a:r>
            <a:r>
              <a:rPr lang="nl-BE" dirty="0"/>
              <a:t> *do* </a:t>
            </a:r>
            <a:r>
              <a:rPr lang="nl-BE" dirty="0" err="1"/>
              <a:t>somEthing</a:t>
            </a:r>
            <a:r>
              <a:rPr lang="nl-BE" dirty="0"/>
              <a:t> </a:t>
            </a:r>
            <a:r>
              <a:rPr lang="nl-BE" dirty="0" err="1"/>
              <a:t>with</a:t>
            </a:r>
            <a:br>
              <a:rPr lang="nl-BE" dirty="0"/>
            </a:br>
            <a:r>
              <a:rPr lang="nl-BE" dirty="0"/>
              <a:t>a file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35</a:t>
            </a:fld>
            <a:endParaRPr lang="en-GB" dirty="0"/>
          </a:p>
        </p:txBody>
      </p:sp>
      <p:pic>
        <p:nvPicPr>
          <p:cNvPr id="8" name="Tijdelijke aanduiding voor afbeelding 7"/>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9921" r="19921"/>
          <a:stretch>
            <a:fillRect/>
          </a:stretch>
        </p:blipFill>
        <p:spPr/>
      </p:pic>
    </p:spTree>
    <p:extLst>
      <p:ext uri="{BB962C8B-B14F-4D97-AF65-F5344CB8AC3E}">
        <p14:creationId xmlns:p14="http://schemas.microsoft.com/office/powerpoint/2010/main" val="184077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Files that contain information about other files</a:t>
            </a:r>
          </a:p>
          <a:p>
            <a:pPr marL="342900" indent="-342900">
              <a:buFontTx/>
              <a:buChar char="-"/>
            </a:pPr>
            <a:r>
              <a:rPr lang="en-US" dirty="0"/>
              <a:t>A UNIX directory</a:t>
            </a:r>
          </a:p>
          <a:p>
            <a:pPr marL="702900" lvl="1" indent="-342900">
              <a:buFontTx/>
              <a:buChar char="-"/>
            </a:pPr>
            <a:r>
              <a:rPr lang="en-US" dirty="0"/>
              <a:t>a file </a:t>
            </a:r>
          </a:p>
          <a:p>
            <a:pPr marL="882900" lvl="2" indent="-342900">
              <a:buFontTx/>
              <a:buChar char="-"/>
            </a:pPr>
            <a:r>
              <a:rPr lang="en-US" dirty="0"/>
              <a:t>has an owner, group owner, size, access permissions, </a:t>
            </a:r>
            <a:r>
              <a:rPr lang="en-US" dirty="0" err="1"/>
              <a:t>etc</a:t>
            </a:r>
            <a:r>
              <a:rPr lang="en-US" dirty="0"/>
              <a:t> but their meaning differs slightly (see later)</a:t>
            </a:r>
          </a:p>
          <a:p>
            <a:pPr marL="882900" lvl="2" indent="-342900">
              <a:buFontTx/>
              <a:buChar char="-"/>
            </a:pPr>
            <a:r>
              <a:rPr lang="en-US" dirty="0"/>
              <a:t>has an I-node type structure</a:t>
            </a:r>
          </a:p>
          <a:p>
            <a:pPr marL="882900" lvl="2" indent="-342900">
              <a:buFontTx/>
              <a:buChar char="-"/>
            </a:pPr>
            <a:r>
              <a:rPr lang="en-US" dirty="0"/>
              <a:t>many file operations can be used on directories</a:t>
            </a:r>
          </a:p>
          <a:p>
            <a:pPr marL="882900" lvl="2" indent="-342900">
              <a:buFontTx/>
              <a:buChar char="-"/>
            </a:pPr>
            <a:r>
              <a:rPr lang="en-US" dirty="0"/>
              <a:t>Kernel imposes special structure on it when the command to create it used :</a:t>
            </a:r>
          </a:p>
          <a:p>
            <a:pPr marL="1062900" lvl="3" indent="-342900">
              <a:buFontTx/>
              <a:buChar char="-"/>
            </a:pPr>
            <a:r>
              <a:rPr lang="en-US" dirty="0" err="1"/>
              <a:t>mkdir</a:t>
            </a:r>
            <a:endParaRPr lang="en-US" dirty="0"/>
          </a:p>
          <a:p>
            <a:pPr marL="702900" lvl="1" indent="-342900">
              <a:buFontTx/>
              <a:buChar char="-"/>
            </a:pPr>
            <a:r>
              <a:rPr lang="en-US" dirty="0"/>
              <a:t>whose data is an array or list of (filename, </a:t>
            </a:r>
            <a:r>
              <a:rPr lang="en-US" dirty="0" err="1"/>
              <a:t>i</a:t>
            </a:r>
            <a:r>
              <a:rPr lang="en-US" dirty="0"/>
              <a:t>-node#) pairs. </a:t>
            </a:r>
          </a:p>
          <a:p>
            <a:pPr marL="702900" lvl="1" indent="-342900">
              <a:buFontTx/>
              <a:buChar char="-"/>
            </a:pPr>
            <a:r>
              <a:rPr lang="en-US" dirty="0"/>
              <a:t>Data is stored binary (yes, I know…) NOW</a:t>
            </a:r>
          </a:p>
          <a:p>
            <a:pPr marL="882900" lvl="2" indent="-342900">
              <a:buFontTx/>
              <a:buChar char="-"/>
            </a:pPr>
            <a:r>
              <a:rPr lang="en-US" dirty="0"/>
              <a:t>They were text once</a:t>
            </a:r>
          </a:p>
          <a:p>
            <a:pPr marL="882900" lvl="2" indent="-342900">
              <a:buFontTx/>
              <a:buChar char="-"/>
            </a:pPr>
            <a:r>
              <a:rPr lang="en-US" dirty="0"/>
              <a:t>Performance !</a:t>
            </a:r>
          </a:p>
        </p:txBody>
      </p:sp>
      <p:sp>
        <p:nvSpPr>
          <p:cNvPr id="4" name="Titel 3"/>
          <p:cNvSpPr>
            <a:spLocks noGrp="1"/>
          </p:cNvSpPr>
          <p:nvPr>
            <p:ph type="title"/>
          </p:nvPr>
        </p:nvSpPr>
        <p:spPr>
          <a:xfrm>
            <a:off x="360000" y="715334"/>
            <a:ext cx="2320207" cy="369332"/>
          </a:xfrm>
        </p:spPr>
        <p:txBody>
          <a:bodyPr/>
          <a:lstStyle/>
          <a:p>
            <a:r>
              <a:rPr lang="nl-BE" dirty="0"/>
              <a:t>The directories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36</a:t>
            </a:fld>
            <a:endParaRPr lang="en-GB" dirty="0"/>
          </a:p>
        </p:txBody>
      </p:sp>
    </p:spTree>
    <p:extLst>
      <p:ext uri="{BB962C8B-B14F-4D97-AF65-F5344CB8AC3E}">
        <p14:creationId xmlns:p14="http://schemas.microsoft.com/office/powerpoint/2010/main" val="4160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err="1"/>
              <a:t>Mkdir</a:t>
            </a:r>
            <a:r>
              <a:rPr lang="en-US" dirty="0"/>
              <a:t> subdir</a:t>
            </a:r>
          </a:p>
          <a:p>
            <a:pPr marL="702900" lvl="1" indent="-342900">
              <a:buFontTx/>
              <a:buChar char="-"/>
            </a:pPr>
            <a:r>
              <a:rPr lang="en-US" dirty="0"/>
              <a:t>Creates a subdir file and an </a:t>
            </a:r>
            <a:r>
              <a:rPr lang="en-US" dirty="0" err="1"/>
              <a:t>inode</a:t>
            </a:r>
            <a:r>
              <a:rPr lang="en-US" dirty="0"/>
              <a:t> for it</a:t>
            </a:r>
          </a:p>
          <a:p>
            <a:pPr marL="702900" lvl="1" indent="-342900">
              <a:buFontTx/>
              <a:buChar char="-"/>
            </a:pPr>
            <a:r>
              <a:rPr lang="en-US" dirty="0"/>
              <a:t>The </a:t>
            </a:r>
            <a:r>
              <a:rPr lang="en-US" dirty="0" err="1"/>
              <a:t>inode</a:t>
            </a:r>
            <a:r>
              <a:rPr lang="en-US" dirty="0"/>
              <a:t> and file name are added to the parent file</a:t>
            </a:r>
          </a:p>
        </p:txBody>
      </p:sp>
      <p:sp>
        <p:nvSpPr>
          <p:cNvPr id="4" name="Titel 3"/>
          <p:cNvSpPr>
            <a:spLocks noGrp="1"/>
          </p:cNvSpPr>
          <p:nvPr>
            <p:ph type="title"/>
          </p:nvPr>
        </p:nvSpPr>
        <p:spPr>
          <a:xfrm>
            <a:off x="360000" y="715334"/>
            <a:ext cx="2103802" cy="369332"/>
          </a:xfrm>
        </p:spPr>
        <p:txBody>
          <a:bodyPr/>
          <a:lstStyle/>
          <a:p>
            <a:r>
              <a:rPr lang="nl-BE" dirty="0" err="1"/>
              <a:t>Mkdir</a:t>
            </a:r>
            <a:r>
              <a:rPr lang="nl-BE" dirty="0"/>
              <a:t> at </a:t>
            </a:r>
            <a:r>
              <a:rPr lang="nl-BE" dirty="0" err="1"/>
              <a:t>work</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37</a:t>
            </a:fld>
            <a:endParaRPr lang="en-GB" dirty="0"/>
          </a:p>
        </p:txBody>
      </p:sp>
      <p:pic>
        <p:nvPicPr>
          <p:cNvPr id="2" name="Afbeelding 1"/>
          <p:cNvPicPr>
            <a:picLocks noChangeAspect="1"/>
          </p:cNvPicPr>
          <p:nvPr/>
        </p:nvPicPr>
        <p:blipFill>
          <a:blip r:embed="rId3"/>
          <a:stretch>
            <a:fillRect/>
          </a:stretch>
        </p:blipFill>
        <p:spPr>
          <a:xfrm>
            <a:off x="1780087" y="2185987"/>
            <a:ext cx="2152650" cy="1266825"/>
          </a:xfrm>
          <a:prstGeom prst="rect">
            <a:avLst/>
          </a:prstGeom>
        </p:spPr>
      </p:pic>
    </p:spTree>
    <p:extLst>
      <p:ext uri="{BB962C8B-B14F-4D97-AF65-F5344CB8AC3E}">
        <p14:creationId xmlns:p14="http://schemas.microsoft.com/office/powerpoint/2010/main" val="40336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Information about each regular local file in a structure called an INODE. </a:t>
            </a:r>
          </a:p>
          <a:p>
            <a:pPr marL="342900" indent="-342900">
              <a:buFontTx/>
              <a:buChar char="-"/>
            </a:pPr>
            <a:r>
              <a:rPr lang="en-US" dirty="0"/>
              <a:t>There is 1-to-1 mapping between the INODE and a file.</a:t>
            </a:r>
          </a:p>
          <a:p>
            <a:pPr marL="342900" indent="-342900">
              <a:buFontTx/>
              <a:buChar char="-"/>
            </a:pPr>
            <a:r>
              <a:rPr lang="en-US" dirty="0"/>
              <a:t>Multiple files may have </a:t>
            </a:r>
            <a:r>
              <a:rPr lang="en-US"/>
              <a:t>the same INODE</a:t>
            </a:r>
            <a:endParaRPr lang="en-US" dirty="0"/>
          </a:p>
          <a:p>
            <a:pPr marL="342900" indent="-342900">
              <a:buFontTx/>
              <a:buChar char="-"/>
            </a:pPr>
            <a:r>
              <a:rPr lang="en-US" dirty="0"/>
              <a:t>Each INODE is identified through its number, a non-negative integer</a:t>
            </a:r>
          </a:p>
          <a:p>
            <a:pPr marL="342900" indent="-342900">
              <a:buFontTx/>
              <a:buChar char="-"/>
            </a:pPr>
            <a:r>
              <a:rPr lang="en-US" dirty="0"/>
              <a:t>The INODE hash array is a list of allocated INODE‘s located at the beginning of the file system</a:t>
            </a:r>
          </a:p>
        </p:txBody>
      </p:sp>
      <p:sp>
        <p:nvSpPr>
          <p:cNvPr id="4" name="Titel 3"/>
          <p:cNvSpPr>
            <a:spLocks noGrp="1"/>
          </p:cNvSpPr>
          <p:nvPr>
            <p:ph type="title"/>
          </p:nvPr>
        </p:nvSpPr>
        <p:spPr>
          <a:xfrm>
            <a:off x="360000" y="715334"/>
            <a:ext cx="2379326" cy="369332"/>
          </a:xfrm>
        </p:spPr>
        <p:txBody>
          <a:bodyPr/>
          <a:lstStyle/>
          <a:p>
            <a:r>
              <a:rPr lang="nl-BE" dirty="0"/>
              <a:t>Files </a:t>
            </a:r>
            <a:r>
              <a:rPr lang="nl-BE" dirty="0" err="1"/>
              <a:t>and</a:t>
            </a:r>
            <a:r>
              <a:rPr lang="nl-BE" dirty="0"/>
              <a:t> </a:t>
            </a:r>
            <a:r>
              <a:rPr lang="nl-BE" dirty="0" err="1"/>
              <a:t>inodes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38</a:t>
            </a:fld>
            <a:endParaRPr lang="en-GB" dirty="0"/>
          </a:p>
        </p:txBody>
      </p:sp>
    </p:spTree>
    <p:extLst>
      <p:ext uri="{BB962C8B-B14F-4D97-AF65-F5344CB8AC3E}">
        <p14:creationId xmlns:p14="http://schemas.microsoft.com/office/powerpoint/2010/main" val="126009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fontScale="92500"/>
          </a:bodyPr>
          <a:lstStyle/>
          <a:p>
            <a:pPr marL="342900" indent="-342900">
              <a:buFontTx/>
              <a:buChar char="-"/>
            </a:pPr>
            <a:r>
              <a:rPr lang="en-US" dirty="0"/>
              <a:t>INODE structures (UNIX </a:t>
            </a:r>
            <a:r>
              <a:rPr lang="en-US" dirty="0" err="1"/>
              <a:t>i</a:t>
            </a:r>
            <a:r>
              <a:rPr lang="en-US" dirty="0"/>
              <a:t>-node list) </a:t>
            </a:r>
          </a:p>
          <a:p>
            <a:pPr marL="702900" lvl="1" indent="-342900">
              <a:buFontTx/>
              <a:buChar char="-"/>
            </a:pPr>
            <a:r>
              <a:rPr lang="en-US" dirty="0"/>
              <a:t>are stored on the file system block device (e.g., disk)</a:t>
            </a:r>
          </a:p>
          <a:p>
            <a:pPr marL="702900" lvl="1" indent="-342900">
              <a:buFontTx/>
              <a:buChar char="-"/>
            </a:pPr>
            <a:r>
              <a:rPr lang="en-US" dirty="0"/>
              <a:t>in a predefined location on the disk. UNIX: the </a:t>
            </a:r>
            <a:r>
              <a:rPr lang="en-US" dirty="0" err="1"/>
              <a:t>i</a:t>
            </a:r>
            <a:r>
              <a:rPr lang="en-US" dirty="0"/>
              <a:t>-node list. </a:t>
            </a:r>
          </a:p>
          <a:p>
            <a:pPr marL="702900" lvl="1" indent="-342900">
              <a:buFontTx/>
              <a:buChar char="-"/>
            </a:pPr>
            <a:r>
              <a:rPr lang="en-US" dirty="0"/>
              <a:t>Where it is exactly is file system implementation specific. </a:t>
            </a:r>
          </a:p>
          <a:p>
            <a:pPr marL="342900" indent="-342900">
              <a:buFontTx/>
              <a:buChar char="-"/>
            </a:pPr>
            <a:r>
              <a:rPr lang="en-US" dirty="0"/>
              <a:t>INODE numbers have only local meaning (to each file system) </a:t>
            </a:r>
          </a:p>
          <a:p>
            <a:pPr marL="342900" indent="-342900">
              <a:buFontTx/>
              <a:buChar char="-"/>
            </a:pPr>
            <a:r>
              <a:rPr lang="en-US" dirty="0"/>
              <a:t>One file system per partition, one INODE table per file system.</a:t>
            </a:r>
          </a:p>
          <a:p>
            <a:pPr marL="342900" indent="-342900">
              <a:buFontTx/>
              <a:buChar char="-"/>
            </a:pPr>
            <a:r>
              <a:rPr lang="en-US" dirty="0"/>
              <a:t> Hierarchical structure: Some FCBs are just a list of pointers to other FCBs (i.e. indirection) </a:t>
            </a:r>
          </a:p>
          <a:p>
            <a:pPr marL="342900" indent="-342900">
              <a:buFontTx/>
              <a:buChar char="-"/>
            </a:pPr>
            <a:r>
              <a:rPr lang="en-US" dirty="0"/>
              <a:t>to work with a file (through the descriptor interface) the I-node of the file is brought into the main memory as an in-core INODE (V-Node).</a:t>
            </a:r>
          </a:p>
        </p:txBody>
      </p:sp>
      <p:sp>
        <p:nvSpPr>
          <p:cNvPr id="4" name="Titel 3"/>
          <p:cNvSpPr>
            <a:spLocks noGrp="1"/>
          </p:cNvSpPr>
          <p:nvPr>
            <p:ph type="title"/>
          </p:nvPr>
        </p:nvSpPr>
        <p:spPr>
          <a:xfrm>
            <a:off x="360000" y="715334"/>
            <a:ext cx="2379326" cy="369332"/>
          </a:xfrm>
        </p:spPr>
        <p:txBody>
          <a:bodyPr/>
          <a:lstStyle/>
          <a:p>
            <a:r>
              <a:rPr lang="nl-BE" dirty="0"/>
              <a:t>Files </a:t>
            </a:r>
            <a:r>
              <a:rPr lang="nl-BE" dirty="0" err="1"/>
              <a:t>and</a:t>
            </a:r>
            <a:r>
              <a:rPr lang="nl-BE" dirty="0"/>
              <a:t> </a:t>
            </a:r>
            <a:r>
              <a:rPr lang="nl-BE" dirty="0" err="1"/>
              <a:t>inodes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39</a:t>
            </a:fld>
            <a:endParaRPr lang="en-GB" dirty="0"/>
          </a:p>
        </p:txBody>
      </p:sp>
    </p:spTree>
    <p:extLst>
      <p:ext uri="{BB962C8B-B14F-4D97-AF65-F5344CB8AC3E}">
        <p14:creationId xmlns:p14="http://schemas.microsoft.com/office/powerpoint/2010/main" val="292634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6811" r="36811"/>
          <a:stretch>
            <a:fillRect/>
          </a:stretch>
        </p:blipFill>
        <p:spPr/>
      </p:pic>
      <p:sp>
        <p:nvSpPr>
          <p:cNvPr id="3" name="Tijdelijke aanduiding voor tekst 2"/>
          <p:cNvSpPr>
            <a:spLocks noGrp="1"/>
          </p:cNvSpPr>
          <p:nvPr>
            <p:ph type="body" sz="quarter" idx="20"/>
          </p:nvPr>
        </p:nvSpPr>
        <p:spPr/>
        <p:txBody>
          <a:bodyPr>
            <a:normAutofit/>
          </a:bodyPr>
          <a:lstStyle/>
          <a:p>
            <a:r>
              <a:rPr lang="en-US" dirty="0"/>
              <a:t>A virtual file system </a:t>
            </a:r>
          </a:p>
          <a:p>
            <a:pPr marL="342900" indent="-342900">
              <a:buFontTx/>
              <a:buChar char="-"/>
            </a:pPr>
            <a:r>
              <a:rPr lang="en-US" dirty="0"/>
              <a:t>provides the interface </a:t>
            </a:r>
          </a:p>
          <a:p>
            <a:pPr marL="342900" indent="-342900">
              <a:buFontTx/>
              <a:buChar char="-"/>
            </a:pPr>
            <a:r>
              <a:rPr lang="en-US" dirty="0"/>
              <a:t>between the data representation </a:t>
            </a:r>
          </a:p>
          <a:p>
            <a:pPr marL="702900" lvl="1" indent="-342900">
              <a:buFontTx/>
              <a:buChar char="-"/>
            </a:pPr>
            <a:r>
              <a:rPr lang="en-US" dirty="0"/>
              <a:t>by the kernel</a:t>
            </a:r>
          </a:p>
          <a:p>
            <a:pPr marL="702900" lvl="1" indent="-342900">
              <a:buFontTx/>
              <a:buChar char="-"/>
            </a:pPr>
            <a:r>
              <a:rPr lang="en-US" dirty="0"/>
              <a:t>(/dev/</a:t>
            </a:r>
            <a:r>
              <a:rPr lang="en-US" dirty="0" err="1"/>
              <a:t>sda</a:t>
            </a:r>
            <a:r>
              <a:rPr lang="en-US" dirty="0"/>
              <a:t>)</a:t>
            </a:r>
          </a:p>
          <a:p>
            <a:pPr marL="342900" indent="-342900">
              <a:buFontTx/>
              <a:buChar char="-"/>
            </a:pPr>
            <a:r>
              <a:rPr lang="en-US" dirty="0"/>
              <a:t>to the user process and the data presentation </a:t>
            </a:r>
          </a:p>
          <a:p>
            <a:pPr marL="702900" lvl="1" indent="-342900">
              <a:buFontTx/>
              <a:buChar char="-"/>
            </a:pPr>
            <a:r>
              <a:rPr lang="en-US" dirty="0"/>
              <a:t>to the kernel in memory. </a:t>
            </a:r>
          </a:p>
          <a:p>
            <a:pPr marL="702900" lvl="1" indent="-342900">
              <a:buFontTx/>
              <a:buChar char="-"/>
            </a:pPr>
            <a:r>
              <a:rPr lang="en-US" dirty="0"/>
              <a:t>(/home/user/</a:t>
            </a:r>
            <a:r>
              <a:rPr lang="en-US" dirty="0" err="1"/>
              <a:t>myfile</a:t>
            </a:r>
            <a:r>
              <a:rPr lang="en-US" dirty="0"/>
              <a:t>)</a:t>
            </a:r>
          </a:p>
          <a:p>
            <a:pPr marL="342900" indent="-342900">
              <a:buFontTx/>
              <a:buChar char="-"/>
            </a:pPr>
            <a:r>
              <a:rPr lang="en-US" b="1" dirty="0"/>
              <a:t>Because of the performance disparity between disk and CPU/memory, file system performance is the paramount issue for any OS</a:t>
            </a:r>
            <a:endParaRPr lang="nl-BE" b="1" dirty="0"/>
          </a:p>
        </p:txBody>
      </p:sp>
      <p:sp>
        <p:nvSpPr>
          <p:cNvPr id="4" name="Titel 3"/>
          <p:cNvSpPr>
            <a:spLocks noGrp="1"/>
          </p:cNvSpPr>
          <p:nvPr>
            <p:ph type="title"/>
          </p:nvPr>
        </p:nvSpPr>
        <p:spPr>
          <a:xfrm>
            <a:off x="360000" y="715334"/>
            <a:ext cx="2620418" cy="369332"/>
          </a:xfrm>
        </p:spPr>
        <p:txBody>
          <a:bodyPr/>
          <a:lstStyle/>
          <a:p>
            <a:r>
              <a:rPr lang="nl-BE" dirty="0"/>
              <a:t>WHY file systems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a:t>
            </a:fld>
            <a:endParaRPr lang="en-GB" dirty="0"/>
          </a:p>
        </p:txBody>
      </p:sp>
    </p:spTree>
    <p:extLst>
      <p:ext uri="{BB962C8B-B14F-4D97-AF65-F5344CB8AC3E}">
        <p14:creationId xmlns:p14="http://schemas.microsoft.com/office/powerpoint/2010/main" val="155975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fontScale="85000" lnSpcReduction="20000"/>
          </a:bodyPr>
          <a:lstStyle/>
          <a:p>
            <a:pPr marL="342900" indent="-342900">
              <a:buFontTx/>
              <a:buChar char="-"/>
            </a:pPr>
            <a:r>
              <a:rPr lang="en-US" dirty="0"/>
              <a:t>is a link between the INODE hash list &amp; the directory files.</a:t>
            </a:r>
          </a:p>
          <a:p>
            <a:pPr marL="342900" indent="-342900">
              <a:buFontTx/>
              <a:buChar char="-"/>
            </a:pPr>
            <a:r>
              <a:rPr lang="en-US" dirty="0"/>
              <a:t>The root “/” </a:t>
            </a:r>
          </a:p>
          <a:p>
            <a:pPr marL="702900" lvl="1" indent="-342900">
              <a:buFontTx/>
              <a:buChar char="-"/>
            </a:pPr>
            <a:r>
              <a:rPr lang="en-US" dirty="0"/>
              <a:t>INODE is always #2. </a:t>
            </a:r>
          </a:p>
          <a:p>
            <a:pPr marL="702900" lvl="1" indent="-342900">
              <a:buFontTx/>
              <a:buChar char="-"/>
            </a:pPr>
            <a:r>
              <a:rPr lang="en-US" dirty="0"/>
              <a:t>directory file data block is located through INODE #2.</a:t>
            </a:r>
          </a:p>
          <a:p>
            <a:pPr marL="342900" indent="-342900">
              <a:buFontTx/>
              <a:buChar char="-"/>
            </a:pPr>
            <a:r>
              <a:rPr lang="en-US" dirty="0"/>
              <a:t>Directory file entries include each entry &lt;filename, </a:t>
            </a:r>
            <a:r>
              <a:rPr lang="en-US" dirty="0" err="1"/>
              <a:t>inode</a:t>
            </a:r>
            <a:r>
              <a:rPr lang="en-US" dirty="0"/>
              <a:t> #&gt;</a:t>
            </a:r>
          </a:p>
          <a:p>
            <a:pPr marL="702900" lvl="1" indent="-342900">
              <a:buFontTx/>
              <a:buChar char="-"/>
            </a:pPr>
            <a:r>
              <a:rPr lang="en-US" dirty="0"/>
              <a:t>filename is the local (unqualified) directory or filename</a:t>
            </a:r>
          </a:p>
          <a:p>
            <a:pPr marL="702900" lvl="1" indent="-342900">
              <a:buFontTx/>
              <a:buChar char="-"/>
            </a:pPr>
            <a:r>
              <a:rPr lang="en-US" dirty="0" err="1"/>
              <a:t>inode</a:t>
            </a:r>
            <a:r>
              <a:rPr lang="en-US" dirty="0"/>
              <a:t># is an index into the INODE hash array.</a:t>
            </a:r>
          </a:p>
          <a:p>
            <a:pPr marL="342900" indent="-342900">
              <a:buFontTx/>
              <a:buChar char="-"/>
            </a:pPr>
            <a:r>
              <a:rPr lang="en-US" dirty="0"/>
              <a:t>The (</a:t>
            </a:r>
            <a:r>
              <a:rPr lang="en-US" dirty="0" err="1"/>
              <a:t>inode</a:t>
            </a:r>
            <a:r>
              <a:rPr lang="en-US" dirty="0"/>
              <a:t>#) INODE in the hash list entry has a pointer to the data block of the subsequent file or directory file data block.</a:t>
            </a:r>
          </a:p>
          <a:p>
            <a:pPr marL="342900" indent="-342900">
              <a:buFontTx/>
              <a:buChar char="-"/>
            </a:pPr>
            <a:r>
              <a:rPr lang="en-US" dirty="0"/>
              <a:t>If a directory</a:t>
            </a:r>
          </a:p>
          <a:p>
            <a:pPr marL="702900" lvl="1" indent="-342900">
              <a:buFontTx/>
              <a:buChar char="-"/>
            </a:pPr>
            <a:r>
              <a:rPr lang="en-US" dirty="0"/>
              <a:t>the directory data blocks are read for the next &lt;filename, </a:t>
            </a:r>
            <a:r>
              <a:rPr lang="en-US" dirty="0" err="1"/>
              <a:t>inode</a:t>
            </a:r>
            <a:r>
              <a:rPr lang="en-US" dirty="0"/>
              <a:t> #&gt;</a:t>
            </a:r>
          </a:p>
          <a:p>
            <a:pPr marL="702900" lvl="1" indent="-342900">
              <a:buFontTx/>
              <a:buChar char="-"/>
            </a:pPr>
            <a:r>
              <a:rPr lang="en-US" dirty="0"/>
              <a:t>the process repeats.</a:t>
            </a:r>
          </a:p>
          <a:p>
            <a:pPr marL="342900" indent="-342900">
              <a:buFontTx/>
              <a:buChar char="-"/>
            </a:pPr>
            <a:r>
              <a:rPr lang="en-US" dirty="0"/>
              <a:t>If a regular file, the data blocks are located and read. </a:t>
            </a:r>
          </a:p>
        </p:txBody>
      </p:sp>
      <p:sp>
        <p:nvSpPr>
          <p:cNvPr id="4" name="Titel 3"/>
          <p:cNvSpPr>
            <a:spLocks noGrp="1"/>
          </p:cNvSpPr>
          <p:nvPr>
            <p:ph type="title"/>
          </p:nvPr>
        </p:nvSpPr>
        <p:spPr>
          <a:xfrm>
            <a:off x="360000" y="715334"/>
            <a:ext cx="3201731" cy="369332"/>
          </a:xfrm>
        </p:spPr>
        <p:txBody>
          <a:bodyPr/>
          <a:lstStyle/>
          <a:p>
            <a:r>
              <a:rPr lang="nl-BE" dirty="0"/>
              <a:t>Directory </a:t>
            </a:r>
            <a:r>
              <a:rPr lang="nl-BE" dirty="0" err="1"/>
              <a:t>structures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40</a:t>
            </a:fld>
            <a:endParaRPr lang="en-GB" dirty="0"/>
          </a:p>
        </p:txBody>
      </p:sp>
    </p:spTree>
    <p:extLst>
      <p:ext uri="{BB962C8B-B14F-4D97-AF65-F5344CB8AC3E}">
        <p14:creationId xmlns:p14="http://schemas.microsoft.com/office/powerpoint/2010/main" val="27591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3" name="Tijdelijke aanduiding voor tekst 2"/>
          <p:cNvSpPr>
            <a:spLocks noGrp="1"/>
          </p:cNvSpPr>
          <p:nvPr>
            <p:ph type="body" sz="quarter" idx="20"/>
          </p:nvPr>
        </p:nvSpPr>
        <p:spPr/>
        <p:txBody>
          <a:bodyPr>
            <a:normAutofit/>
          </a:bodyPr>
          <a:lstStyle/>
          <a:p>
            <a:pPr marL="342900" indent="-342900">
              <a:buFontTx/>
              <a:buChar char="-"/>
            </a:pPr>
            <a:r>
              <a:rPr lang="en-US" dirty="0"/>
              <a:t>This process also explains the difference between hard links and soft links. </a:t>
            </a:r>
          </a:p>
          <a:p>
            <a:pPr marL="342900" indent="-342900">
              <a:buFontTx/>
              <a:buChar char="-"/>
            </a:pPr>
            <a:r>
              <a:rPr lang="en-US" dirty="0"/>
              <a:t>A hard link directory entry is a direct pointer to a file INODE. </a:t>
            </a:r>
          </a:p>
          <a:p>
            <a:pPr marL="342900" indent="-342900">
              <a:buFontTx/>
              <a:buChar char="-"/>
            </a:pPr>
            <a:r>
              <a:rPr lang="en-US" dirty="0"/>
              <a:t>A soft link is a pointer to another directory entry. </a:t>
            </a:r>
          </a:p>
          <a:p>
            <a:pPr marL="342900" indent="-342900">
              <a:buFontTx/>
              <a:buChar char="-"/>
            </a:pPr>
            <a:r>
              <a:rPr lang="en-US" dirty="0"/>
              <a:t>In a link, </a:t>
            </a:r>
            <a:r>
              <a:rPr lang="en-US" dirty="0" err="1"/>
              <a:t>rm</a:t>
            </a:r>
            <a:r>
              <a:rPr lang="en-US" dirty="0"/>
              <a:t> clears the directory record. </a:t>
            </a:r>
          </a:p>
          <a:p>
            <a:pPr marL="702900" lvl="1" indent="-342900">
              <a:buFontTx/>
              <a:buChar char="-"/>
            </a:pPr>
            <a:r>
              <a:rPr lang="en-US" dirty="0"/>
              <a:t>the </a:t>
            </a:r>
            <a:r>
              <a:rPr lang="en-US" dirty="0" err="1"/>
              <a:t>i</a:t>
            </a:r>
            <a:r>
              <a:rPr lang="en-US" dirty="0"/>
              <a:t>-node number is set to 0 </a:t>
            </a:r>
          </a:p>
          <a:p>
            <a:pPr marL="702900" lvl="1" indent="-342900">
              <a:buFontTx/>
              <a:buChar char="-"/>
            </a:pPr>
            <a:r>
              <a:rPr lang="en-US" dirty="0"/>
              <a:t>the file may not be affected</a:t>
            </a:r>
          </a:p>
          <a:p>
            <a:pPr marL="702900" lvl="1" indent="-342900">
              <a:buFontTx/>
              <a:buChar char="-"/>
            </a:pPr>
            <a:r>
              <a:rPr lang="en-US" dirty="0"/>
              <a:t>The file </a:t>
            </a:r>
            <a:r>
              <a:rPr lang="en-US" dirty="0" err="1"/>
              <a:t>i</a:t>
            </a:r>
            <a:r>
              <a:rPr lang="en-US" dirty="0"/>
              <a:t>-node is only deleted </a:t>
            </a:r>
          </a:p>
          <a:p>
            <a:pPr marL="882900" lvl="2" indent="-342900">
              <a:buFontTx/>
              <a:buChar char="-"/>
            </a:pPr>
            <a:r>
              <a:rPr lang="en-US" dirty="0"/>
              <a:t>when the last link to it is removed; </a:t>
            </a:r>
          </a:p>
          <a:p>
            <a:pPr marL="882900" lvl="2" indent="-342900">
              <a:buFontTx/>
              <a:buChar char="-"/>
            </a:pPr>
            <a:r>
              <a:rPr lang="en-US" dirty="0"/>
              <a:t>the data block for the file is also deleted (reclaimed). </a:t>
            </a:r>
          </a:p>
        </p:txBody>
      </p:sp>
      <p:sp>
        <p:nvSpPr>
          <p:cNvPr id="4" name="Titel 3"/>
          <p:cNvSpPr>
            <a:spLocks noGrp="1"/>
          </p:cNvSpPr>
          <p:nvPr>
            <p:ph type="title"/>
          </p:nvPr>
        </p:nvSpPr>
        <p:spPr>
          <a:xfrm>
            <a:off x="360000" y="715334"/>
            <a:ext cx="3201731" cy="369332"/>
          </a:xfrm>
        </p:spPr>
        <p:txBody>
          <a:bodyPr/>
          <a:lstStyle/>
          <a:p>
            <a:r>
              <a:rPr lang="nl-BE" dirty="0"/>
              <a:t>Directory </a:t>
            </a:r>
            <a:r>
              <a:rPr lang="nl-BE" dirty="0" err="1"/>
              <a:t>structures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41</a:t>
            </a:fld>
            <a:endParaRPr lang="en-GB" dirty="0"/>
          </a:p>
        </p:txBody>
      </p:sp>
    </p:spTree>
    <p:extLst>
      <p:ext uri="{BB962C8B-B14F-4D97-AF65-F5344CB8AC3E}">
        <p14:creationId xmlns:p14="http://schemas.microsoft.com/office/powerpoint/2010/main" val="73205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4" name="Titel 3"/>
          <p:cNvSpPr>
            <a:spLocks noGrp="1"/>
          </p:cNvSpPr>
          <p:nvPr>
            <p:ph type="title"/>
          </p:nvPr>
        </p:nvSpPr>
        <p:spPr>
          <a:xfrm>
            <a:off x="360000" y="715334"/>
            <a:ext cx="1632327" cy="369332"/>
          </a:xfrm>
        </p:spPr>
        <p:txBody>
          <a:bodyPr/>
          <a:lstStyle/>
          <a:p>
            <a:r>
              <a:rPr lang="nl-BE" dirty="0"/>
              <a:t>Hard links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42</a:t>
            </a:fld>
            <a:endParaRPr lang="en-GB" dirty="0"/>
          </a:p>
        </p:txBody>
      </p:sp>
      <p:pic>
        <p:nvPicPr>
          <p:cNvPr id="3" name="Afbeelding 2">
            <a:extLst>
              <a:ext uri="{FF2B5EF4-FFF2-40B4-BE49-F238E27FC236}">
                <a16:creationId xmlns:a16="http://schemas.microsoft.com/office/drawing/2014/main" id="{0471D54F-85CF-42CE-B490-3665E3D42037}"/>
              </a:ext>
            </a:extLst>
          </p:cNvPr>
          <p:cNvPicPr>
            <a:picLocks noChangeAspect="1"/>
          </p:cNvPicPr>
          <p:nvPr/>
        </p:nvPicPr>
        <p:blipFill>
          <a:blip r:embed="rId3"/>
          <a:stretch>
            <a:fillRect/>
          </a:stretch>
        </p:blipFill>
        <p:spPr>
          <a:xfrm>
            <a:off x="656012" y="1490400"/>
            <a:ext cx="4191000" cy="3476625"/>
          </a:xfrm>
          <a:prstGeom prst="rect">
            <a:avLst/>
          </a:prstGeom>
        </p:spPr>
      </p:pic>
    </p:spTree>
    <p:extLst>
      <p:ext uri="{BB962C8B-B14F-4D97-AF65-F5344CB8AC3E}">
        <p14:creationId xmlns:p14="http://schemas.microsoft.com/office/powerpoint/2010/main" val="930502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4936" r="34936"/>
          <a:stretch>
            <a:fillRect/>
          </a:stretch>
        </p:blipFill>
        <p:spPr/>
      </p:pic>
      <p:sp>
        <p:nvSpPr>
          <p:cNvPr id="4" name="Titel 3"/>
          <p:cNvSpPr>
            <a:spLocks noGrp="1"/>
          </p:cNvSpPr>
          <p:nvPr>
            <p:ph type="title"/>
          </p:nvPr>
        </p:nvSpPr>
        <p:spPr>
          <a:xfrm>
            <a:off x="360000" y="715334"/>
            <a:ext cx="1630724" cy="369332"/>
          </a:xfrm>
        </p:spPr>
        <p:txBody>
          <a:bodyPr/>
          <a:lstStyle/>
          <a:p>
            <a:r>
              <a:rPr lang="nl-BE" dirty="0"/>
              <a:t>Soft links</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43</a:t>
            </a:fld>
            <a:endParaRPr lang="en-GB" dirty="0"/>
          </a:p>
        </p:txBody>
      </p:sp>
      <p:pic>
        <p:nvPicPr>
          <p:cNvPr id="3" name="Afbeelding 2">
            <a:extLst>
              <a:ext uri="{FF2B5EF4-FFF2-40B4-BE49-F238E27FC236}">
                <a16:creationId xmlns:a16="http://schemas.microsoft.com/office/drawing/2014/main" id="{31BC7FCA-AD9D-4BF8-BC39-8CA27F6272F4}"/>
              </a:ext>
            </a:extLst>
          </p:cNvPr>
          <p:cNvPicPr>
            <a:picLocks noChangeAspect="1"/>
          </p:cNvPicPr>
          <p:nvPr/>
        </p:nvPicPr>
        <p:blipFill>
          <a:blip r:embed="rId3"/>
          <a:stretch>
            <a:fillRect/>
          </a:stretch>
        </p:blipFill>
        <p:spPr>
          <a:xfrm>
            <a:off x="873000" y="1490400"/>
            <a:ext cx="3429000" cy="3771900"/>
          </a:xfrm>
          <a:prstGeom prst="rect">
            <a:avLst/>
          </a:prstGeom>
        </p:spPr>
      </p:pic>
    </p:spTree>
    <p:extLst>
      <p:ext uri="{BB962C8B-B14F-4D97-AF65-F5344CB8AC3E}">
        <p14:creationId xmlns:p14="http://schemas.microsoft.com/office/powerpoint/2010/main" val="16131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8"/>
          </p:nvPr>
        </p:nvSpPr>
        <p:spPr/>
      </p:sp>
      <p:sp>
        <p:nvSpPr>
          <p:cNvPr id="4" name="Titel 3"/>
          <p:cNvSpPr>
            <a:spLocks noGrp="1"/>
          </p:cNvSpPr>
          <p:nvPr>
            <p:ph type="title"/>
          </p:nvPr>
        </p:nvSpPr>
        <p:spPr>
          <a:xfrm>
            <a:off x="360000" y="715334"/>
            <a:ext cx="5707288" cy="369332"/>
          </a:xfrm>
        </p:spPr>
        <p:txBody>
          <a:bodyPr/>
          <a:lstStyle/>
          <a:p>
            <a:r>
              <a:rPr lang="nl-BE" dirty="0"/>
              <a:t>How does </a:t>
            </a:r>
            <a:r>
              <a:rPr lang="nl-BE" dirty="0" err="1"/>
              <a:t>all</a:t>
            </a:r>
            <a:r>
              <a:rPr lang="nl-BE" dirty="0"/>
              <a:t> </a:t>
            </a:r>
            <a:r>
              <a:rPr lang="nl-BE" dirty="0" err="1"/>
              <a:t>this</a:t>
            </a:r>
            <a:r>
              <a:rPr lang="nl-BE" dirty="0"/>
              <a:t> map </a:t>
            </a:r>
            <a:r>
              <a:rPr lang="nl-BE" dirty="0" err="1"/>
              <a:t>to</a:t>
            </a:r>
            <a:r>
              <a:rPr lang="nl-BE" dirty="0"/>
              <a:t> </a:t>
            </a:r>
            <a:r>
              <a:rPr lang="nl-BE" dirty="0" err="1"/>
              <a:t>the</a:t>
            </a:r>
            <a:r>
              <a:rPr lang="nl-BE" dirty="0"/>
              <a:t> </a:t>
            </a:r>
            <a:r>
              <a:rPr lang="nl-BE" dirty="0" err="1"/>
              <a:t>partition</a:t>
            </a:r>
            <a:r>
              <a:rPr lang="nl-BE" dirty="0"/>
              <a:t>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44</a:t>
            </a:fld>
            <a:endParaRPr lang="en-GB" dirty="0"/>
          </a:p>
        </p:txBody>
      </p:sp>
      <p:pic>
        <p:nvPicPr>
          <p:cNvPr id="7" name="Afbeelding 6"/>
          <p:cNvPicPr>
            <a:picLocks noChangeAspect="1"/>
          </p:cNvPicPr>
          <p:nvPr/>
        </p:nvPicPr>
        <p:blipFill>
          <a:blip r:embed="rId2"/>
          <a:stretch>
            <a:fillRect/>
          </a:stretch>
        </p:blipFill>
        <p:spPr>
          <a:xfrm>
            <a:off x="360000" y="1595437"/>
            <a:ext cx="7191375" cy="3667125"/>
          </a:xfrm>
          <a:prstGeom prst="rect">
            <a:avLst/>
          </a:prstGeom>
        </p:spPr>
      </p:pic>
    </p:spTree>
    <p:extLst>
      <p:ext uri="{BB962C8B-B14F-4D97-AF65-F5344CB8AC3E}">
        <p14:creationId xmlns:p14="http://schemas.microsoft.com/office/powerpoint/2010/main" val="163299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8"/>
          </p:nvPr>
        </p:nvSpPr>
        <p:spPr/>
      </p:sp>
      <p:sp>
        <p:nvSpPr>
          <p:cNvPr id="4" name="Titel 3"/>
          <p:cNvSpPr>
            <a:spLocks noGrp="1"/>
          </p:cNvSpPr>
          <p:nvPr>
            <p:ph type="title"/>
          </p:nvPr>
        </p:nvSpPr>
        <p:spPr>
          <a:xfrm>
            <a:off x="360000" y="715334"/>
            <a:ext cx="5707288" cy="369332"/>
          </a:xfrm>
        </p:spPr>
        <p:txBody>
          <a:bodyPr/>
          <a:lstStyle/>
          <a:p>
            <a:r>
              <a:rPr lang="nl-BE" dirty="0"/>
              <a:t>How does </a:t>
            </a:r>
            <a:r>
              <a:rPr lang="nl-BE" dirty="0" err="1"/>
              <a:t>all</a:t>
            </a:r>
            <a:r>
              <a:rPr lang="nl-BE" dirty="0"/>
              <a:t> </a:t>
            </a:r>
            <a:r>
              <a:rPr lang="nl-BE" dirty="0" err="1"/>
              <a:t>this</a:t>
            </a:r>
            <a:r>
              <a:rPr lang="nl-BE" dirty="0"/>
              <a:t> map </a:t>
            </a:r>
            <a:r>
              <a:rPr lang="nl-BE" dirty="0" err="1"/>
              <a:t>to</a:t>
            </a:r>
            <a:r>
              <a:rPr lang="nl-BE" dirty="0"/>
              <a:t> </a:t>
            </a:r>
            <a:r>
              <a:rPr lang="nl-BE" dirty="0" err="1"/>
              <a:t>the</a:t>
            </a:r>
            <a:r>
              <a:rPr lang="nl-BE" dirty="0"/>
              <a:t> </a:t>
            </a:r>
            <a:r>
              <a:rPr lang="nl-BE" dirty="0" err="1"/>
              <a:t>partition</a:t>
            </a:r>
            <a:r>
              <a:rPr lang="nl-BE" dirty="0"/>
              <a:t> ?</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45</a:t>
            </a:fld>
            <a:endParaRPr lang="en-GB" dirty="0"/>
          </a:p>
        </p:txBody>
      </p:sp>
      <p:pic>
        <p:nvPicPr>
          <p:cNvPr id="3" name="Afbeelding 2"/>
          <p:cNvPicPr>
            <a:picLocks noChangeAspect="1"/>
          </p:cNvPicPr>
          <p:nvPr/>
        </p:nvPicPr>
        <p:blipFill>
          <a:blip r:embed="rId2"/>
          <a:stretch>
            <a:fillRect/>
          </a:stretch>
        </p:blipFill>
        <p:spPr>
          <a:xfrm>
            <a:off x="360000" y="1234304"/>
            <a:ext cx="7219950" cy="4371975"/>
          </a:xfrm>
          <a:prstGeom prst="rect">
            <a:avLst/>
          </a:prstGeom>
        </p:spPr>
      </p:pic>
    </p:spTree>
    <p:extLst>
      <p:ext uri="{BB962C8B-B14F-4D97-AF65-F5344CB8AC3E}">
        <p14:creationId xmlns:p14="http://schemas.microsoft.com/office/powerpoint/2010/main" val="38782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afbeelding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1275" r="11275"/>
          <a:stretch>
            <a:fillRect/>
          </a:stretch>
        </p:blipFill>
        <p:spPr/>
      </p:pic>
      <p:sp>
        <p:nvSpPr>
          <p:cNvPr id="3" name="Tijdelijke aanduiding voor tekst 2"/>
          <p:cNvSpPr>
            <a:spLocks noGrp="1"/>
          </p:cNvSpPr>
          <p:nvPr>
            <p:ph type="body" sz="quarter" idx="20"/>
          </p:nvPr>
        </p:nvSpPr>
        <p:spPr/>
        <p:txBody>
          <a:bodyPr/>
          <a:lstStyle/>
          <a:p>
            <a:pPr marL="342900" indent="-342900">
              <a:buFontTx/>
              <a:buChar char="-"/>
            </a:pPr>
            <a:r>
              <a:rPr lang="en-US" dirty="0"/>
              <a:t>One per </a:t>
            </a:r>
            <a:r>
              <a:rPr lang="en-US" dirty="0" err="1"/>
              <a:t>filesystem</a:t>
            </a:r>
            <a:r>
              <a:rPr lang="en-US" dirty="0"/>
              <a:t>, contains</a:t>
            </a:r>
          </a:p>
          <a:p>
            <a:pPr marL="702900" lvl="1" indent="-342900">
              <a:buFontTx/>
              <a:buChar char="-"/>
            </a:pPr>
            <a:r>
              <a:rPr lang="en-US" dirty="0"/>
              <a:t>Size of the file system</a:t>
            </a:r>
          </a:p>
          <a:p>
            <a:pPr marL="702900" lvl="1" indent="-342900">
              <a:buFontTx/>
              <a:buChar char="-"/>
            </a:pPr>
            <a:r>
              <a:rPr lang="en-US" dirty="0"/>
              <a:t>The number of free blocks in the file system</a:t>
            </a:r>
          </a:p>
          <a:p>
            <a:pPr marL="702900" lvl="1" indent="-342900">
              <a:buFontTx/>
              <a:buChar char="-"/>
            </a:pPr>
            <a:r>
              <a:rPr lang="en-US" dirty="0"/>
              <a:t>Size of the logical file block</a:t>
            </a:r>
          </a:p>
          <a:p>
            <a:pPr marL="702900" lvl="1" indent="-342900">
              <a:buFontTx/>
              <a:buChar char="-"/>
            </a:pPr>
            <a:r>
              <a:rPr lang="en-US" dirty="0"/>
              <a:t>A list of free data blocks available for file allocation</a:t>
            </a:r>
          </a:p>
          <a:p>
            <a:pPr marL="702900" lvl="1" indent="-342900">
              <a:buFontTx/>
              <a:buChar char="-"/>
            </a:pPr>
            <a:r>
              <a:rPr lang="en-US" dirty="0"/>
              <a:t>Index of the next free block on the list</a:t>
            </a:r>
          </a:p>
          <a:p>
            <a:pPr marL="702900" lvl="1" indent="-342900">
              <a:buFontTx/>
              <a:buChar char="-"/>
            </a:pPr>
            <a:r>
              <a:rPr lang="en-US" dirty="0"/>
              <a:t>The size of I-node list;</a:t>
            </a:r>
          </a:p>
          <a:p>
            <a:pPr marL="702900" lvl="1" indent="-342900">
              <a:buFontTx/>
              <a:buChar char="-"/>
            </a:pPr>
            <a:r>
              <a:rPr lang="en-US" dirty="0"/>
              <a:t>The number of free I-nodes on the system;</a:t>
            </a:r>
          </a:p>
          <a:p>
            <a:pPr marL="702900" lvl="1" indent="-342900">
              <a:buFontTx/>
              <a:buChar char="-"/>
            </a:pPr>
            <a:r>
              <a:rPr lang="en-US" dirty="0"/>
              <a:t>The list of free INODES on the file system; </a:t>
            </a:r>
          </a:p>
          <a:p>
            <a:pPr marL="702900" lvl="1" indent="-342900">
              <a:buFontTx/>
              <a:buChar char="-"/>
            </a:pPr>
            <a:r>
              <a:rPr lang="en-US" dirty="0"/>
              <a:t>The index of the next free I-node on the list. </a:t>
            </a:r>
          </a:p>
          <a:p>
            <a:pPr marL="702900" lvl="1" indent="-342900">
              <a:buFontTx/>
              <a:buChar char="-"/>
            </a:pPr>
            <a:endParaRPr lang="en-US" dirty="0"/>
          </a:p>
          <a:p>
            <a:pPr marL="342900" indent="-342900">
              <a:buFontTx/>
              <a:buChar char="-"/>
            </a:pPr>
            <a:r>
              <a:rPr lang="en-US" dirty="0"/>
              <a:t>tune2fs –l /dev/</a:t>
            </a:r>
            <a:r>
              <a:rPr lang="en-US" dirty="0" err="1"/>
              <a:t>sdax</a:t>
            </a:r>
            <a:r>
              <a:rPr lang="en-US" dirty="0"/>
              <a:t> </a:t>
            </a:r>
          </a:p>
          <a:p>
            <a:pPr marL="702900" lvl="1" indent="-342900">
              <a:buFontTx/>
              <a:buChar char="-"/>
            </a:pPr>
            <a:r>
              <a:rPr lang="en-US" dirty="0"/>
              <a:t>to display superblock info </a:t>
            </a:r>
            <a:endParaRPr lang="nl-BE" dirty="0"/>
          </a:p>
        </p:txBody>
      </p:sp>
      <p:sp>
        <p:nvSpPr>
          <p:cNvPr id="4" name="Titel 3"/>
          <p:cNvSpPr>
            <a:spLocks noGrp="1"/>
          </p:cNvSpPr>
          <p:nvPr>
            <p:ph type="title"/>
          </p:nvPr>
        </p:nvSpPr>
        <p:spPr>
          <a:xfrm>
            <a:off x="360000" y="715334"/>
            <a:ext cx="1806798" cy="369332"/>
          </a:xfrm>
        </p:spPr>
        <p:txBody>
          <a:bodyPr/>
          <a:lstStyle/>
          <a:p>
            <a:r>
              <a:rPr lang="nl-BE" dirty="0"/>
              <a:t>superblock</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46</a:t>
            </a:fld>
            <a:endParaRPr lang="en-GB" dirty="0"/>
          </a:p>
        </p:txBody>
      </p:sp>
    </p:spTree>
    <p:extLst>
      <p:ext uri="{BB962C8B-B14F-4D97-AF65-F5344CB8AC3E}">
        <p14:creationId xmlns:p14="http://schemas.microsoft.com/office/powerpoint/2010/main" val="18210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a:t>Archiving and Compression</a:t>
            </a:r>
          </a:p>
        </p:txBody>
      </p:sp>
    </p:spTree>
    <p:extLst>
      <p:ext uri="{BB962C8B-B14F-4D97-AF65-F5344CB8AC3E}">
        <p14:creationId xmlns:p14="http://schemas.microsoft.com/office/powerpoint/2010/main" val="2936201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Archiving vs. Compression</a:t>
            </a:r>
          </a:p>
        </p:txBody>
      </p:sp>
      <p:sp>
        <p:nvSpPr>
          <p:cNvPr id="3" name="Content Placeholder 2"/>
          <p:cNvSpPr>
            <a:spLocks noGrp="1"/>
          </p:cNvSpPr>
          <p:nvPr>
            <p:ph idx="1"/>
          </p:nvPr>
        </p:nvSpPr>
        <p:spPr/>
        <p:txBody>
          <a:bodyPr/>
          <a:lstStyle/>
          <a:p>
            <a:r>
              <a:rPr lang="en-US" dirty="0"/>
              <a:t>Archiving collapses multiple files into one</a:t>
            </a:r>
          </a:p>
          <a:p>
            <a:pPr lvl="1"/>
            <a:r>
              <a:rPr lang="en-US" dirty="0"/>
              <a:t>A few files or multiple directories</a:t>
            </a:r>
          </a:p>
          <a:p>
            <a:pPr lvl="1"/>
            <a:endParaRPr lang="en-US" dirty="0"/>
          </a:p>
          <a:p>
            <a:r>
              <a:rPr lang="en-US" dirty="0"/>
              <a:t>Compression makes a file smaller</a:t>
            </a:r>
          </a:p>
          <a:p>
            <a:pPr lvl="1"/>
            <a:r>
              <a:rPr lang="en-US" dirty="0"/>
              <a:t>Remove redundant information, replace with a smaller code</a:t>
            </a:r>
          </a:p>
          <a:p>
            <a:pPr lvl="1"/>
            <a:r>
              <a:rPr lang="en-US" dirty="0"/>
              <a:t>Can be applied to individual files, groups of files or entire directory trees</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812" y="469174"/>
            <a:ext cx="3251200" cy="2819400"/>
          </a:xfrm>
          <a:prstGeom prst="rect">
            <a:avLst/>
          </a:prstGeom>
        </p:spPr>
      </p:pic>
    </p:spTree>
    <p:extLst>
      <p:ext uri="{BB962C8B-B14F-4D97-AF65-F5344CB8AC3E}">
        <p14:creationId xmlns:p14="http://schemas.microsoft.com/office/powerpoint/2010/main" val="347531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Uses of Archiving and Compression </a:t>
            </a:r>
          </a:p>
        </p:txBody>
      </p:sp>
      <p:sp>
        <p:nvSpPr>
          <p:cNvPr id="3" name="Content Placeholder 2"/>
          <p:cNvSpPr>
            <a:spLocks noGrp="1"/>
          </p:cNvSpPr>
          <p:nvPr>
            <p:ph idx="1"/>
          </p:nvPr>
        </p:nvSpPr>
        <p:spPr/>
        <p:txBody>
          <a:bodyPr/>
          <a:lstStyle/>
          <a:p>
            <a:r>
              <a:rPr lang="en-US" dirty="0"/>
              <a:t>Managing log files</a:t>
            </a:r>
          </a:p>
          <a:p>
            <a:r>
              <a:rPr lang="en-US" dirty="0"/>
              <a:t>Sharing groups of files</a:t>
            </a:r>
          </a:p>
          <a:p>
            <a:pPr lvl="1"/>
            <a:r>
              <a:rPr lang="en-US" dirty="0"/>
              <a:t>Project documents</a:t>
            </a:r>
          </a:p>
          <a:p>
            <a:pPr lvl="1"/>
            <a:r>
              <a:rPr lang="en-US" dirty="0"/>
              <a:t>Source code</a:t>
            </a:r>
          </a:p>
          <a:p>
            <a:r>
              <a:rPr lang="en-US" dirty="0"/>
              <a:t>Compressing for more efficient transfer</a:t>
            </a:r>
          </a:p>
          <a:p>
            <a:pPr lvl="1"/>
            <a:r>
              <a:rPr lang="en-US" dirty="0"/>
              <a:t>Less data to send over the Internet or to tape</a:t>
            </a:r>
          </a:p>
          <a:p>
            <a:r>
              <a:rPr lang="en-US" dirty="0"/>
              <a:t>Keep like files together grouped by time</a:t>
            </a:r>
          </a:p>
          <a:p>
            <a:pPr lvl="1"/>
            <a:r>
              <a:rPr lang="en-US" dirty="0"/>
              <a:t>Backups</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812" y="469174"/>
            <a:ext cx="3251200" cy="2819400"/>
          </a:xfrm>
          <a:prstGeom prst="rect">
            <a:avLst/>
          </a:prstGeom>
        </p:spPr>
      </p:pic>
    </p:spTree>
    <p:extLst>
      <p:ext uri="{BB962C8B-B14F-4D97-AF65-F5344CB8AC3E}">
        <p14:creationId xmlns:p14="http://schemas.microsoft.com/office/powerpoint/2010/main" val="19215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jdelijke aanduiding voor afbeelding 1"/>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9956" r="9956"/>
          <a:stretch>
            <a:fillRect/>
          </a:stretch>
        </p:blipFill>
        <p:spPr/>
      </p:pic>
      <p:sp>
        <p:nvSpPr>
          <p:cNvPr id="20" name="Title 19"/>
          <p:cNvSpPr>
            <a:spLocks noGrp="1"/>
          </p:cNvSpPr>
          <p:nvPr>
            <p:ph type="title"/>
          </p:nvPr>
        </p:nvSpPr>
        <p:spPr>
          <a:xfrm>
            <a:off x="360000" y="715334"/>
            <a:ext cx="2707814" cy="369332"/>
          </a:xfrm>
        </p:spPr>
        <p:txBody>
          <a:bodyPr/>
          <a:lstStyle/>
          <a:p>
            <a:r>
              <a:rPr lang="nl-BE" dirty="0" err="1"/>
              <a:t>Physical</a:t>
            </a:r>
            <a:r>
              <a:rPr lang="nl-BE" dirty="0"/>
              <a:t> </a:t>
            </a:r>
            <a:r>
              <a:rPr lang="nl-BE" dirty="0" err="1"/>
              <a:t>storages</a:t>
            </a:r>
            <a:endParaRPr lang="nl-BE" dirty="0"/>
          </a:p>
        </p:txBody>
      </p:sp>
      <p:sp>
        <p:nvSpPr>
          <p:cNvPr id="8" name="Footer Placeholder 7"/>
          <p:cNvSpPr>
            <a:spLocks noGrp="1"/>
          </p:cNvSpPr>
          <p:nvPr>
            <p:ph type="ftr" sz="quarter" idx="27"/>
          </p:nvPr>
        </p:nvSpPr>
        <p:spPr/>
        <p:txBody>
          <a:bodyPr/>
          <a:lstStyle/>
          <a:p>
            <a:r>
              <a:rPr lang="nl-BE"/>
              <a:t>Titel van de uiteenzetting /  Deel van de uiteenzetting</a:t>
            </a:r>
            <a:endParaRPr lang="en-GB" dirty="0"/>
          </a:p>
        </p:txBody>
      </p:sp>
      <p:sp>
        <p:nvSpPr>
          <p:cNvPr id="7" name="Slide Number Placeholder 6"/>
          <p:cNvSpPr>
            <a:spLocks noGrp="1"/>
          </p:cNvSpPr>
          <p:nvPr>
            <p:ph type="sldNum" sz="quarter" idx="28"/>
          </p:nvPr>
        </p:nvSpPr>
        <p:spPr/>
        <p:txBody>
          <a:bodyPr/>
          <a:lstStyle/>
          <a:p>
            <a:fld id="{C0F550FA-FCCC-4A7D-8E1A-87BCAA2E5874}" type="slidenum">
              <a:rPr lang="en-GB" smtClean="0"/>
              <a:pPr/>
              <a:t>5</a:t>
            </a:fld>
            <a:endParaRPr lang="en-GB" dirty="0"/>
          </a:p>
        </p:txBody>
      </p:sp>
      <p:sp>
        <p:nvSpPr>
          <p:cNvPr id="22" name="Text Placeholder 21"/>
          <p:cNvSpPr>
            <a:spLocks noGrp="1"/>
          </p:cNvSpPr>
          <p:nvPr>
            <p:ph type="body" sz="quarter" idx="25"/>
          </p:nvPr>
        </p:nvSpPr>
        <p:spPr/>
        <p:txBody>
          <a:bodyPr/>
          <a:lstStyle/>
          <a:p>
            <a:r>
              <a:rPr lang="nl-BE" dirty="0"/>
              <a:t>File system </a:t>
            </a:r>
            <a:r>
              <a:rPr lang="nl-BE" dirty="0" err="1"/>
              <a:t>always</a:t>
            </a:r>
            <a:r>
              <a:rPr lang="nl-BE" dirty="0"/>
              <a:t> acts </a:t>
            </a:r>
            <a:r>
              <a:rPr lang="nl-BE" dirty="0" err="1"/>
              <a:t>the</a:t>
            </a:r>
            <a:r>
              <a:rPr lang="nl-BE" dirty="0"/>
              <a:t> </a:t>
            </a:r>
            <a:r>
              <a:rPr lang="nl-BE" dirty="0" err="1"/>
              <a:t>same</a:t>
            </a:r>
            <a:r>
              <a:rPr lang="nl-BE" dirty="0"/>
              <a:t>, </a:t>
            </a:r>
            <a:r>
              <a:rPr lang="nl-BE" dirty="0" err="1"/>
              <a:t>regardless</a:t>
            </a:r>
            <a:r>
              <a:rPr lang="nl-BE" dirty="0"/>
              <a:t> of </a:t>
            </a:r>
            <a:r>
              <a:rPr lang="nl-BE" dirty="0" err="1"/>
              <a:t>underlying</a:t>
            </a:r>
            <a:r>
              <a:rPr lang="nl-BE" dirty="0"/>
              <a:t> </a:t>
            </a:r>
            <a:r>
              <a:rPr lang="nl-BE" dirty="0" err="1"/>
              <a:t>physical</a:t>
            </a:r>
            <a:r>
              <a:rPr lang="nl-BE" dirty="0"/>
              <a:t> medium</a:t>
            </a:r>
          </a:p>
          <a:p>
            <a:r>
              <a:rPr lang="nl-BE" dirty="0"/>
              <a:t>A medium is </a:t>
            </a:r>
            <a:r>
              <a:rPr lang="nl-BE" dirty="0" err="1"/>
              <a:t>mapped</a:t>
            </a:r>
            <a:r>
              <a:rPr lang="nl-BE" dirty="0"/>
              <a:t> </a:t>
            </a:r>
            <a:r>
              <a:rPr lang="nl-BE" dirty="0" err="1"/>
              <a:t>unto</a:t>
            </a:r>
            <a:r>
              <a:rPr lang="nl-BE" dirty="0"/>
              <a:t> a file </a:t>
            </a:r>
            <a:r>
              <a:rPr lang="nl-BE" dirty="0" err="1"/>
              <a:t>location</a:t>
            </a:r>
            <a:endParaRPr lang="nl-BE" dirty="0"/>
          </a:p>
          <a:p>
            <a:r>
              <a:rPr lang="nl-BE" dirty="0"/>
              <a:t>The power of /</a:t>
            </a:r>
            <a:r>
              <a:rPr lang="nl-BE" dirty="0" err="1"/>
              <a:t>etc</a:t>
            </a:r>
            <a:r>
              <a:rPr lang="nl-BE" dirty="0"/>
              <a:t>/</a:t>
            </a:r>
            <a:r>
              <a:rPr lang="nl-BE" dirty="0" err="1"/>
              <a:t>fstab</a:t>
            </a:r>
            <a:r>
              <a:rPr lang="nl-BE" dirty="0"/>
              <a:t> (or /</a:t>
            </a:r>
            <a:r>
              <a:rPr lang="nl-BE" dirty="0" err="1"/>
              <a:t>etc</a:t>
            </a:r>
            <a:r>
              <a:rPr lang="nl-BE" dirty="0"/>
              <a:t>/</a:t>
            </a:r>
            <a:r>
              <a:rPr lang="nl-BE" dirty="0" err="1"/>
              <a:t>vfstab</a:t>
            </a:r>
            <a:r>
              <a:rPr lang="nl-BE" dirty="0"/>
              <a:t> or </a:t>
            </a:r>
            <a:r>
              <a:rPr lang="nl-BE" dirty="0" err="1"/>
              <a:t>similar</a:t>
            </a:r>
            <a:r>
              <a:rPr lang="nl-BE" dirty="0"/>
              <a:t>)</a:t>
            </a:r>
          </a:p>
        </p:txBody>
      </p:sp>
    </p:spTree>
    <p:extLst>
      <p:ext uri="{BB962C8B-B14F-4D97-AF65-F5344CB8AC3E}">
        <p14:creationId xmlns:p14="http://schemas.microsoft.com/office/powerpoint/2010/main" val="6462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 </a:t>
            </a:r>
            <a:r>
              <a:rPr lang="en-US" dirty="0" err="1"/>
              <a:t>vs</a:t>
            </a:r>
            <a:r>
              <a:rPr lang="en-US" dirty="0"/>
              <a:t> </a:t>
            </a:r>
            <a:r>
              <a:rPr lang="en-US" dirty="0" err="1"/>
              <a:t>Lossy</a:t>
            </a:r>
            <a:r>
              <a:rPr lang="en-US" dirty="0"/>
              <a:t> Compression</a:t>
            </a:r>
          </a:p>
        </p:txBody>
      </p:sp>
      <p:sp>
        <p:nvSpPr>
          <p:cNvPr id="4" name="Content Placeholder 3"/>
          <p:cNvSpPr>
            <a:spLocks noGrp="1"/>
          </p:cNvSpPr>
          <p:nvPr>
            <p:ph sz="half" idx="1"/>
          </p:nvPr>
        </p:nvSpPr>
        <p:spPr/>
        <p:txBody>
          <a:bodyPr>
            <a:normAutofit lnSpcReduction="10000"/>
          </a:bodyPr>
          <a:lstStyle/>
          <a:p>
            <a:pPr marL="0" indent="0">
              <a:buNone/>
            </a:pPr>
            <a:r>
              <a:rPr lang="en-US" dirty="0"/>
              <a:t>Lossless:</a:t>
            </a:r>
          </a:p>
          <a:p>
            <a:r>
              <a:rPr lang="en-US" dirty="0"/>
              <a:t>Decompressed file is the same as the original</a:t>
            </a:r>
          </a:p>
          <a:p>
            <a:r>
              <a:rPr lang="en-US" dirty="0"/>
              <a:t>Doesn’t compress as well as </a:t>
            </a:r>
            <a:r>
              <a:rPr lang="en-US" dirty="0" err="1"/>
              <a:t>lossy</a:t>
            </a:r>
            <a:endParaRPr lang="en-US" dirty="0"/>
          </a:p>
          <a:p>
            <a:r>
              <a:rPr lang="en-US" dirty="0"/>
              <a:t>For data you want to preserve</a:t>
            </a:r>
          </a:p>
          <a:p>
            <a:r>
              <a:rPr lang="en-US" dirty="0"/>
              <a:t>Logs, documents, binaries, configuration</a:t>
            </a:r>
          </a:p>
        </p:txBody>
      </p:sp>
      <p:sp>
        <p:nvSpPr>
          <p:cNvPr id="5" name="Content Placeholder 4"/>
          <p:cNvSpPr>
            <a:spLocks noGrp="1"/>
          </p:cNvSpPr>
          <p:nvPr>
            <p:ph sz="half" idx="2"/>
          </p:nvPr>
        </p:nvSpPr>
        <p:spPr/>
        <p:txBody>
          <a:bodyPr>
            <a:normAutofit lnSpcReduction="10000"/>
          </a:bodyPr>
          <a:lstStyle/>
          <a:p>
            <a:pPr marL="0" indent="0">
              <a:buNone/>
            </a:pPr>
            <a:r>
              <a:rPr lang="en-US" dirty="0" err="1"/>
              <a:t>Lossy</a:t>
            </a:r>
            <a:r>
              <a:rPr lang="en-US" dirty="0"/>
              <a:t>:</a:t>
            </a:r>
          </a:p>
          <a:p>
            <a:r>
              <a:rPr lang="en-US" dirty="0"/>
              <a:t>Decompressed file might have lost information from the original</a:t>
            </a:r>
          </a:p>
          <a:p>
            <a:r>
              <a:rPr lang="en-US" dirty="0"/>
              <a:t>Drops “unimportant” information from the file to make it compress better</a:t>
            </a:r>
          </a:p>
          <a:p>
            <a:r>
              <a:rPr lang="en-US" dirty="0"/>
              <a:t>Images, sound, movies</a:t>
            </a:r>
          </a:p>
          <a:p>
            <a:pPr marL="0" indent="0">
              <a:buNone/>
            </a:pPr>
            <a:endParaRPr lang="en-US" dirty="0"/>
          </a:p>
        </p:txBody>
      </p:sp>
    </p:spTree>
    <p:extLst>
      <p:ext uri="{BB962C8B-B14F-4D97-AF65-F5344CB8AC3E}">
        <p14:creationId xmlns:p14="http://schemas.microsoft.com/office/powerpoint/2010/main" val="398938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0000" y="715334"/>
            <a:ext cx="2641064" cy="369332"/>
          </a:xfrm>
        </p:spPr>
        <p:txBody>
          <a:bodyPr/>
          <a:lstStyle/>
          <a:p>
            <a:r>
              <a:rPr lang="nl-BE" dirty="0" err="1"/>
              <a:t>Burrows</a:t>
            </a:r>
            <a:r>
              <a:rPr lang="nl-BE" dirty="0"/>
              <a:t>-wheeler</a:t>
            </a:r>
          </a:p>
        </p:txBody>
      </p:sp>
      <p:sp>
        <p:nvSpPr>
          <p:cNvPr id="5" name="Tijdelijke aanduiding voor datum 4"/>
          <p:cNvSpPr>
            <a:spLocks noGrp="1"/>
          </p:cNvSpPr>
          <p:nvPr>
            <p:ph type="dt" sz="half" idx="10"/>
          </p:nvPr>
        </p:nvSpPr>
        <p:spPr/>
        <p:txBody>
          <a:bodyPr/>
          <a:lstStyle/>
          <a:p>
            <a:fld id="{D7A9CFFB-8FA8-4E11-804D-D31E4B5BE85C}" type="datetime1">
              <a:rPr lang="en-US" smtClean="0"/>
              <a:t>12/2/2022</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BA5D7766-FF1E-E942-836A-23BA79215EAD}" type="slidenum">
              <a:rPr lang="en-US" smtClean="0"/>
              <a:pPr/>
              <a:t>51</a:t>
            </a:fld>
            <a:endParaRPr lang="en-US"/>
          </a:p>
        </p:txBody>
      </p:sp>
      <p:pic>
        <p:nvPicPr>
          <p:cNvPr id="8" name="Afbeelding 7"/>
          <p:cNvPicPr>
            <a:picLocks noChangeAspect="1"/>
          </p:cNvPicPr>
          <p:nvPr/>
        </p:nvPicPr>
        <p:blipFill>
          <a:blip r:embed="rId2"/>
          <a:stretch>
            <a:fillRect/>
          </a:stretch>
        </p:blipFill>
        <p:spPr>
          <a:xfrm>
            <a:off x="1319212" y="1700212"/>
            <a:ext cx="6505575" cy="3457575"/>
          </a:xfrm>
          <a:prstGeom prst="rect">
            <a:avLst/>
          </a:prstGeom>
        </p:spPr>
      </p:pic>
    </p:spTree>
    <p:extLst>
      <p:ext uri="{BB962C8B-B14F-4D97-AF65-F5344CB8AC3E}">
        <p14:creationId xmlns:p14="http://schemas.microsoft.com/office/powerpoint/2010/main" val="2159436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0000" y="715334"/>
            <a:ext cx="2641064" cy="369332"/>
          </a:xfrm>
        </p:spPr>
        <p:txBody>
          <a:bodyPr/>
          <a:lstStyle/>
          <a:p>
            <a:r>
              <a:rPr lang="nl-BE" dirty="0" err="1"/>
              <a:t>Burrows</a:t>
            </a:r>
            <a:r>
              <a:rPr lang="nl-BE" dirty="0"/>
              <a:t>-wheeler</a:t>
            </a:r>
          </a:p>
        </p:txBody>
      </p:sp>
      <p:sp>
        <p:nvSpPr>
          <p:cNvPr id="5" name="Tijdelijke aanduiding voor datum 4"/>
          <p:cNvSpPr>
            <a:spLocks noGrp="1"/>
          </p:cNvSpPr>
          <p:nvPr>
            <p:ph type="dt" sz="half" idx="10"/>
          </p:nvPr>
        </p:nvSpPr>
        <p:spPr/>
        <p:txBody>
          <a:bodyPr/>
          <a:lstStyle/>
          <a:p>
            <a:fld id="{D7A9CFFB-8FA8-4E11-804D-D31E4B5BE85C}" type="datetime1">
              <a:rPr lang="en-US" smtClean="0"/>
              <a:t>12/2/2022</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BA5D7766-FF1E-E942-836A-23BA79215EAD}" type="slidenum">
              <a:rPr lang="en-US" smtClean="0"/>
              <a:pPr/>
              <a:t>52</a:t>
            </a:fld>
            <a:endParaRPr lang="en-US"/>
          </a:p>
        </p:txBody>
      </p:sp>
      <p:pic>
        <p:nvPicPr>
          <p:cNvPr id="4" name="Afbeelding 3"/>
          <p:cNvPicPr>
            <a:picLocks noChangeAspect="1"/>
          </p:cNvPicPr>
          <p:nvPr/>
        </p:nvPicPr>
        <p:blipFill>
          <a:blip r:embed="rId2"/>
          <a:stretch>
            <a:fillRect/>
          </a:stretch>
        </p:blipFill>
        <p:spPr>
          <a:xfrm>
            <a:off x="5384878" y="1190218"/>
            <a:ext cx="3506573" cy="4708636"/>
          </a:xfrm>
          <a:prstGeom prst="rect">
            <a:avLst/>
          </a:prstGeom>
        </p:spPr>
      </p:pic>
      <p:pic>
        <p:nvPicPr>
          <p:cNvPr id="9" name="Afbeelding 8"/>
          <p:cNvPicPr>
            <a:picLocks noChangeAspect="1"/>
          </p:cNvPicPr>
          <p:nvPr/>
        </p:nvPicPr>
        <p:blipFill>
          <a:blip r:embed="rId3"/>
          <a:stretch>
            <a:fillRect/>
          </a:stretch>
        </p:blipFill>
        <p:spPr>
          <a:xfrm>
            <a:off x="360000" y="1190218"/>
            <a:ext cx="3352800" cy="4702878"/>
          </a:xfrm>
          <a:prstGeom prst="rect">
            <a:avLst/>
          </a:prstGeom>
        </p:spPr>
      </p:pic>
    </p:spTree>
    <p:extLst>
      <p:ext uri="{BB962C8B-B14F-4D97-AF65-F5344CB8AC3E}">
        <p14:creationId xmlns:p14="http://schemas.microsoft.com/office/powerpoint/2010/main" val="1391543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Using </a:t>
            </a:r>
            <a:r>
              <a:rPr lang="en-US" dirty="0" err="1"/>
              <a:t>gzip</a:t>
            </a:r>
            <a:r>
              <a:rPr lang="en-US" dirty="0"/>
              <a:t>/</a:t>
            </a:r>
            <a:r>
              <a:rPr lang="en-US" dirty="0" err="1"/>
              <a:t>gunzip</a:t>
            </a:r>
            <a:r>
              <a:rPr lang="en-US" dirty="0"/>
              <a:t>/bzip2/bunzip2</a:t>
            </a:r>
          </a:p>
        </p:txBody>
      </p:sp>
      <p:sp>
        <p:nvSpPr>
          <p:cNvPr id="8" name="Content Placeholder 7"/>
          <p:cNvSpPr>
            <a:spLocks noGrp="1"/>
          </p:cNvSpPr>
          <p:nvPr>
            <p:ph idx="1"/>
          </p:nvPr>
        </p:nvSpPr>
        <p:spPr/>
        <p:txBody>
          <a:bodyPr>
            <a:normAutofit/>
          </a:bodyPr>
          <a:lstStyle/>
          <a:p>
            <a:pPr marL="0" indent="0">
              <a:buNone/>
            </a:pPr>
            <a:r>
              <a:rPr lang="en-US" sz="2400" dirty="0" err="1">
                <a:latin typeface="Andale Mono"/>
                <a:cs typeface="Andale Mono"/>
              </a:rPr>
              <a:t>gzip</a:t>
            </a:r>
            <a:r>
              <a:rPr lang="en-US" sz="2400" dirty="0">
                <a:latin typeface="Andale Mono"/>
                <a:cs typeface="Andale Mono"/>
              </a:rPr>
              <a:t> foo      # removes foo; creates </a:t>
            </a:r>
            <a:r>
              <a:rPr lang="en-US" sz="2400" dirty="0" err="1">
                <a:latin typeface="Andale Mono"/>
                <a:cs typeface="Andale Mono"/>
              </a:rPr>
              <a:t>foo.gz</a:t>
            </a:r>
            <a:endParaRPr lang="en-US" sz="2400" dirty="0">
              <a:latin typeface="Andale Mono"/>
              <a:cs typeface="Andale Mono"/>
            </a:endParaRPr>
          </a:p>
          <a:p>
            <a:pPr marL="0" indent="0">
              <a:buNone/>
            </a:pPr>
            <a:r>
              <a:rPr lang="en-US" sz="2400" dirty="0" err="1">
                <a:latin typeface="Andale Mono"/>
                <a:cs typeface="Andale Mono"/>
              </a:rPr>
              <a:t>gunzip</a:t>
            </a:r>
            <a:r>
              <a:rPr lang="en-US" sz="2400" dirty="0">
                <a:latin typeface="Andale Mono"/>
                <a:cs typeface="Andale Mono"/>
              </a:rPr>
              <a:t> </a:t>
            </a:r>
            <a:r>
              <a:rPr lang="en-US" sz="2400" dirty="0" err="1">
                <a:latin typeface="Andale Mono"/>
                <a:cs typeface="Andale Mono"/>
              </a:rPr>
              <a:t>foo.gz</a:t>
            </a:r>
            <a:r>
              <a:rPr lang="en-US" sz="2400" dirty="0">
                <a:latin typeface="Andale Mono"/>
                <a:cs typeface="Andale Mono"/>
              </a:rPr>
              <a:t> # removes </a:t>
            </a:r>
            <a:r>
              <a:rPr lang="en-US" sz="2400" dirty="0" err="1">
                <a:latin typeface="Andale Mono"/>
                <a:cs typeface="Andale Mono"/>
              </a:rPr>
              <a:t>foo.gz</a:t>
            </a:r>
            <a:r>
              <a:rPr lang="en-US" sz="2400" dirty="0">
                <a:latin typeface="Andale Mono"/>
                <a:cs typeface="Andale Mono"/>
              </a:rPr>
              <a:t>; creates foo</a:t>
            </a:r>
          </a:p>
          <a:p>
            <a:pPr marL="0" indent="0">
              <a:buNone/>
            </a:pPr>
            <a:r>
              <a:rPr lang="en-US" sz="2400" dirty="0" err="1">
                <a:latin typeface="Andale Mono"/>
                <a:cs typeface="Andale Mono"/>
              </a:rPr>
              <a:t>gunzip</a:t>
            </a:r>
            <a:r>
              <a:rPr lang="en-US" sz="2400" dirty="0">
                <a:latin typeface="Andale Mono"/>
                <a:cs typeface="Andale Mono"/>
              </a:rPr>
              <a:t> –l </a:t>
            </a:r>
            <a:r>
              <a:rPr lang="en-US" sz="2400" dirty="0" err="1">
                <a:latin typeface="Andale Mono"/>
                <a:cs typeface="Andale Mono"/>
              </a:rPr>
              <a:t>foo.gz</a:t>
            </a:r>
            <a:r>
              <a:rPr lang="en-US" sz="2400" dirty="0">
                <a:latin typeface="Andale Mono"/>
                <a:cs typeface="Andale Mono"/>
              </a:rPr>
              <a:t> # shows statistics</a:t>
            </a:r>
          </a:p>
          <a:p>
            <a:pPr marL="0" indent="0">
              <a:buNone/>
            </a:pPr>
            <a:endParaRPr lang="en-US" sz="2400" dirty="0">
              <a:latin typeface="Andale Mono"/>
              <a:cs typeface="Andale Mono"/>
            </a:endParaRPr>
          </a:p>
          <a:p>
            <a:pPr marL="0" indent="0">
              <a:buNone/>
            </a:pPr>
            <a:r>
              <a:rPr lang="en-US" sz="2400" dirty="0">
                <a:latin typeface="Andale Mono"/>
                <a:cs typeface="Andale Mono"/>
              </a:rPr>
              <a:t>bzip2 foo     # removes foo; creates foo.bz2</a:t>
            </a:r>
          </a:p>
          <a:p>
            <a:pPr marL="0" indent="0">
              <a:buNone/>
            </a:pPr>
            <a:r>
              <a:rPr lang="en-US" sz="2400" dirty="0">
                <a:latin typeface="Andale Mono"/>
                <a:cs typeface="Andale Mono"/>
              </a:rPr>
              <a:t>bunzip2 foo.bz2</a:t>
            </a:r>
          </a:p>
          <a:p>
            <a:pPr marL="0" indent="0">
              <a:buNone/>
            </a:pPr>
            <a:r>
              <a:rPr lang="en-US" sz="2400" dirty="0">
                <a:latin typeface="Andale Mono"/>
                <a:cs typeface="Andale Mono"/>
              </a:rPr>
              <a:t>bunzip2 –l foo.bz2 # DOESN’T EXIST!</a:t>
            </a:r>
          </a:p>
        </p:txBody>
      </p:sp>
    </p:spTree>
    <p:extLst>
      <p:ext uri="{BB962C8B-B14F-4D97-AF65-F5344CB8AC3E}">
        <p14:creationId xmlns:p14="http://schemas.microsoft.com/office/powerpoint/2010/main" val="174242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Tape Archive - TAR</a:t>
            </a:r>
          </a:p>
        </p:txBody>
      </p:sp>
      <p:sp>
        <p:nvSpPr>
          <p:cNvPr id="3" name="Content Placeholder 2"/>
          <p:cNvSpPr>
            <a:spLocks noGrp="1"/>
          </p:cNvSpPr>
          <p:nvPr>
            <p:ph idx="1"/>
          </p:nvPr>
        </p:nvSpPr>
        <p:spPr/>
        <p:txBody>
          <a:bodyPr>
            <a:normAutofit fontScale="55000" lnSpcReduction="20000"/>
          </a:bodyPr>
          <a:lstStyle/>
          <a:p>
            <a:pPr marL="0" indent="0">
              <a:buNone/>
            </a:pPr>
            <a:r>
              <a:rPr lang="en-US" sz="2800" dirty="0">
                <a:latin typeface="Andale Mono"/>
                <a:cs typeface="Andale Mono"/>
              </a:rPr>
              <a:t>tar –</a:t>
            </a:r>
            <a:r>
              <a:rPr lang="en-US" sz="2800" dirty="0" err="1">
                <a:latin typeface="Andale Mono"/>
                <a:cs typeface="Andale Mono"/>
              </a:rPr>
              <a:t>cf</a:t>
            </a:r>
            <a:r>
              <a:rPr lang="en-US" sz="2800" dirty="0">
                <a:latin typeface="Andale Mono"/>
                <a:cs typeface="Andale Mono"/>
              </a:rPr>
              <a:t> </a:t>
            </a:r>
            <a:r>
              <a:rPr lang="en-US" sz="2800" dirty="0" err="1">
                <a:latin typeface="Andale Mono"/>
                <a:cs typeface="Andale Mono"/>
              </a:rPr>
              <a:t>foo.tar</a:t>
            </a:r>
            <a:r>
              <a:rPr lang="en-US" sz="2800" dirty="0">
                <a:latin typeface="Andale Mono"/>
                <a:cs typeface="Andale Mono"/>
              </a:rPr>
              <a:t> * # create</a:t>
            </a:r>
          </a:p>
          <a:p>
            <a:pPr marL="0" indent="0">
              <a:buNone/>
            </a:pPr>
            <a:r>
              <a:rPr lang="en-US" sz="2800" dirty="0">
                <a:latin typeface="Andale Mono"/>
                <a:cs typeface="Andale Mono"/>
              </a:rPr>
              <a:t>tar –</a:t>
            </a:r>
            <a:r>
              <a:rPr lang="en-US" sz="2800" dirty="0" err="1">
                <a:latin typeface="Andale Mono"/>
                <a:cs typeface="Andale Mono"/>
              </a:rPr>
              <a:t>tf</a:t>
            </a:r>
            <a:r>
              <a:rPr lang="en-US" sz="2800" dirty="0">
                <a:latin typeface="Andale Mono"/>
                <a:cs typeface="Andale Mono"/>
              </a:rPr>
              <a:t> </a:t>
            </a:r>
            <a:r>
              <a:rPr lang="en-US" sz="2800" dirty="0" err="1">
                <a:latin typeface="Andale Mono"/>
                <a:cs typeface="Andale Mono"/>
              </a:rPr>
              <a:t>foo.tar</a:t>
            </a:r>
            <a:r>
              <a:rPr lang="en-US" sz="2800" dirty="0">
                <a:latin typeface="Andale Mono"/>
                <a:cs typeface="Andale Mono"/>
              </a:rPr>
              <a:t>   # show info</a:t>
            </a:r>
          </a:p>
          <a:p>
            <a:pPr marL="0" indent="0">
              <a:buNone/>
            </a:pPr>
            <a:r>
              <a:rPr lang="en-US" sz="2800" dirty="0">
                <a:latin typeface="Andale Mono"/>
                <a:cs typeface="Andale Mono"/>
              </a:rPr>
              <a:t>tar –</a:t>
            </a:r>
            <a:r>
              <a:rPr lang="en-US" sz="2800" dirty="0" err="1">
                <a:latin typeface="Andale Mono"/>
                <a:cs typeface="Andale Mono"/>
              </a:rPr>
              <a:t>xf</a:t>
            </a:r>
            <a:r>
              <a:rPr lang="en-US" sz="2800" dirty="0">
                <a:latin typeface="Andale Mono"/>
                <a:cs typeface="Andale Mono"/>
              </a:rPr>
              <a:t> foo.tar   # extract</a:t>
            </a:r>
          </a:p>
          <a:p>
            <a:pPr marL="0" indent="0">
              <a:buNone/>
            </a:pPr>
            <a:r>
              <a:rPr lang="en-US" sz="2800" dirty="0">
                <a:latin typeface="Andale Mono"/>
                <a:cs typeface="Andale Mono"/>
              </a:rPr>
              <a:t>tar –</a:t>
            </a:r>
            <a:r>
              <a:rPr lang="en-US" sz="2800" dirty="0" err="1">
                <a:latin typeface="Andale Mono"/>
                <a:cs typeface="Andale Mono"/>
              </a:rPr>
              <a:t>xf</a:t>
            </a:r>
            <a:r>
              <a:rPr lang="en-US" sz="2800" dirty="0">
                <a:latin typeface="Andale Mono"/>
                <a:cs typeface="Andale Mono"/>
              </a:rPr>
              <a:t> foo.tar home/joe</a:t>
            </a:r>
          </a:p>
          <a:p>
            <a:pPr marL="0" indent="0">
              <a:buNone/>
            </a:pPr>
            <a:r>
              <a:rPr lang="en-US" sz="2800" dirty="0">
                <a:latin typeface="Andale Mono"/>
                <a:cs typeface="Andale Mono"/>
              </a:rPr>
              <a:t> # only extract home/joe</a:t>
            </a:r>
          </a:p>
          <a:p>
            <a:pPr marL="0" indent="0">
              <a:buNone/>
            </a:pP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czf</a:t>
            </a:r>
            <a:r>
              <a:rPr lang="en-US" sz="2800" dirty="0">
                <a:latin typeface="Andale Mono"/>
                <a:cs typeface="Andale Mono"/>
              </a:rPr>
              <a:t> /dev/st0 /home</a:t>
            </a:r>
          </a:p>
          <a:p>
            <a:pPr marL="0" indent="0">
              <a:buNone/>
            </a:pP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czf</a:t>
            </a:r>
            <a:r>
              <a:rPr lang="en-US" sz="2800" dirty="0">
                <a:latin typeface="Andale Mono"/>
                <a:cs typeface="Andale Mono"/>
              </a:rPr>
              <a:t> foo.tgz * # </a:t>
            </a:r>
            <a:r>
              <a:rPr lang="en-US" sz="2800" dirty="0" err="1">
                <a:latin typeface="Andale Mono"/>
                <a:cs typeface="Andale Mono"/>
              </a:rPr>
              <a:t>gzip</a:t>
            </a:r>
            <a:endParaRPr lang="en-US" sz="2800" dirty="0">
              <a:latin typeface="Andale Mono"/>
              <a:cs typeface="Andale Mono"/>
            </a:endParaRPr>
          </a:p>
          <a:p>
            <a:pPr marL="0" indent="0">
              <a:buNone/>
            </a:pPr>
            <a:r>
              <a:rPr lang="en-US" sz="2800" dirty="0">
                <a:latin typeface="Andale Mono"/>
                <a:cs typeface="Andale Mono"/>
              </a:rPr>
              <a:t>tar –</a:t>
            </a:r>
            <a:r>
              <a:rPr lang="en-US" sz="2800" dirty="0" err="1">
                <a:latin typeface="Andale Mono"/>
                <a:cs typeface="Andale Mono"/>
              </a:rPr>
              <a:t>xjf</a:t>
            </a:r>
            <a:r>
              <a:rPr lang="en-US" sz="2800" dirty="0">
                <a:latin typeface="Andale Mono"/>
                <a:cs typeface="Andale Mono"/>
              </a:rPr>
              <a:t> </a:t>
            </a:r>
            <a:r>
              <a:rPr lang="en-US" sz="2800" dirty="0" err="1">
                <a:latin typeface="Andale Mono"/>
                <a:cs typeface="Andale Mono"/>
              </a:rPr>
              <a:t>foo.tbz</a:t>
            </a:r>
            <a:r>
              <a:rPr lang="en-US" sz="2800" dirty="0">
                <a:latin typeface="Andale Mono"/>
                <a:cs typeface="Andale Mono"/>
              </a:rPr>
              <a:t>   # bunzip2</a:t>
            </a:r>
          </a:p>
          <a:p>
            <a:pPr marL="0" indent="0">
              <a:buNone/>
            </a:pPr>
            <a:r>
              <a:rPr lang="en-US" sz="2800" dirty="0">
                <a:latin typeface="Andale Mono"/>
                <a:cs typeface="Andale Mono"/>
              </a:rPr>
              <a:t>TARBALL vs TARBOMB</a:t>
            </a:r>
          </a:p>
          <a:p>
            <a:pPr marL="0" indent="0">
              <a:buNone/>
            </a:pPr>
            <a:endParaRPr lang="en-US" sz="2800" dirty="0">
              <a:latin typeface="Andale Mono"/>
              <a:cs typeface="Andale Mono"/>
            </a:endParaRP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337" y="309697"/>
            <a:ext cx="2871663" cy="5707926"/>
          </a:xfrm>
          <a:prstGeom prst="rect">
            <a:avLst/>
          </a:prstGeom>
        </p:spPr>
      </p:pic>
    </p:spTree>
    <p:extLst>
      <p:ext uri="{BB962C8B-B14F-4D97-AF65-F5344CB8AC3E}">
        <p14:creationId xmlns:p14="http://schemas.microsoft.com/office/powerpoint/2010/main" val="30443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6933518" y="3182400"/>
            <a:ext cx="1853542" cy="646331"/>
          </a:xfrm>
        </p:spPr>
        <p:txBody>
          <a:bodyPr/>
          <a:lstStyle/>
          <a:p>
            <a:r>
              <a:rPr lang="nl-BE" dirty="0"/>
              <a:t>users</a:t>
            </a:r>
          </a:p>
        </p:txBody>
      </p:sp>
    </p:spTree>
    <p:extLst>
      <p:ext uri="{BB962C8B-B14F-4D97-AF65-F5344CB8AC3E}">
        <p14:creationId xmlns:p14="http://schemas.microsoft.com/office/powerpoint/2010/main" val="362704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82834"/>
            <a:ext cx="7772400" cy="520791"/>
          </a:xfrm>
        </p:spPr>
        <p:txBody>
          <a:bodyPr/>
          <a:lstStyle/>
          <a:p>
            <a:pPr eaLnBrk="1" hangingPunct="1"/>
            <a:r>
              <a:rPr lang="en-US" dirty="0"/>
              <a:t>User accounts and passwords</a:t>
            </a:r>
          </a:p>
        </p:txBody>
      </p:sp>
    </p:spTree>
    <p:extLst>
      <p:ext uri="{BB962C8B-B14F-4D97-AF65-F5344CB8AC3E}">
        <p14:creationId xmlns:p14="http://schemas.microsoft.com/office/powerpoint/2010/main" val="32811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zh-CN"/>
              <a:t>User accounts </a:t>
            </a:r>
            <a:endParaRPr lang="en-US"/>
          </a:p>
        </p:txBody>
      </p:sp>
      <p:sp>
        <p:nvSpPr>
          <p:cNvPr id="18434" name="Content Placeholder 2"/>
          <p:cNvSpPr>
            <a:spLocks noGrp="1"/>
          </p:cNvSpPr>
          <p:nvPr>
            <p:ph idx="1"/>
          </p:nvPr>
        </p:nvSpPr>
        <p:spPr/>
        <p:txBody>
          <a:bodyPr/>
          <a:lstStyle/>
          <a:p>
            <a:pPr eaLnBrk="1" hangingPunct="1"/>
            <a:r>
              <a:rPr lang="en-US" altLang="zh-CN" sz="2800" dirty="0"/>
              <a:t>Files in the </a:t>
            </a:r>
            <a:r>
              <a:rPr lang="en-US" altLang="zh-CN" sz="2800" dirty="0">
                <a:latin typeface="Courier New" pitchFamily="49" charset="0"/>
              </a:rPr>
              <a:t>/</a:t>
            </a:r>
            <a:r>
              <a:rPr lang="en-US" altLang="zh-CN" sz="2800" dirty="0" err="1">
                <a:latin typeface="Courier New" pitchFamily="49" charset="0"/>
              </a:rPr>
              <a:t>etc</a:t>
            </a:r>
            <a:r>
              <a:rPr lang="en-US" altLang="zh-CN" sz="2800" dirty="0"/>
              <a:t> directory contain system configuration data.</a:t>
            </a:r>
          </a:p>
          <a:p>
            <a:pPr eaLnBrk="1" hangingPunct="1"/>
            <a:r>
              <a:rPr lang="en-US" altLang="zh-CN" sz="2800" dirty="0"/>
              <a:t>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defines some of the account information for user accounts.</a:t>
            </a:r>
          </a:p>
          <a:p>
            <a:pPr eaLnBrk="1" hangingPunct="1"/>
            <a:endParaRPr lang="en-US" dirty="0"/>
          </a:p>
        </p:txBody>
      </p:sp>
    </p:spTree>
    <p:extLst>
      <p:ext uri="{BB962C8B-B14F-4D97-AF65-F5344CB8AC3E}">
        <p14:creationId xmlns:p14="http://schemas.microsoft.com/office/powerpoint/2010/main" val="37691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altLang="zh-CN"/>
              <a:t>The /etc/passwd file</a:t>
            </a:r>
            <a:endParaRPr lang="en-US"/>
          </a:p>
        </p:txBody>
      </p:sp>
      <p:sp>
        <p:nvSpPr>
          <p:cNvPr id="34819" name="Content Placeholder 2"/>
          <p:cNvSpPr>
            <a:spLocks noGrp="1"/>
          </p:cNvSpPr>
          <p:nvPr>
            <p:ph idx="4294967295"/>
          </p:nvPr>
        </p:nvSpPr>
        <p:spPr>
          <a:xfrm>
            <a:off x="457200" y="1295400"/>
            <a:ext cx="8229600" cy="4830763"/>
          </a:xfrm>
        </p:spPr>
        <p:txBody>
          <a:bodyPr/>
          <a:lstStyle/>
          <a:p>
            <a:pPr eaLnBrk="1" hangingPunct="1"/>
            <a:r>
              <a:rPr lang="en-US" altLang="zh-CN" sz="2800" dirty="0"/>
              <a:t>Each line of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relates to a user account.</a:t>
            </a:r>
          </a:p>
          <a:p>
            <a:r>
              <a:rPr lang="en-US" altLang="ja-JP" sz="2800" dirty="0"/>
              <a:t>Each line is separated into fields by colon characters.  The fields from left to right are as follows:</a:t>
            </a:r>
          </a:p>
          <a:p>
            <a:pPr marL="463550" lvl="1" indent="-6350">
              <a:buFont typeface="Arial" charset="0"/>
              <a:buNone/>
            </a:pPr>
            <a:r>
              <a:rPr lang="en-US" altLang="ja-JP" sz="2000" dirty="0" err="1"/>
              <a:t>name:password</a:t>
            </a:r>
            <a:r>
              <a:rPr lang="en-US" altLang="ja-JP" sz="2000" dirty="0"/>
              <a:t> </a:t>
            </a:r>
            <a:r>
              <a:rPr lang="en-US" altLang="ja-JP" sz="2000" dirty="0" err="1"/>
              <a:t>placeholder:user</a:t>
            </a:r>
            <a:r>
              <a:rPr lang="en-US" altLang="ja-JP" sz="2000" dirty="0"/>
              <a:t> </a:t>
            </a:r>
            <a:r>
              <a:rPr lang="en-US" altLang="ja-JP" sz="2000" dirty="0" err="1"/>
              <a:t>id:primary</a:t>
            </a:r>
            <a:r>
              <a:rPr lang="en-US" altLang="ja-JP" sz="2000" dirty="0"/>
              <a:t> group </a:t>
            </a:r>
            <a:r>
              <a:rPr lang="en-US" altLang="ja-JP" sz="2000" dirty="0" err="1"/>
              <a:t>id:comment:home</a:t>
            </a:r>
            <a:r>
              <a:rPr lang="en-US" altLang="ja-JP" sz="2000" dirty="0"/>
              <a:t> </a:t>
            </a:r>
            <a:r>
              <a:rPr lang="en-US" altLang="ja-JP" sz="2000" dirty="0" err="1"/>
              <a:t>directory:shell</a:t>
            </a:r>
            <a:endParaRPr lang="en-US" sz="2000" dirty="0"/>
          </a:p>
        </p:txBody>
      </p:sp>
      <p:pic>
        <p:nvPicPr>
          <p:cNvPr id="34820" name="Picture 4"/>
          <p:cNvPicPr>
            <a:picLocks noChangeAspect="1" noChangeArrowheads="1"/>
          </p:cNvPicPr>
          <p:nvPr/>
        </p:nvPicPr>
        <p:blipFill>
          <a:blip r:embed="rId2"/>
          <a:srcRect/>
          <a:stretch>
            <a:fillRect/>
          </a:stretch>
        </p:blipFill>
        <p:spPr bwMode="auto">
          <a:xfrm>
            <a:off x="1676400" y="3886200"/>
            <a:ext cx="5791200" cy="2096589"/>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92129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altLang="zh-CN"/>
              <a:t>The /etc/passwd file</a:t>
            </a:r>
            <a:endParaRPr lang="en-US"/>
          </a:p>
        </p:txBody>
      </p:sp>
      <p:graphicFrame>
        <p:nvGraphicFramePr>
          <p:cNvPr id="35997" name="Group 157"/>
          <p:cNvGraphicFramePr>
            <a:graphicFrameLocks noGrp="1"/>
          </p:cNvGraphicFramePr>
          <p:nvPr/>
        </p:nvGraphicFramePr>
        <p:xfrm>
          <a:off x="914400" y="1417638"/>
          <a:ext cx="7232770" cy="4495801"/>
        </p:xfrm>
        <a:graphic>
          <a:graphicData uri="http://schemas.openxmlformats.org/drawingml/2006/table">
            <a:tbl>
              <a:tblPr/>
              <a:tblGrid>
                <a:gridCol w="2023454">
                  <a:extLst>
                    <a:ext uri="{9D8B030D-6E8A-4147-A177-3AD203B41FA5}">
                      <a16:colId xmlns:a16="http://schemas.microsoft.com/office/drawing/2014/main" val="20000"/>
                    </a:ext>
                  </a:extLst>
                </a:gridCol>
                <a:gridCol w="1116487">
                  <a:extLst>
                    <a:ext uri="{9D8B030D-6E8A-4147-A177-3AD203B41FA5}">
                      <a16:colId xmlns:a16="http://schemas.microsoft.com/office/drawing/2014/main" val="20001"/>
                    </a:ext>
                  </a:extLst>
                </a:gridCol>
                <a:gridCol w="4092829">
                  <a:extLst>
                    <a:ext uri="{9D8B030D-6E8A-4147-A177-3AD203B41FA5}">
                      <a16:colId xmlns:a16="http://schemas.microsoft.com/office/drawing/2014/main" val="20002"/>
                    </a:ext>
                  </a:extLst>
                </a:gridCol>
              </a:tblGrid>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is the name of the account.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45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 placeholder</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x</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a:t>
                      </a:r>
                      <a:r>
                        <a:rPr kumimoji="0" lang="en-US" altLang="ja-JP" sz="1600" b="1" i="0" u="none" strike="noStrike" cap="none" normalizeH="0" baseline="0">
                          <a:ln>
                            <a:noFill/>
                          </a:ln>
                          <a:solidFill>
                            <a:schemeClr val="tx1"/>
                          </a:solidFill>
                          <a:effectLst/>
                          <a:latin typeface="Calibri" pitchFamily="34" charset="0"/>
                          <a:ea typeface="MS Mincho" pitchFamily="49" charset="-128"/>
                          <a:cs typeface="Times New Roman" pitchFamily="18" charset="0"/>
                        </a:rPr>
                        <a:t>x</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 in the password placeholder field indicates to the system that the password is not stored here, but rather in the </a:t>
                      </a:r>
                      <a:r>
                        <a:rPr kumimoji="0" lang="en-US" altLang="ja-JP" sz="1600" b="0" i="0" u="none" strike="noStrike" cap="none" normalizeH="0" baseline="0">
                          <a:ln>
                            <a:noFill/>
                          </a:ln>
                          <a:solidFill>
                            <a:schemeClr val="tx1"/>
                          </a:solidFill>
                          <a:effectLst/>
                          <a:latin typeface="Courier New" pitchFamily="49" charset="0"/>
                          <a:ea typeface="MS Mincho" pitchFamily="49" charset="-128"/>
                          <a:cs typeface="Courier New" pitchFamily="49" charset="0"/>
                        </a:rPr>
                        <a:t>/etc/shadow</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 file.  </a:t>
                      </a:r>
                      <a:endParaRPr kumimoji="0" lang="en-US" altLang="ja-JP" sz="1600" b="0" i="0" u="none" strike="noStrike" cap="none" normalizeH="0" baseline="0">
                        <a:ln>
                          <a:noFill/>
                        </a:ln>
                        <a:solidFill>
                          <a:schemeClr val="tx1"/>
                        </a:solidFill>
                        <a:effectLst/>
                        <a:latin typeface="Arial" charset="0"/>
                        <a:ea typeface="ＭＳ Ｐゴシック" pitchFamily="34"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 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Each account is assigned a user ID (UID).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primary group 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When a user creates a file, the file is owned by a group id (GID), the user's primary GID.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6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comment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can contain any information about the user, including their real (full) name and other useful information.</a:t>
                      </a:r>
                      <a:r>
                        <a:rPr kumimoji="0" lang="en-US" altLang="ja-JP" sz="1600" b="0" i="0" u="none" strike="noStrike" cap="none" normalizeH="0" baseline="0">
                          <a:ln>
                            <a:noFill/>
                          </a:ln>
                          <a:solidFill>
                            <a:schemeClr val="tx1"/>
                          </a:solidFill>
                          <a:effectLst/>
                          <a:latin typeface="Calibri" pitchFamily="34" charset="0"/>
                          <a:ea typeface="MS Mincho" pitchFamily="49" charset="-128"/>
                          <a:cs typeface="Times New Roman" pitchFamily="18" charset="0"/>
                        </a:rPr>
                        <a: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home directory</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defines the location of the user's home directory.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shell</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/bin/bash</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is the location of the user's login shell.</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82660" marR="82660" marT="41330" marB="413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220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en-US" dirty="0"/>
              <a:t>Commands available</a:t>
            </a:r>
          </a:p>
          <a:p>
            <a:pPr marL="702900" lvl="1" indent="-342900">
              <a:buFont typeface="Arial" panose="020B0604020202020204" pitchFamily="34" charset="0"/>
              <a:buChar char="•"/>
            </a:pPr>
            <a:r>
              <a:rPr lang="nl-BE" b="1" dirty="0" err="1"/>
              <a:t>fdisk</a:t>
            </a:r>
            <a:r>
              <a:rPr lang="nl-BE" dirty="0"/>
              <a:t>, </a:t>
            </a:r>
            <a:r>
              <a:rPr lang="nl-BE" b="1" dirty="0" err="1"/>
              <a:t>cfdisk</a:t>
            </a:r>
            <a:r>
              <a:rPr lang="nl-BE" dirty="0"/>
              <a:t>, </a:t>
            </a:r>
            <a:r>
              <a:rPr lang="nl-BE" b="1" dirty="0" err="1"/>
              <a:t>sfdisk</a:t>
            </a:r>
            <a:r>
              <a:rPr lang="nl-BE" dirty="0"/>
              <a:t>, </a:t>
            </a:r>
            <a:r>
              <a:rPr lang="nl-BE" b="1" dirty="0" err="1"/>
              <a:t>parted</a:t>
            </a:r>
            <a:endParaRPr lang="nl-BE" b="1" dirty="0"/>
          </a:p>
          <a:p>
            <a:pPr marL="342900" indent="-342900">
              <a:buFont typeface="Arial" panose="020B0604020202020204" pitchFamily="34" charset="0"/>
              <a:buChar char="•"/>
            </a:pPr>
            <a:r>
              <a:rPr lang="nl-BE" dirty="0"/>
              <a:t>E.g. /</a:t>
            </a:r>
            <a:r>
              <a:rPr lang="nl-BE" dirty="0" err="1"/>
              <a:t>dev</a:t>
            </a:r>
            <a:r>
              <a:rPr lang="nl-BE" dirty="0"/>
              <a:t>/</a:t>
            </a:r>
            <a:r>
              <a:rPr lang="nl-BE" dirty="0" err="1"/>
              <a:t>sda</a:t>
            </a:r>
            <a:endParaRPr lang="nl-BE" dirty="0"/>
          </a:p>
          <a:p>
            <a:pPr marL="702900" lvl="1" indent="-342900">
              <a:buFont typeface="Arial" panose="020B0604020202020204" pitchFamily="34" charset="0"/>
              <a:buChar char="•"/>
            </a:pPr>
            <a:r>
              <a:rPr lang="nl-BE" dirty="0"/>
              <a:t>SCSI / SATA </a:t>
            </a:r>
            <a:r>
              <a:rPr lang="nl-BE" dirty="0" err="1"/>
              <a:t>physical</a:t>
            </a:r>
            <a:r>
              <a:rPr lang="nl-BE" dirty="0"/>
              <a:t> disc</a:t>
            </a:r>
          </a:p>
          <a:p>
            <a:pPr marL="882900" lvl="2" indent="-342900">
              <a:buFont typeface="Arial" panose="020B0604020202020204" pitchFamily="34" charset="0"/>
              <a:buChar char="•"/>
            </a:pPr>
            <a:r>
              <a:rPr lang="nl-BE" dirty="0" err="1"/>
              <a:t>One</a:t>
            </a:r>
            <a:r>
              <a:rPr lang="nl-BE" dirty="0"/>
              <a:t> disc per letter</a:t>
            </a:r>
          </a:p>
          <a:p>
            <a:pPr marL="882900" lvl="2" indent="-342900">
              <a:buFont typeface="Arial" panose="020B0604020202020204" pitchFamily="34" charset="0"/>
              <a:buChar char="•"/>
            </a:pPr>
            <a:r>
              <a:rPr lang="nl-BE" dirty="0" err="1"/>
              <a:t>So</a:t>
            </a:r>
            <a:r>
              <a:rPr lang="nl-BE" dirty="0"/>
              <a:t> /</a:t>
            </a:r>
            <a:r>
              <a:rPr lang="nl-BE" dirty="0" err="1"/>
              <a:t>dev</a:t>
            </a:r>
            <a:r>
              <a:rPr lang="nl-BE" dirty="0"/>
              <a:t>/</a:t>
            </a:r>
            <a:r>
              <a:rPr lang="nl-BE" dirty="0" err="1"/>
              <a:t>sdc</a:t>
            </a:r>
            <a:r>
              <a:rPr lang="nl-BE" dirty="0"/>
              <a:t> is </a:t>
            </a:r>
            <a:r>
              <a:rPr lang="nl-BE" dirty="0" err="1"/>
              <a:t>the</a:t>
            </a:r>
            <a:r>
              <a:rPr lang="nl-BE" dirty="0"/>
              <a:t> </a:t>
            </a:r>
            <a:r>
              <a:rPr lang="nl-BE" dirty="0" err="1"/>
              <a:t>third</a:t>
            </a:r>
            <a:r>
              <a:rPr lang="nl-BE" dirty="0"/>
              <a:t> disc</a:t>
            </a:r>
            <a:endParaRPr lang="en-US" dirty="0"/>
          </a:p>
          <a:p>
            <a:endParaRPr lang="nl-BE" b="1" dirty="0"/>
          </a:p>
        </p:txBody>
      </p:sp>
      <p:sp>
        <p:nvSpPr>
          <p:cNvPr id="4" name="Titel 3"/>
          <p:cNvSpPr>
            <a:spLocks noGrp="1"/>
          </p:cNvSpPr>
          <p:nvPr>
            <p:ph type="title"/>
          </p:nvPr>
        </p:nvSpPr>
        <p:spPr>
          <a:xfrm>
            <a:off x="360000" y="715334"/>
            <a:ext cx="3573884" cy="369332"/>
          </a:xfrm>
        </p:spPr>
        <p:txBody>
          <a:bodyPr/>
          <a:lstStyle/>
          <a:p>
            <a:r>
              <a:rPr lang="nl-BE" dirty="0" err="1"/>
              <a:t>Partitioning</a:t>
            </a:r>
            <a:r>
              <a:rPr lang="nl-BE" dirty="0"/>
              <a:t> </a:t>
            </a:r>
            <a:r>
              <a:rPr lang="nl-BE" dirty="0" err="1"/>
              <a:t>for</a:t>
            </a:r>
            <a:r>
              <a:rPr lang="nl-BE" dirty="0"/>
              <a:t> </a:t>
            </a:r>
            <a:r>
              <a:rPr lang="nl-BE" dirty="0" err="1"/>
              <a:t>dummies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6</a:t>
            </a:fld>
            <a:endParaRPr lang="en-GB" dirty="0"/>
          </a:p>
        </p:txBody>
      </p:sp>
      <p:pic>
        <p:nvPicPr>
          <p:cNvPr id="9" name="Tijdelijke aanduiding voor afbeelding 8"/>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988" r="6988"/>
          <a:stretch>
            <a:fillRect/>
          </a:stretch>
        </p:blipFill>
        <p:spPr>
          <a:xfrm>
            <a:off x="5268913" y="309563"/>
            <a:ext cx="3935412" cy="5708650"/>
          </a:xfrm>
        </p:spPr>
      </p:pic>
    </p:spTree>
    <p:extLst>
      <p:ext uri="{BB962C8B-B14F-4D97-AF65-F5344CB8AC3E}">
        <p14:creationId xmlns:p14="http://schemas.microsoft.com/office/powerpoint/2010/main" val="360323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altLang="zh-CN"/>
              <a:t>The /etc/shadow file</a:t>
            </a:r>
            <a:endParaRPr lang="en-US"/>
          </a:p>
        </p:txBody>
      </p:sp>
      <p:sp>
        <p:nvSpPr>
          <p:cNvPr id="36867" name="Content Placeholder 2"/>
          <p:cNvSpPr>
            <a:spLocks noGrp="1"/>
          </p:cNvSpPr>
          <p:nvPr>
            <p:ph idx="4294967295"/>
          </p:nvPr>
        </p:nvSpPr>
        <p:spPr>
          <a:xfrm>
            <a:off x="457200" y="1295400"/>
            <a:ext cx="8229600" cy="4525963"/>
          </a:xfrm>
        </p:spPr>
        <p:txBody>
          <a:bodyPr/>
          <a:lstStyle/>
          <a:p>
            <a:pPr eaLnBrk="1" hangingPunct="1"/>
            <a:r>
              <a:rPr lang="en-US" altLang="zh-CN" sz="2800" dirty="0"/>
              <a:t>Contains account information related to the user's password.</a:t>
            </a:r>
          </a:p>
          <a:p>
            <a:r>
              <a:rPr lang="en-US" altLang="ja-JP" sz="2800" dirty="0"/>
              <a:t>The fields of the </a:t>
            </a:r>
            <a:r>
              <a:rPr lang="en-US" altLang="ja-JP" sz="2800" dirty="0">
                <a:latin typeface="Courier New" pitchFamily="49" charset="0"/>
              </a:rPr>
              <a:t>/</a:t>
            </a:r>
            <a:r>
              <a:rPr lang="en-US" altLang="ja-JP" sz="2800" dirty="0" err="1">
                <a:latin typeface="Courier New" pitchFamily="49" charset="0"/>
              </a:rPr>
              <a:t>etc</a:t>
            </a:r>
            <a:r>
              <a:rPr lang="en-US" altLang="ja-JP" sz="2800" dirty="0">
                <a:latin typeface="Courier New" pitchFamily="49" charset="0"/>
              </a:rPr>
              <a:t>/shadow</a:t>
            </a:r>
            <a:r>
              <a:rPr lang="en-US" altLang="ja-JP" sz="2800" dirty="0"/>
              <a:t> file are:</a:t>
            </a:r>
          </a:p>
          <a:p>
            <a:pPr>
              <a:buFont typeface="Arial" charset="0"/>
              <a:buNone/>
            </a:pPr>
            <a:r>
              <a:rPr lang="en-US" altLang="ja-JP" sz="2000" dirty="0"/>
              <a:t>	</a:t>
            </a:r>
            <a:r>
              <a:rPr lang="en-US" altLang="ja-JP" sz="2200" dirty="0" err="1"/>
              <a:t>name:password:lastchange:min:max:warn:inactive:expire:reserved</a:t>
            </a:r>
            <a:endParaRPr lang="en-US" altLang="ja-JP" sz="2200" dirty="0"/>
          </a:p>
          <a:p>
            <a:pPr>
              <a:buFont typeface="Arial" charset="0"/>
              <a:buNone/>
            </a:pPr>
            <a:endParaRPr lang="en-US" sz="2200" dirty="0"/>
          </a:p>
        </p:txBody>
      </p:sp>
      <p:pic>
        <p:nvPicPr>
          <p:cNvPr id="36868" name="Picture 4"/>
          <p:cNvPicPr>
            <a:picLocks noChangeAspect="1" noChangeArrowheads="1"/>
          </p:cNvPicPr>
          <p:nvPr/>
        </p:nvPicPr>
        <p:blipFill>
          <a:blip r:embed="rId2"/>
          <a:srcRect/>
          <a:stretch>
            <a:fillRect/>
          </a:stretch>
        </p:blipFill>
        <p:spPr bwMode="auto">
          <a:xfrm>
            <a:off x="1447800" y="3413760"/>
            <a:ext cx="6274466" cy="2407603"/>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12320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457200" y="592182"/>
            <a:ext cx="8229600" cy="409303"/>
          </a:xfrm>
        </p:spPr>
        <p:txBody>
          <a:bodyPr/>
          <a:lstStyle/>
          <a:p>
            <a:pPr eaLnBrk="1" hangingPunct="1"/>
            <a:r>
              <a:rPr lang="en-US" altLang="zh-CN" dirty="0"/>
              <a:t>The /</a:t>
            </a:r>
            <a:r>
              <a:rPr lang="en-US" altLang="zh-CN" dirty="0" err="1"/>
              <a:t>etc</a:t>
            </a:r>
            <a:r>
              <a:rPr lang="en-US" altLang="zh-CN" dirty="0"/>
              <a:t>/shadow file</a:t>
            </a:r>
            <a:endParaRPr lang="en-US" dirty="0"/>
          </a:p>
        </p:txBody>
      </p:sp>
      <p:graphicFrame>
        <p:nvGraphicFramePr>
          <p:cNvPr id="38082" name="Group 194"/>
          <p:cNvGraphicFramePr>
            <a:graphicFrameLocks noGrp="1"/>
          </p:cNvGraphicFramePr>
          <p:nvPr/>
        </p:nvGraphicFramePr>
        <p:xfrm>
          <a:off x="914399" y="1137115"/>
          <a:ext cx="7238800" cy="4806482"/>
        </p:xfrm>
        <a:graphic>
          <a:graphicData uri="http://schemas.openxmlformats.org/drawingml/2006/table">
            <a:tbl>
              <a:tblPr/>
              <a:tblGrid>
                <a:gridCol w="1150090">
                  <a:extLst>
                    <a:ext uri="{9D8B030D-6E8A-4147-A177-3AD203B41FA5}">
                      <a16:colId xmlns:a16="http://schemas.microsoft.com/office/drawing/2014/main" val="20000"/>
                    </a:ext>
                  </a:extLst>
                </a:gridCol>
                <a:gridCol w="1150090">
                  <a:extLst>
                    <a:ext uri="{9D8B030D-6E8A-4147-A177-3AD203B41FA5}">
                      <a16:colId xmlns:a16="http://schemas.microsoft.com/office/drawing/2014/main" val="20001"/>
                    </a:ext>
                  </a:extLst>
                </a:gridCol>
                <a:gridCol w="4938620">
                  <a:extLst>
                    <a:ext uri="{9D8B030D-6E8A-4147-A177-3AD203B41FA5}">
                      <a16:colId xmlns:a16="http://schemas.microsoft.com/office/drawing/2014/main" val="20002"/>
                    </a:ext>
                  </a:extLst>
                </a:gridCol>
              </a:tblGrid>
              <a:tr h="2994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Field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sysadmin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is the name of the account, which matches the account name in the </a:t>
                      </a:r>
                      <a:r>
                        <a:rPr kumimoji="0" lang="en-US" altLang="ja-JP" sz="1500" b="0" i="0" u="none" strike="noStrike" cap="none" normalizeH="0" baseline="0">
                          <a:ln>
                            <a:noFill/>
                          </a:ln>
                          <a:solidFill>
                            <a:srgbClr val="000000"/>
                          </a:solidFill>
                          <a:effectLst/>
                          <a:latin typeface="Courier New" pitchFamily="49" charset="0"/>
                          <a:ea typeface="MS Mincho" pitchFamily="49" charset="-128"/>
                          <a:cs typeface="Courier New" pitchFamily="49" charset="0"/>
                        </a:rPr>
                        <a:t>/etc/passwd</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file.</a:t>
                      </a:r>
                      <a:endParaRPr kumimoji="0" lang="en-US" altLang="ja-JP" sz="1500" b="0" i="0" u="none" strike="noStrike" cap="none" normalizeH="0" baseline="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$6$.........rl1</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The password field contains the hashed password for the account.  </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last change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15020</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field contains a number that represents the last time the password was changed.  </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5</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password can't be changed again for the specified number of days.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max</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30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is used to force users to change their passwords on a regular basis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85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warn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7</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If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max</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is set,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warn</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indicates that the user would be "warned" when 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max </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timeframe is approaching.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inactive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60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a:t>
                      </a: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inactive</a:t>
                      </a: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field provides the user with a "grace" period in which their password can be changed.</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3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Calibri" pitchFamily="34" charset="0"/>
                          <a:ea typeface="宋体" pitchFamily="2" charset="-122"/>
                          <a:cs typeface="Arial" charset="0"/>
                        </a:rPr>
                        <a:t>expire</a:t>
                      </a:r>
                      <a:r>
                        <a:rPr kumimoji="0" lang="en-US" altLang="zh-CN" sz="1500" b="0" i="0" u="none" strike="noStrike" cap="none" normalizeH="0" baseline="0">
                          <a:ln>
                            <a:noFill/>
                          </a:ln>
                          <a:solidFill>
                            <a:schemeClr val="tx1"/>
                          </a:solidFill>
                          <a:effectLst/>
                          <a:latin typeface="Arial" charset="0"/>
                          <a:ea typeface="宋体" pitchFamily="2" charset="-122"/>
                          <a:cs typeface="Arial" charset="0"/>
                        </a:rPr>
                        <a:t> </a:t>
                      </a:r>
                      <a:endParaRPr kumimoji="0" lang="en-US" altLang="ja-JP" sz="1500" b="0" i="0" u="none" strike="noStrike" cap="none" normalizeH="0" baseline="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zh-CN" sz="1500" b="0" i="0" u="none" strike="noStrike" cap="none" normalizeH="0" baseline="0">
                          <a:ln>
                            <a:noFill/>
                          </a:ln>
                          <a:solidFill>
                            <a:schemeClr val="tx1"/>
                          </a:solidFill>
                          <a:effectLst/>
                          <a:latin typeface="Calibri" pitchFamily="34" charset="0"/>
                          <a:ea typeface="宋体" pitchFamily="2" charset="-122"/>
                        </a:rPr>
                        <a:t>15050 </a:t>
                      </a:r>
                      <a:endParaRPr kumimoji="0" lang="en-US" sz="1500" b="0" i="0" u="none" strike="noStrike" cap="none" normalizeH="0" baseline="0">
                        <a:ln>
                          <a:noFill/>
                        </a:ln>
                        <a:solidFill>
                          <a:schemeClr val="tx1"/>
                        </a:solidFill>
                        <a:effectLst/>
                        <a:latin typeface="Calibri" pitchFamily="34"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Calibri" pitchFamily="34" charset="0"/>
                          <a:ea typeface="宋体" pitchFamily="2" charset="-122"/>
                          <a:cs typeface="Arial" charset="0"/>
                        </a:rPr>
                        <a:t>This field represents the number of days from January 1, 1970 and the day the account will "expire".</a:t>
                      </a:r>
                      <a:r>
                        <a:rPr kumimoji="0" lang="en-US" altLang="zh-CN" sz="1500" b="1" i="0" u="none" strike="noStrike" cap="none" normalizeH="0" baseline="0" dirty="0">
                          <a:ln>
                            <a:noFill/>
                          </a:ln>
                          <a:solidFill>
                            <a:schemeClr val="tx1"/>
                          </a:solidFill>
                          <a:effectLst/>
                          <a:latin typeface="Arial" charset="0"/>
                          <a:ea typeface="宋体" pitchFamily="2" charset="-122"/>
                          <a:cs typeface="Arial" charset="0"/>
                        </a:rPr>
                        <a:t> </a:t>
                      </a:r>
                      <a:endParaRPr kumimoji="0" lang="en-US" altLang="ja-JP" sz="1500" b="1" i="0" u="none" strike="noStrike" cap="none" normalizeH="0" baseline="0" dirty="0">
                        <a:ln>
                          <a:noFill/>
                        </a:ln>
                        <a:solidFill>
                          <a:schemeClr val="tx1"/>
                        </a:solidFill>
                        <a:effectLst/>
                        <a:latin typeface="Arial" charset="0"/>
                        <a:ea typeface="ＭＳ Ｐゴシック" pitchFamily="34" charset="-128"/>
                        <a:cs typeface="Arial" charset="0"/>
                      </a:endParaRPr>
                    </a:p>
                  </a:txBody>
                  <a:tcPr marL="78619" marR="78619" marT="39310" marB="393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63006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56709"/>
            <a:ext cx="7772400" cy="546916"/>
          </a:xfrm>
        </p:spPr>
        <p:txBody>
          <a:bodyPr/>
          <a:lstStyle/>
          <a:p>
            <a:pPr eaLnBrk="1" hangingPunct="1"/>
            <a:r>
              <a:rPr lang="en-US" dirty="0"/>
              <a:t>Viewing Account Information</a:t>
            </a:r>
          </a:p>
        </p:txBody>
      </p:sp>
    </p:spTree>
    <p:extLst>
      <p:ext uri="{BB962C8B-B14F-4D97-AF65-F5344CB8AC3E}">
        <p14:creationId xmlns:p14="http://schemas.microsoft.com/office/powerpoint/2010/main" val="1805297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altLang="zh-CN"/>
              <a:t>Viewing account information </a:t>
            </a:r>
            <a:endParaRPr lang="en-US"/>
          </a:p>
        </p:txBody>
      </p:sp>
      <p:sp>
        <p:nvSpPr>
          <p:cNvPr id="38915" name="Content Placeholder 2"/>
          <p:cNvSpPr>
            <a:spLocks noGrp="1"/>
          </p:cNvSpPr>
          <p:nvPr>
            <p:ph idx="4294967295"/>
          </p:nvPr>
        </p:nvSpPr>
        <p:spPr>
          <a:xfrm>
            <a:off x="457200" y="1295400"/>
            <a:ext cx="8229600" cy="4525963"/>
          </a:xfrm>
        </p:spPr>
        <p:txBody>
          <a:bodyPr/>
          <a:lstStyle/>
          <a:p>
            <a:pPr eaLnBrk="1" hangingPunct="1"/>
            <a:r>
              <a:rPr lang="en-US" altLang="zh-CN" sz="2800" dirty="0"/>
              <a:t>To see the account information for the user name named "sysadmin", use the </a:t>
            </a:r>
            <a:r>
              <a:rPr lang="en-US" altLang="zh-CN" sz="2800" dirty="0">
                <a:latin typeface="Courier New" pitchFamily="49" charset="0"/>
              </a:rPr>
              <a:t>grep sysadmin /</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command:</a:t>
            </a:r>
          </a:p>
          <a:p>
            <a:pPr eaLnBrk="1" hangingPunct="1"/>
            <a:endParaRPr lang="en-US" altLang="zh-CN" sz="2800" dirty="0"/>
          </a:p>
          <a:p>
            <a:pPr eaLnBrk="1" hangingPunct="1"/>
            <a:endParaRPr lang="en-US" altLang="zh-CN" sz="2800" dirty="0"/>
          </a:p>
          <a:p>
            <a:pPr eaLnBrk="1" hangingPunct="1"/>
            <a:r>
              <a:rPr lang="en-US" altLang="zh-CN" sz="2800" dirty="0"/>
              <a:t>Another technique is the </a:t>
            </a:r>
            <a:r>
              <a:rPr lang="en-US" altLang="zh-CN" sz="2800" dirty="0" err="1">
                <a:latin typeface="Courier New" pitchFamily="49" charset="0"/>
              </a:rPr>
              <a:t>getent</a:t>
            </a:r>
            <a:r>
              <a:rPr lang="en-US" altLang="zh-CN" sz="2800" dirty="0"/>
              <a:t> command:</a:t>
            </a:r>
            <a:endParaRPr lang="en-US" altLang="ja-JP" sz="2800" dirty="0"/>
          </a:p>
          <a:p>
            <a:pPr>
              <a:buFont typeface="Arial" charset="0"/>
              <a:buNone/>
            </a:pPr>
            <a:endParaRPr lang="en-US" sz="2800" dirty="0"/>
          </a:p>
        </p:txBody>
      </p:sp>
      <p:pic>
        <p:nvPicPr>
          <p:cNvPr id="38917" name="Picture 5"/>
          <p:cNvPicPr>
            <a:picLocks noChangeAspect="1" noChangeArrowheads="1"/>
          </p:cNvPicPr>
          <p:nvPr/>
        </p:nvPicPr>
        <p:blipFill>
          <a:blip r:embed="rId2"/>
          <a:srcRect/>
          <a:stretch>
            <a:fillRect/>
          </a:stretch>
        </p:blipFill>
        <p:spPr bwMode="auto">
          <a:xfrm>
            <a:off x="782472" y="2778730"/>
            <a:ext cx="7929349" cy="1251198"/>
          </a:xfrm>
          <a:prstGeom prst="rect">
            <a:avLst/>
          </a:prstGeom>
          <a:noFill/>
          <a:ln w="3175">
            <a:solidFill>
              <a:srgbClr val="000000"/>
            </a:solidFill>
            <a:miter lim="800000"/>
            <a:headEnd/>
            <a:tailEnd/>
          </a:ln>
        </p:spPr>
      </p:pic>
      <p:pic>
        <p:nvPicPr>
          <p:cNvPr id="38918" name="Picture 6"/>
          <p:cNvPicPr>
            <a:picLocks noChangeAspect="1" noChangeArrowheads="1"/>
          </p:cNvPicPr>
          <p:nvPr/>
        </p:nvPicPr>
        <p:blipFill>
          <a:blip r:embed="rId3"/>
          <a:srcRect/>
          <a:stretch>
            <a:fillRect/>
          </a:stretch>
        </p:blipFill>
        <p:spPr bwMode="auto">
          <a:xfrm>
            <a:off x="678873" y="4664826"/>
            <a:ext cx="7924800" cy="1281054"/>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414306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pPr eaLnBrk="1" hangingPunct="1"/>
            <a:r>
              <a:rPr lang="en-US" altLang="zh-CN"/>
              <a:t>Viewing login information </a:t>
            </a:r>
            <a:endParaRPr lang="en-US"/>
          </a:p>
        </p:txBody>
      </p:sp>
      <p:sp>
        <p:nvSpPr>
          <p:cNvPr id="39939" name="Content Placeholder 2"/>
          <p:cNvSpPr>
            <a:spLocks noGrp="1"/>
          </p:cNvSpPr>
          <p:nvPr>
            <p:ph idx="4294967295"/>
          </p:nvPr>
        </p:nvSpPr>
        <p:spPr>
          <a:xfrm>
            <a:off x="457200" y="1295400"/>
            <a:ext cx="8229600" cy="4525963"/>
          </a:xfrm>
        </p:spPr>
        <p:txBody>
          <a:bodyPr/>
          <a:lstStyle/>
          <a:p>
            <a:pPr eaLnBrk="1" hangingPunct="1"/>
            <a:r>
              <a:rPr lang="en-US" altLang="zh-CN" sz="2800"/>
              <a:t>To verify your identity you can execute the </a:t>
            </a:r>
            <a:r>
              <a:rPr lang="en-US" altLang="zh-CN" sz="2800">
                <a:latin typeface="Courier New" pitchFamily="49" charset="0"/>
              </a:rPr>
              <a:t>id</a:t>
            </a:r>
            <a:r>
              <a:rPr lang="en-US" altLang="zh-CN" sz="2800"/>
              <a:t> command: </a:t>
            </a:r>
          </a:p>
          <a:p>
            <a:pPr eaLnBrk="1" hangingPunct="1"/>
            <a:endParaRPr lang="en-US" sz="2800"/>
          </a:p>
        </p:txBody>
      </p:sp>
      <p:pic>
        <p:nvPicPr>
          <p:cNvPr id="39941" name="Picture 5"/>
          <p:cNvPicPr>
            <a:picLocks noChangeAspect="1" noChangeArrowheads="1"/>
          </p:cNvPicPr>
          <p:nvPr/>
        </p:nvPicPr>
        <p:blipFill>
          <a:blip r:embed="rId2"/>
          <a:srcRect/>
          <a:stretch>
            <a:fillRect/>
          </a:stretch>
        </p:blipFill>
        <p:spPr bwMode="auto">
          <a:xfrm>
            <a:off x="609600" y="2514600"/>
            <a:ext cx="8229600" cy="2347913"/>
          </a:xfrm>
          <a:prstGeom prst="rect">
            <a:avLst/>
          </a:prstGeom>
          <a:noFill/>
          <a:ln w="3175">
            <a:solidFill>
              <a:srgbClr val="000000"/>
            </a:solidFill>
            <a:miter lim="800000"/>
            <a:headEnd/>
            <a:tailEnd/>
          </a:ln>
        </p:spPr>
      </p:pic>
    </p:spTree>
    <p:extLst>
      <p:ext uri="{BB962C8B-B14F-4D97-AF65-F5344CB8AC3E}">
        <p14:creationId xmlns:p14="http://schemas.microsoft.com/office/powerpoint/2010/main" val="1401066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91543"/>
            <a:ext cx="7772400" cy="512082"/>
          </a:xfrm>
        </p:spPr>
        <p:txBody>
          <a:bodyPr/>
          <a:lstStyle/>
          <a:p>
            <a:pPr eaLnBrk="1" hangingPunct="1"/>
            <a:r>
              <a:rPr lang="en-US" dirty="0"/>
              <a:t>System Accounts</a:t>
            </a:r>
          </a:p>
        </p:txBody>
      </p:sp>
    </p:spTree>
    <p:extLst>
      <p:ext uri="{BB962C8B-B14F-4D97-AF65-F5344CB8AC3E}">
        <p14:creationId xmlns:p14="http://schemas.microsoft.com/office/powerpoint/2010/main" val="2354630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altLang="zh-CN"/>
              <a:t>System accounts </a:t>
            </a:r>
            <a:endParaRPr lang="en-US"/>
          </a:p>
        </p:txBody>
      </p:sp>
      <p:sp>
        <p:nvSpPr>
          <p:cNvPr id="40963" name="Content Placeholder 2"/>
          <p:cNvSpPr>
            <a:spLocks noGrp="1"/>
          </p:cNvSpPr>
          <p:nvPr>
            <p:ph idx="4294967295"/>
          </p:nvPr>
        </p:nvSpPr>
        <p:spPr>
          <a:xfrm>
            <a:off x="457200" y="1295400"/>
            <a:ext cx="8229600" cy="4525963"/>
          </a:xfrm>
        </p:spPr>
        <p:txBody>
          <a:bodyPr>
            <a:normAutofit lnSpcReduction="10000"/>
          </a:bodyPr>
          <a:lstStyle/>
          <a:p>
            <a:pPr eaLnBrk="1" hangingPunct="1"/>
            <a:r>
              <a:rPr lang="en-US" altLang="zh-CN" sz="2800" dirty="0"/>
              <a:t>System accounts are designed to provide accounts for services that are running on the system.</a:t>
            </a:r>
          </a:p>
          <a:p>
            <a:pPr eaLnBrk="1" hangingPunct="1"/>
            <a:r>
              <a:rPr lang="en-US" altLang="zh-CN" sz="2800" dirty="0"/>
              <a:t>Have UIDs between 1-499</a:t>
            </a:r>
          </a:p>
          <a:p>
            <a:pPr eaLnBrk="1" hangingPunct="1"/>
            <a:r>
              <a:rPr lang="en-US" altLang="zh-CN" sz="2800" dirty="0"/>
              <a:t>Have non-login shells in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endParaRPr lang="en-US" altLang="zh-CN" sz="2800" dirty="0">
              <a:latin typeface="Courier New" pitchFamily="49" charset="0"/>
            </a:endParaRPr>
          </a:p>
          <a:p>
            <a:pPr eaLnBrk="1" hangingPunct="1"/>
            <a:r>
              <a:rPr lang="en-US" altLang="zh-CN" sz="2800" dirty="0"/>
              <a:t>Have * in password field of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/shadow</a:t>
            </a:r>
          </a:p>
          <a:p>
            <a:pPr eaLnBrk="1" hangingPunct="1"/>
            <a:r>
              <a:rPr lang="en-US" altLang="zh-CN" sz="2800" dirty="0"/>
              <a:t>Most are critical for system operation.</a:t>
            </a:r>
          </a:p>
          <a:p>
            <a:pPr eaLnBrk="1" hangingPunct="1"/>
            <a:r>
              <a:rPr lang="en-US" altLang="zh-CN" sz="2800" dirty="0"/>
              <a:t>Only delete a system account when 100% certain it is  not needed.</a:t>
            </a:r>
          </a:p>
          <a:p>
            <a:pPr eaLnBrk="1" hangingPunct="1"/>
            <a:endParaRPr lang="en-US" sz="2800" dirty="0"/>
          </a:p>
        </p:txBody>
      </p:sp>
    </p:spTree>
    <p:extLst>
      <p:ext uri="{BB962C8B-B14F-4D97-AF65-F5344CB8AC3E}">
        <p14:creationId xmlns:p14="http://schemas.microsoft.com/office/powerpoint/2010/main" val="37353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35086"/>
            <a:ext cx="7772400" cy="468539"/>
          </a:xfrm>
        </p:spPr>
        <p:txBody>
          <a:bodyPr/>
          <a:lstStyle/>
          <a:p>
            <a:pPr eaLnBrk="1" hangingPunct="1"/>
            <a:r>
              <a:rPr lang="en-US" dirty="0"/>
              <a:t>System Groups</a:t>
            </a:r>
          </a:p>
        </p:txBody>
      </p:sp>
    </p:spTree>
    <p:extLst>
      <p:ext uri="{BB962C8B-B14F-4D97-AF65-F5344CB8AC3E}">
        <p14:creationId xmlns:p14="http://schemas.microsoft.com/office/powerpoint/2010/main" val="1381871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pPr eaLnBrk="1" hangingPunct="1"/>
            <a:r>
              <a:rPr lang="en-US" altLang="zh-CN"/>
              <a:t>Group accounts </a:t>
            </a:r>
            <a:endParaRPr lang="en-US"/>
          </a:p>
        </p:txBody>
      </p:sp>
      <p:sp>
        <p:nvSpPr>
          <p:cNvPr id="41987" name="Content Placeholder 2"/>
          <p:cNvSpPr>
            <a:spLocks noGrp="1"/>
          </p:cNvSpPr>
          <p:nvPr>
            <p:ph idx="4294967295"/>
          </p:nvPr>
        </p:nvSpPr>
        <p:spPr>
          <a:xfrm>
            <a:off x="457200" y="1295400"/>
            <a:ext cx="8229600" cy="4525963"/>
          </a:xfrm>
        </p:spPr>
        <p:txBody>
          <a:bodyPr/>
          <a:lstStyle/>
          <a:p>
            <a:pPr eaLnBrk="1" hangingPunct="1"/>
            <a:r>
              <a:rPr lang="en-US" altLang="zh-CN" sz="2800" dirty="0"/>
              <a:t>Each user can be a member of one or more groups.</a:t>
            </a:r>
          </a:p>
          <a:p>
            <a:pPr eaLnBrk="1" hangingPunct="1"/>
            <a:r>
              <a:rPr lang="en-US" altLang="zh-CN" sz="2800" dirty="0"/>
              <a:t>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passwd</a:t>
            </a:r>
            <a:r>
              <a:rPr lang="en-US" altLang="zh-CN" sz="2800" dirty="0"/>
              <a:t> file defines the primary group membership for a user.</a:t>
            </a:r>
          </a:p>
          <a:p>
            <a:pPr eaLnBrk="1" hangingPunct="1"/>
            <a:r>
              <a:rPr lang="en-US" altLang="zh-CN" sz="2800" dirty="0"/>
              <a:t>Supplemental group membership is defined in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/group</a:t>
            </a:r>
            <a:r>
              <a:rPr lang="en-US" altLang="zh-CN" sz="2800" dirty="0"/>
              <a:t> file. </a:t>
            </a:r>
          </a:p>
          <a:p>
            <a:pPr eaLnBrk="1" hangingPunct="1"/>
            <a:r>
              <a:rPr lang="en-US" altLang="zh-CN" sz="2800" dirty="0"/>
              <a:t>Either the </a:t>
            </a:r>
            <a:r>
              <a:rPr lang="en-US" altLang="zh-CN" sz="2800" dirty="0">
                <a:latin typeface="Courier New" pitchFamily="49" charset="0"/>
              </a:rPr>
              <a:t>grep</a:t>
            </a:r>
            <a:r>
              <a:rPr lang="en-US" altLang="zh-CN" sz="2800" dirty="0"/>
              <a:t> or </a:t>
            </a:r>
            <a:r>
              <a:rPr lang="en-US" altLang="zh-CN" sz="2800" dirty="0" err="1">
                <a:latin typeface="Courier New" pitchFamily="49" charset="0"/>
              </a:rPr>
              <a:t>getent</a:t>
            </a:r>
            <a:r>
              <a:rPr lang="en-US" altLang="zh-CN" sz="2800" dirty="0"/>
              <a:t> commands can be used to display group information.</a:t>
            </a:r>
            <a:endParaRPr lang="en-US" sz="2800" dirty="0"/>
          </a:p>
        </p:txBody>
      </p:sp>
    </p:spTree>
    <p:extLst>
      <p:ext uri="{BB962C8B-B14F-4D97-AF65-F5344CB8AC3E}">
        <p14:creationId xmlns:p14="http://schemas.microsoft.com/office/powerpoint/2010/main" val="238894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en-US" altLang="zh-CN"/>
              <a:t>The /etc/group file </a:t>
            </a:r>
            <a:endParaRPr lang="en-US"/>
          </a:p>
        </p:txBody>
      </p:sp>
      <p:sp>
        <p:nvSpPr>
          <p:cNvPr id="43011" name="Content Placeholder 2"/>
          <p:cNvSpPr>
            <a:spLocks noGrp="1"/>
          </p:cNvSpPr>
          <p:nvPr>
            <p:ph idx="4294967295"/>
          </p:nvPr>
        </p:nvSpPr>
        <p:spPr>
          <a:xfrm>
            <a:off x="457200" y="1295400"/>
            <a:ext cx="8229600" cy="4525963"/>
          </a:xfrm>
        </p:spPr>
        <p:txBody>
          <a:bodyPr/>
          <a:lstStyle/>
          <a:p>
            <a:pPr eaLnBrk="1" hangingPunct="1"/>
            <a:r>
              <a:rPr lang="en-US" altLang="zh-CN" sz="2800" dirty="0"/>
              <a:t>Each group is defined by this file.</a:t>
            </a:r>
          </a:p>
          <a:p>
            <a:r>
              <a:rPr lang="en-US" altLang="ja-JP" sz="2800" dirty="0"/>
              <a:t>A colon delimited file with the following fields: </a:t>
            </a:r>
          </a:p>
          <a:p>
            <a:pPr>
              <a:buFont typeface="Arial" charset="0"/>
              <a:buNone/>
            </a:pPr>
            <a:r>
              <a:rPr lang="en-US" altLang="ja-JP" sz="2400" dirty="0"/>
              <a:t>	</a:t>
            </a:r>
            <a:r>
              <a:rPr lang="en-US" altLang="ja-JP" sz="2400" dirty="0" err="1"/>
              <a:t>group_name:password_placeholder:GID:user_list</a:t>
            </a:r>
            <a:endParaRPr lang="en-US" sz="2400" dirty="0"/>
          </a:p>
        </p:txBody>
      </p:sp>
      <p:graphicFrame>
        <p:nvGraphicFramePr>
          <p:cNvPr id="43109" name="Group 101"/>
          <p:cNvGraphicFramePr>
            <a:graphicFrameLocks noGrp="1"/>
          </p:cNvGraphicFramePr>
          <p:nvPr/>
        </p:nvGraphicFramePr>
        <p:xfrm>
          <a:off x="1219200" y="3048001"/>
          <a:ext cx="6781800" cy="2937341"/>
        </p:xfrm>
        <a:graphic>
          <a:graphicData uri="http://schemas.openxmlformats.org/drawingml/2006/table">
            <a:tbl>
              <a:tblPr/>
              <a:tblGrid>
                <a:gridCol w="1889374">
                  <a:extLst>
                    <a:ext uri="{9D8B030D-6E8A-4147-A177-3AD203B41FA5}">
                      <a16:colId xmlns:a16="http://schemas.microsoft.com/office/drawing/2014/main" val="20000"/>
                    </a:ext>
                  </a:extLst>
                </a:gridCol>
                <a:gridCol w="1169085">
                  <a:extLst>
                    <a:ext uri="{9D8B030D-6E8A-4147-A177-3AD203B41FA5}">
                      <a16:colId xmlns:a16="http://schemas.microsoft.com/office/drawing/2014/main" val="20001"/>
                    </a:ext>
                  </a:extLst>
                </a:gridCol>
                <a:gridCol w="3723341">
                  <a:extLst>
                    <a:ext uri="{9D8B030D-6E8A-4147-A177-3AD203B41FA5}">
                      <a16:colId xmlns:a16="http://schemas.microsoft.com/office/drawing/2014/main" val="20002"/>
                    </a:ext>
                  </a:extLst>
                </a:gridCol>
              </a:tblGrid>
              <a:tr h="4003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90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group_name</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mail</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field contains the group name.  </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3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password_placeholder</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x</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The "x" in this field is used to indicate that the password is stored in the </a:t>
                      </a:r>
                      <a:r>
                        <a:rPr kumimoji="0" lang="en-US" altLang="ja-JP" sz="1600" b="0" i="0" u="none" strike="noStrike" cap="none" normalizeH="0" baseline="0">
                          <a:ln>
                            <a:noFill/>
                          </a:ln>
                          <a:solidFill>
                            <a:srgbClr val="000000"/>
                          </a:solidFill>
                          <a:effectLst/>
                          <a:latin typeface="Courier New" pitchFamily="49" charset="0"/>
                          <a:ea typeface="MS Mincho" pitchFamily="49" charset="-128"/>
                          <a:cs typeface="Courier New" pitchFamily="49" charset="0"/>
                        </a:rPr>
                        <a:t>/etc/gshadow</a:t>
                      </a: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 file.</a:t>
                      </a:r>
                      <a:endParaRPr kumimoji="0" lang="en-US" altLang="ja-JP" sz="1600" b="0" i="0" u="none" strike="noStrike" cap="none" normalizeH="0" baseline="0">
                        <a:ln>
                          <a:noFill/>
                        </a:ln>
                        <a:solidFill>
                          <a:schemeClr val="tx1"/>
                        </a:solidFill>
                        <a:effectLst/>
                        <a:latin typeface="Arial" charset="0"/>
                        <a:ea typeface="ＭＳ Ｐゴシック" pitchFamily="34"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3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GID</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12</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Each group is associated with a unique Group ID (GID) which is placed in this field.</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3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user_list</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a:ln>
                            <a:noFill/>
                          </a:ln>
                          <a:solidFill>
                            <a:srgbClr val="000000"/>
                          </a:solidFill>
                          <a:effectLst/>
                          <a:latin typeface="Calibri" pitchFamily="34" charset="0"/>
                          <a:ea typeface="MS Mincho" pitchFamily="49" charset="-128"/>
                          <a:cs typeface="Times New Roman" pitchFamily="18" charset="0"/>
                        </a:rPr>
                        <a:t>mail,postfix</a:t>
                      </a:r>
                      <a:endParaRPr kumimoji="0" lang="en-US" altLang="ja-JP" sz="1600" b="0" i="0" u="none" strike="noStrike" cap="none" normalizeH="0" baseline="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last field is used to indicate who is a member of the group.  </a:t>
                      </a:r>
                      <a:endParaRPr kumimoji="0" lang="en-US" altLang="ja-JP" sz="1600" b="0" i="0" u="none" strike="noStrike" cap="none" normalizeH="0" baseline="0" dirty="0">
                        <a:ln>
                          <a:noFill/>
                        </a:ln>
                        <a:solidFill>
                          <a:schemeClr val="tx1"/>
                        </a:solidFill>
                        <a:effectLst/>
                        <a:latin typeface="Arial" charset="0"/>
                        <a:ea typeface="MS Mincho" pitchFamily="49" charset="-128"/>
                        <a:cs typeface="Arial" charset="0"/>
                      </a:endParaRPr>
                    </a:p>
                  </a:txBody>
                  <a:tcPr marL="79786" marR="79786" marT="39893" marB="398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613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0"/>
          </p:nvPr>
        </p:nvSpPr>
        <p:spPr>
          <a:xfrm>
            <a:off x="358775" y="1084666"/>
            <a:ext cx="4910138" cy="4794134"/>
          </a:xfrm>
        </p:spPr>
        <p:txBody>
          <a:bodyPr>
            <a:normAutofit/>
          </a:bodyPr>
          <a:lstStyle/>
          <a:p>
            <a:pPr marL="342900" indent="-342900">
              <a:buFont typeface="Arial" panose="020B0604020202020204" pitchFamily="34" charset="0"/>
              <a:buChar char="•"/>
            </a:pPr>
            <a:r>
              <a:rPr lang="nl-BE" dirty="0"/>
              <a:t>How </a:t>
            </a:r>
            <a:r>
              <a:rPr lang="nl-BE" dirty="0" err="1"/>
              <a:t>can</a:t>
            </a:r>
            <a:r>
              <a:rPr lang="nl-BE" dirty="0"/>
              <a:t> I </a:t>
            </a:r>
            <a:r>
              <a:rPr lang="nl-BE" dirty="0" err="1"/>
              <a:t>find</a:t>
            </a:r>
            <a:r>
              <a:rPr lang="nl-BE" dirty="0"/>
              <a:t> out </a:t>
            </a:r>
            <a:r>
              <a:rPr lang="nl-BE" dirty="0" err="1"/>
              <a:t>what</a:t>
            </a:r>
            <a:r>
              <a:rPr lang="nl-BE" dirty="0"/>
              <a:t> I have ?</a:t>
            </a:r>
          </a:p>
          <a:p>
            <a:pPr marL="702900" lvl="1" indent="-342900">
              <a:buFont typeface="Arial" panose="020B0604020202020204" pitchFamily="34" charset="0"/>
              <a:buChar char="•"/>
            </a:pPr>
            <a:r>
              <a:rPr lang="nl-BE" b="1" dirty="0"/>
              <a:t>Consult </a:t>
            </a:r>
            <a:r>
              <a:rPr lang="nl-BE" b="1" dirty="0" err="1"/>
              <a:t>your</a:t>
            </a:r>
            <a:r>
              <a:rPr lang="nl-BE" b="1" dirty="0"/>
              <a:t> </a:t>
            </a:r>
            <a:r>
              <a:rPr lang="nl-BE" b="1" dirty="0" err="1"/>
              <a:t>original</a:t>
            </a:r>
            <a:r>
              <a:rPr lang="nl-BE" b="1" dirty="0"/>
              <a:t> hardware </a:t>
            </a:r>
            <a:r>
              <a:rPr lang="nl-BE" b="1" dirty="0" err="1"/>
              <a:t>documentation</a:t>
            </a:r>
            <a:endParaRPr lang="nl-BE" b="1" dirty="0"/>
          </a:p>
          <a:p>
            <a:pPr marL="702900" lvl="1" indent="-342900">
              <a:buFont typeface="Arial" panose="020B0604020202020204" pitchFamily="34" charset="0"/>
              <a:buChar char="•"/>
            </a:pPr>
            <a:r>
              <a:rPr lang="nl-BE" b="1" dirty="0"/>
              <a:t>Open up </a:t>
            </a:r>
            <a:r>
              <a:rPr lang="nl-BE" b="1" dirty="0" err="1"/>
              <a:t>your</a:t>
            </a:r>
            <a:r>
              <a:rPr lang="nl-BE" b="1" dirty="0"/>
              <a:t> server ! :D</a:t>
            </a:r>
          </a:p>
          <a:p>
            <a:pPr marL="702900" lvl="1" indent="-342900">
              <a:buFont typeface="Arial" panose="020B0604020202020204" pitchFamily="34" charset="0"/>
              <a:buChar char="•"/>
            </a:pPr>
            <a:r>
              <a:rPr lang="nl-BE" dirty="0"/>
              <a:t>/</a:t>
            </a:r>
            <a:r>
              <a:rPr lang="nl-BE" dirty="0" err="1"/>
              <a:t>dev</a:t>
            </a:r>
            <a:r>
              <a:rPr lang="nl-BE" dirty="0"/>
              <a:t>/disk/</a:t>
            </a:r>
            <a:r>
              <a:rPr lang="nl-BE" dirty="0" err="1"/>
              <a:t>by-path</a:t>
            </a:r>
            <a:endParaRPr lang="nl-BE"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b="1" dirty="0"/>
          </a:p>
          <a:p>
            <a:pPr marL="702900" lvl="1" indent="-342900">
              <a:buFont typeface="Arial" panose="020B0604020202020204" pitchFamily="34" charset="0"/>
              <a:buChar char="•"/>
            </a:pPr>
            <a:endParaRPr lang="nl-BE" dirty="0"/>
          </a:p>
          <a:p>
            <a:pPr marL="702900" lvl="1" indent="-342900">
              <a:buFont typeface="Arial" panose="020B0604020202020204" pitchFamily="34" charset="0"/>
              <a:buChar char="•"/>
            </a:pPr>
            <a:r>
              <a:rPr lang="nl-BE" dirty="0"/>
              <a:t>/</a:t>
            </a:r>
            <a:r>
              <a:rPr lang="nl-BE" dirty="0" err="1"/>
              <a:t>sys</a:t>
            </a:r>
            <a:r>
              <a:rPr lang="nl-BE" dirty="0"/>
              <a:t>/block</a:t>
            </a:r>
            <a:endParaRPr lang="en-US" dirty="0"/>
          </a:p>
          <a:p>
            <a:endParaRPr lang="nl-BE" b="1" dirty="0"/>
          </a:p>
        </p:txBody>
      </p:sp>
      <p:sp>
        <p:nvSpPr>
          <p:cNvPr id="4" name="Titel 3"/>
          <p:cNvSpPr>
            <a:spLocks noGrp="1"/>
          </p:cNvSpPr>
          <p:nvPr>
            <p:ph type="title"/>
          </p:nvPr>
        </p:nvSpPr>
        <p:spPr>
          <a:xfrm>
            <a:off x="360000" y="715334"/>
            <a:ext cx="3573884" cy="369332"/>
          </a:xfrm>
        </p:spPr>
        <p:txBody>
          <a:bodyPr/>
          <a:lstStyle/>
          <a:p>
            <a:r>
              <a:rPr lang="nl-BE" dirty="0" err="1"/>
              <a:t>Partitioning</a:t>
            </a:r>
            <a:r>
              <a:rPr lang="nl-BE" dirty="0"/>
              <a:t> </a:t>
            </a:r>
            <a:r>
              <a:rPr lang="nl-BE" dirty="0" err="1"/>
              <a:t>for</a:t>
            </a:r>
            <a:r>
              <a:rPr lang="nl-BE" dirty="0"/>
              <a:t> </a:t>
            </a:r>
            <a:r>
              <a:rPr lang="nl-BE" dirty="0" err="1"/>
              <a:t>dummies</a:t>
            </a:r>
            <a:endParaRPr lang="nl-BE" dirty="0"/>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7</a:t>
            </a:fld>
            <a:endParaRPr lang="en-GB" dirty="0"/>
          </a:p>
        </p:txBody>
      </p:sp>
      <p:pic>
        <p:nvPicPr>
          <p:cNvPr id="10" name="Afbeelding 9"/>
          <p:cNvPicPr>
            <a:picLocks noChangeAspect="1"/>
          </p:cNvPicPr>
          <p:nvPr/>
        </p:nvPicPr>
        <p:blipFill>
          <a:blip r:embed="rId2"/>
          <a:stretch>
            <a:fillRect/>
          </a:stretch>
        </p:blipFill>
        <p:spPr>
          <a:xfrm>
            <a:off x="142059" y="2383155"/>
            <a:ext cx="8877300" cy="1847850"/>
          </a:xfrm>
          <a:prstGeom prst="rect">
            <a:avLst/>
          </a:prstGeom>
        </p:spPr>
      </p:pic>
      <p:pic>
        <p:nvPicPr>
          <p:cNvPr id="11" name="Afbeelding 10"/>
          <p:cNvPicPr>
            <a:picLocks noChangeAspect="1"/>
          </p:cNvPicPr>
          <p:nvPr/>
        </p:nvPicPr>
        <p:blipFill>
          <a:blip r:embed="rId3"/>
          <a:stretch>
            <a:fillRect/>
          </a:stretch>
        </p:blipFill>
        <p:spPr>
          <a:xfrm>
            <a:off x="142059" y="4819226"/>
            <a:ext cx="4248150" cy="571500"/>
          </a:xfrm>
          <a:prstGeom prst="rect">
            <a:avLst/>
          </a:prstGeom>
        </p:spPr>
      </p:pic>
    </p:spTree>
    <p:extLst>
      <p:ext uri="{BB962C8B-B14F-4D97-AF65-F5344CB8AC3E}">
        <p14:creationId xmlns:p14="http://schemas.microsoft.com/office/powerpoint/2010/main" val="29720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en-US" altLang="zh-CN"/>
              <a:t>Changing groups </a:t>
            </a:r>
            <a:endParaRPr lang="en-US"/>
          </a:p>
        </p:txBody>
      </p:sp>
      <p:sp>
        <p:nvSpPr>
          <p:cNvPr id="44035" name="Content Placeholder 2"/>
          <p:cNvSpPr>
            <a:spLocks noGrp="1"/>
          </p:cNvSpPr>
          <p:nvPr>
            <p:ph idx="4294967295"/>
          </p:nvPr>
        </p:nvSpPr>
        <p:spPr>
          <a:xfrm>
            <a:off x="457200" y="1295400"/>
            <a:ext cx="8229600" cy="4525963"/>
          </a:xfrm>
        </p:spPr>
        <p:txBody>
          <a:bodyPr>
            <a:normAutofit fontScale="92500" lnSpcReduction="20000"/>
          </a:bodyPr>
          <a:lstStyle/>
          <a:p>
            <a:pPr eaLnBrk="1" hangingPunct="1"/>
            <a:r>
              <a:rPr lang="en-US" altLang="zh-CN" sz="2800" dirty="0"/>
              <a:t>Create a file that owned by one of your secondary groups by using:</a:t>
            </a:r>
          </a:p>
          <a:p>
            <a:pPr eaLnBrk="1" hangingPunct="1">
              <a:buFont typeface="Arial" charset="0"/>
              <a:buNone/>
            </a:pPr>
            <a:r>
              <a:rPr lang="en-US" altLang="zh-CN" sz="2800" dirty="0"/>
              <a:t>		</a:t>
            </a:r>
            <a:r>
              <a:rPr lang="en-US" altLang="zh-CN" sz="2800" dirty="0" err="1"/>
              <a:t>newgrp</a:t>
            </a:r>
            <a:r>
              <a:rPr lang="en-US" altLang="zh-CN" sz="2800" dirty="0"/>
              <a:t> </a:t>
            </a:r>
            <a:r>
              <a:rPr lang="en-US" altLang="zh-CN" sz="2800" dirty="0" err="1"/>
              <a:t>group_name</a:t>
            </a:r>
            <a:endParaRPr lang="en-US" altLang="zh-CN" sz="2800" dirty="0"/>
          </a:p>
          <a:p>
            <a:pPr eaLnBrk="1" hangingPunct="1"/>
            <a:r>
              <a:rPr lang="en-US" altLang="zh-CN" sz="2800" dirty="0"/>
              <a:t>If you’re not a member of the group yet, you’ll need to know the group’s password !</a:t>
            </a:r>
          </a:p>
          <a:p>
            <a:pPr eaLnBrk="1" hangingPunct="1"/>
            <a:r>
              <a:rPr lang="en-US" altLang="zh-CN" sz="2800" dirty="0"/>
              <a:t>Opens a new shell with new primary group.</a:t>
            </a:r>
          </a:p>
          <a:p>
            <a:pPr eaLnBrk="1" hangingPunct="1"/>
            <a:r>
              <a:rPr lang="en-US" altLang="zh-CN" sz="2800" dirty="0"/>
              <a:t>Use </a:t>
            </a:r>
            <a:r>
              <a:rPr lang="en-US" altLang="zh-CN" sz="2800" dirty="0">
                <a:latin typeface="Courier New" pitchFamily="49" charset="0"/>
              </a:rPr>
              <a:t>id</a:t>
            </a:r>
            <a:r>
              <a:rPr lang="en-US" altLang="zh-CN" sz="2800" dirty="0"/>
              <a:t> command to verify new primary group.</a:t>
            </a:r>
          </a:p>
          <a:p>
            <a:pPr eaLnBrk="1" hangingPunct="1"/>
            <a:r>
              <a:rPr lang="en-US" altLang="zh-CN" sz="2800" dirty="0"/>
              <a:t>Use </a:t>
            </a:r>
            <a:r>
              <a:rPr lang="en-US" altLang="zh-CN" sz="2800" dirty="0">
                <a:latin typeface="Courier New" pitchFamily="49" charset="0"/>
              </a:rPr>
              <a:t>exit</a:t>
            </a:r>
            <a:r>
              <a:rPr lang="en-US" altLang="zh-CN" sz="2800" dirty="0"/>
              <a:t> command to return to previous shell.</a:t>
            </a:r>
          </a:p>
          <a:p>
            <a:pPr eaLnBrk="1" hangingPunct="1"/>
            <a:r>
              <a:rPr lang="en-US" altLang="zh-CN" sz="2800" dirty="0"/>
              <a:t>May be disabled due to group passwords.</a:t>
            </a:r>
          </a:p>
          <a:p>
            <a:pPr eaLnBrk="1" hangingPunct="1">
              <a:buFont typeface="Arial" charset="0"/>
              <a:buNone/>
            </a:pPr>
            <a:endParaRPr lang="en-US" sz="2800" dirty="0"/>
          </a:p>
        </p:txBody>
      </p:sp>
    </p:spTree>
    <p:extLst>
      <p:ext uri="{BB962C8B-B14F-4D97-AF65-F5344CB8AC3E}">
        <p14:creationId xmlns:p14="http://schemas.microsoft.com/office/powerpoint/2010/main" val="234348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65417"/>
            <a:ext cx="7772400" cy="538208"/>
          </a:xfrm>
        </p:spPr>
        <p:txBody>
          <a:bodyPr/>
          <a:lstStyle/>
          <a:p>
            <a:pPr eaLnBrk="1" hangingPunct="1"/>
            <a:r>
              <a:rPr lang="en-US" dirty="0"/>
              <a:t>Working with root</a:t>
            </a:r>
          </a:p>
        </p:txBody>
      </p:sp>
    </p:spTree>
    <p:extLst>
      <p:ext uri="{BB962C8B-B14F-4D97-AF65-F5344CB8AC3E}">
        <p14:creationId xmlns:p14="http://schemas.microsoft.com/office/powerpoint/2010/main" val="248099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pPr eaLnBrk="1" hangingPunct="1"/>
            <a:r>
              <a:rPr lang="en-US" altLang="zh-CN"/>
              <a:t>Logging in as root </a:t>
            </a:r>
            <a:endParaRPr lang="en-US"/>
          </a:p>
        </p:txBody>
      </p:sp>
      <p:sp>
        <p:nvSpPr>
          <p:cNvPr id="46083" name="Content Placeholder 2"/>
          <p:cNvSpPr>
            <a:spLocks noGrp="1"/>
          </p:cNvSpPr>
          <p:nvPr>
            <p:ph idx="4294967295"/>
          </p:nvPr>
        </p:nvSpPr>
        <p:spPr>
          <a:xfrm>
            <a:off x="457200" y="1295400"/>
            <a:ext cx="8229600" cy="4525963"/>
          </a:xfrm>
        </p:spPr>
        <p:txBody>
          <a:bodyPr/>
          <a:lstStyle/>
          <a:p>
            <a:pPr eaLnBrk="1" hangingPunct="1"/>
            <a:r>
              <a:rPr lang="en-US" altLang="zh-CN" sz="2800" dirty="0"/>
              <a:t>Logging in directly to root account poses a security risk.</a:t>
            </a:r>
          </a:p>
          <a:p>
            <a:pPr eaLnBrk="1" hangingPunct="1"/>
            <a:r>
              <a:rPr lang="en-US" altLang="zh-CN" sz="2800" dirty="0"/>
              <a:t>Instead, use the </a:t>
            </a:r>
            <a:r>
              <a:rPr lang="en-US" altLang="zh-CN" sz="2800" dirty="0" err="1">
                <a:latin typeface="Courier New" pitchFamily="49" charset="0"/>
              </a:rPr>
              <a:t>su</a:t>
            </a:r>
            <a:r>
              <a:rPr lang="en-US" altLang="zh-CN" sz="2800" dirty="0">
                <a:latin typeface="Courier New" pitchFamily="49" charset="0"/>
              </a:rPr>
              <a:t> --login</a:t>
            </a:r>
            <a:r>
              <a:rPr lang="en-US" altLang="zh-CN" sz="2800" dirty="0"/>
              <a:t> or </a:t>
            </a:r>
            <a:r>
              <a:rPr lang="en-US" altLang="zh-CN" sz="2800" dirty="0" err="1">
                <a:latin typeface="Courier New" pitchFamily="49" charset="0"/>
              </a:rPr>
              <a:t>sudo</a:t>
            </a:r>
            <a:r>
              <a:rPr lang="en-US" altLang="zh-CN" sz="2800" dirty="0"/>
              <a:t> command.</a:t>
            </a:r>
          </a:p>
          <a:p>
            <a:pPr eaLnBrk="1" hangingPunct="1"/>
            <a:endParaRPr lang="en-US" altLang="zh-CN" sz="2800" dirty="0"/>
          </a:p>
          <a:p>
            <a:pPr eaLnBrk="1" hangingPunct="1">
              <a:buFont typeface="Arial" charset="0"/>
              <a:buNone/>
            </a:pPr>
            <a:endParaRPr lang="en-US" sz="2800" dirty="0"/>
          </a:p>
        </p:txBody>
      </p:sp>
    </p:spTree>
    <p:extLst>
      <p:ext uri="{BB962C8B-B14F-4D97-AF65-F5344CB8AC3E}">
        <p14:creationId xmlns:p14="http://schemas.microsoft.com/office/powerpoint/2010/main" val="22808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06312"/>
            <a:ext cx="2077961" cy="369332"/>
          </a:xfrm>
        </p:spPr>
        <p:txBody>
          <a:bodyPr/>
          <a:lstStyle/>
          <a:p>
            <a:pPr eaLnBrk="1" hangingPunct="1"/>
            <a:r>
              <a:rPr lang="en-US" dirty="0"/>
              <a:t>Fun with </a:t>
            </a:r>
            <a:r>
              <a:rPr lang="en-US" dirty="0" err="1"/>
              <a:t>sudo</a:t>
            </a:r>
            <a:endParaRPr lang="en-US" dirty="0"/>
          </a:p>
        </p:txBody>
      </p:sp>
    </p:spTree>
    <p:extLst>
      <p:ext uri="{BB962C8B-B14F-4D97-AF65-F5344CB8AC3E}">
        <p14:creationId xmlns:p14="http://schemas.microsoft.com/office/powerpoint/2010/main" val="3276569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9F891C74-A55C-4EFB-A4FD-794C2B468723}" type="datetime1">
              <a:rPr lang="en-US" smtClean="0"/>
              <a:t>12/2/2022</a:t>
            </a:fld>
            <a:endParaRPr lang="en-US"/>
          </a:p>
        </p:txBody>
      </p:sp>
      <p:sp>
        <p:nvSpPr>
          <p:cNvPr id="3" name="Tijdelijke aanduiding voor voettekst 2"/>
          <p:cNvSpPr>
            <a:spLocks noGrp="1"/>
          </p:cNvSpPr>
          <p:nvPr>
            <p:ph type="ftr" sz="quarter" idx="11"/>
          </p:nvPr>
        </p:nvSpPr>
        <p:spPr/>
        <p:txBody>
          <a:bodyPr/>
          <a:lstStyle/>
          <a:p>
            <a:pPr>
              <a:defRPr/>
            </a:pPr>
            <a:endParaRPr lang="en-US"/>
          </a:p>
        </p:txBody>
      </p:sp>
      <p:sp>
        <p:nvSpPr>
          <p:cNvPr id="4" name="Tijdelijke aanduiding voor dianummer 3"/>
          <p:cNvSpPr>
            <a:spLocks noGrp="1"/>
          </p:cNvSpPr>
          <p:nvPr>
            <p:ph type="sldNum" sz="quarter" idx="12"/>
          </p:nvPr>
        </p:nvSpPr>
        <p:spPr/>
        <p:txBody>
          <a:bodyPr/>
          <a:lstStyle/>
          <a:p>
            <a:pPr>
              <a:defRPr/>
            </a:pPr>
            <a:fld id="{06AE6A86-D64A-407D-929D-FECA353FA914}" type="slidenum">
              <a:rPr lang="en-US" smtClean="0"/>
              <a:pPr>
                <a:defRPr/>
              </a:pPr>
              <a:t>74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957" y="461554"/>
            <a:ext cx="5700406" cy="5421086"/>
          </a:xfrm>
          <a:prstGeom prst="rect">
            <a:avLst/>
          </a:prstGeom>
        </p:spPr>
      </p:pic>
    </p:spTree>
    <p:extLst>
      <p:ext uri="{BB962C8B-B14F-4D97-AF65-F5344CB8AC3E}">
        <p14:creationId xmlns:p14="http://schemas.microsoft.com/office/powerpoint/2010/main" val="2589613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pPr eaLnBrk="1" hangingPunct="1"/>
            <a:r>
              <a:rPr lang="en-US" altLang="zh-CN"/>
              <a:t>Setting up the sudo command </a:t>
            </a:r>
            <a:endParaRPr lang="en-US"/>
          </a:p>
        </p:txBody>
      </p:sp>
      <p:sp>
        <p:nvSpPr>
          <p:cNvPr id="49155" name="Content Placeholder 2"/>
          <p:cNvSpPr>
            <a:spLocks noGrp="1"/>
          </p:cNvSpPr>
          <p:nvPr>
            <p:ph idx="4294967295"/>
          </p:nvPr>
        </p:nvSpPr>
        <p:spPr>
          <a:xfrm>
            <a:off x="457200" y="1295400"/>
            <a:ext cx="8229600" cy="4525963"/>
          </a:xfrm>
        </p:spPr>
        <p:txBody>
          <a:bodyPr/>
          <a:lstStyle/>
          <a:p>
            <a:pPr eaLnBrk="1" hangingPunct="1"/>
            <a:r>
              <a:rPr lang="en-US" altLang="zh-CN" sz="2800" dirty="0"/>
              <a:t>Configuration is in the </a:t>
            </a:r>
            <a:r>
              <a:rPr lang="en-US" altLang="zh-CN" sz="2800" dirty="0">
                <a:latin typeface="Courier New" pitchFamily="49" charset="0"/>
              </a:rPr>
              <a:t>/</a:t>
            </a:r>
            <a:r>
              <a:rPr lang="en-US" altLang="zh-CN" sz="2800" dirty="0" err="1">
                <a:latin typeface="Courier New" pitchFamily="49" charset="0"/>
              </a:rPr>
              <a:t>etc</a:t>
            </a:r>
            <a:r>
              <a:rPr lang="en-US" altLang="zh-CN" sz="2800" dirty="0">
                <a:latin typeface="Courier New" pitchFamily="49" charset="0"/>
              </a:rPr>
              <a:t>/</a:t>
            </a:r>
            <a:r>
              <a:rPr lang="en-US" altLang="zh-CN" sz="2800" dirty="0" err="1">
                <a:latin typeface="Courier New" pitchFamily="49" charset="0"/>
              </a:rPr>
              <a:t>sudoers</a:t>
            </a:r>
            <a:r>
              <a:rPr lang="en-US" altLang="zh-CN" sz="2800" dirty="0"/>
              <a:t> file.</a:t>
            </a:r>
          </a:p>
          <a:p>
            <a:pPr eaLnBrk="1" hangingPunct="1"/>
            <a:r>
              <a:rPr lang="en-US" altLang="zh-CN" sz="2800" dirty="0"/>
              <a:t>Modify this file with the </a:t>
            </a:r>
            <a:r>
              <a:rPr lang="en-US" altLang="zh-CN" sz="2800" dirty="0" err="1">
                <a:latin typeface="Courier New" pitchFamily="49" charset="0"/>
              </a:rPr>
              <a:t>visudo</a:t>
            </a:r>
            <a:r>
              <a:rPr lang="en-US" altLang="zh-CN" sz="2800" dirty="0"/>
              <a:t> command.</a:t>
            </a:r>
          </a:p>
          <a:p>
            <a:pPr eaLnBrk="1" hangingPunct="1"/>
            <a:r>
              <a:rPr lang="en-US" altLang="zh-CN" sz="2800" dirty="0"/>
              <a:t>Uses </a:t>
            </a:r>
            <a:r>
              <a:rPr lang="en-US" altLang="zh-CN" sz="2800" dirty="0">
                <a:latin typeface="Courier New" pitchFamily="49" charset="0"/>
              </a:rPr>
              <a:t>vi</a:t>
            </a:r>
            <a:r>
              <a:rPr lang="en-US" altLang="zh-CN" sz="2800" dirty="0"/>
              <a:t>/</a:t>
            </a:r>
            <a:r>
              <a:rPr lang="en-US" altLang="zh-CN" sz="2800" dirty="0">
                <a:latin typeface="Courier New" pitchFamily="49" charset="0"/>
              </a:rPr>
              <a:t>vim</a:t>
            </a:r>
            <a:r>
              <a:rPr lang="en-US" altLang="zh-CN" sz="2800" dirty="0"/>
              <a:t> editors by default.</a:t>
            </a:r>
          </a:p>
          <a:p>
            <a:pPr eaLnBrk="1" hangingPunct="1"/>
            <a:r>
              <a:rPr lang="en-US" altLang="zh-CN" sz="2800" dirty="0"/>
              <a:t>Use the following to modify default editor:</a:t>
            </a:r>
          </a:p>
          <a:p>
            <a:pPr lvl="1" eaLnBrk="1" hangingPunct="1">
              <a:buFont typeface="Arial" charset="0"/>
              <a:buNone/>
            </a:pPr>
            <a:r>
              <a:rPr lang="en-US" altLang="zh-CN" sz="2400" dirty="0">
                <a:latin typeface="Courier New" pitchFamily="49" charset="0"/>
              </a:rPr>
              <a:t>	export EDITOR=</a:t>
            </a:r>
            <a:r>
              <a:rPr lang="en-US" altLang="zh-CN" sz="2400" dirty="0" err="1">
                <a:latin typeface="Courier New" pitchFamily="49" charset="0"/>
              </a:rPr>
              <a:t>nano</a:t>
            </a:r>
            <a:endParaRPr lang="en-US" altLang="zh-CN" sz="2800" dirty="0"/>
          </a:p>
          <a:p>
            <a:pPr eaLnBrk="1" hangingPunct="1">
              <a:buFont typeface="Arial" charset="0"/>
              <a:buNone/>
            </a:pPr>
            <a:endParaRPr lang="en-US" sz="2800" dirty="0"/>
          </a:p>
        </p:txBody>
      </p:sp>
    </p:spTree>
    <p:extLst>
      <p:ext uri="{BB962C8B-B14F-4D97-AF65-F5344CB8AC3E}">
        <p14:creationId xmlns:p14="http://schemas.microsoft.com/office/powerpoint/2010/main" val="41591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4829099" cy="369332"/>
          </a:xfrm>
        </p:spPr>
        <p:txBody>
          <a:bodyPr/>
          <a:lstStyle/>
          <a:p>
            <a:pPr eaLnBrk="1" hangingPunct="1"/>
            <a:r>
              <a:rPr lang="en-US" altLang="zh-CN" dirty="0"/>
              <a:t>A look inside the /</a:t>
            </a:r>
            <a:r>
              <a:rPr lang="en-US" altLang="zh-CN" dirty="0" err="1"/>
              <a:t>etc</a:t>
            </a:r>
            <a:r>
              <a:rPr lang="en-US" altLang="zh-CN" dirty="0"/>
              <a:t>/</a:t>
            </a:r>
            <a:r>
              <a:rPr lang="en-US" altLang="zh-CN" dirty="0" err="1"/>
              <a:t>sudoers</a:t>
            </a:r>
            <a:r>
              <a:rPr lang="en-US" altLang="zh-CN" dirty="0"/>
              <a:t> file</a:t>
            </a:r>
            <a:endParaRPr lang="en-US" dirty="0"/>
          </a:p>
        </p:txBody>
      </p:sp>
      <p:pic>
        <p:nvPicPr>
          <p:cNvPr id="2" name="Afbeelding 1"/>
          <p:cNvPicPr>
            <a:picLocks noChangeAspect="1"/>
          </p:cNvPicPr>
          <p:nvPr/>
        </p:nvPicPr>
        <p:blipFill>
          <a:blip r:embed="rId2"/>
          <a:stretch>
            <a:fillRect/>
          </a:stretch>
        </p:blipFill>
        <p:spPr>
          <a:xfrm>
            <a:off x="1262743" y="1200421"/>
            <a:ext cx="6538232" cy="4749612"/>
          </a:xfrm>
          <a:prstGeom prst="rect">
            <a:avLst/>
          </a:prstGeom>
        </p:spPr>
      </p:pic>
      <p:sp>
        <p:nvSpPr>
          <p:cNvPr id="3" name="Pijl-omlaag 2"/>
          <p:cNvSpPr/>
          <p:nvPr/>
        </p:nvSpPr>
        <p:spPr>
          <a:xfrm>
            <a:off x="8186196" y="1277351"/>
            <a:ext cx="313508" cy="4545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Tekstvak 3"/>
          <p:cNvSpPr txBox="1"/>
          <p:nvPr/>
        </p:nvSpPr>
        <p:spPr>
          <a:xfrm>
            <a:off x="7800975" y="2708366"/>
            <a:ext cx="1083951" cy="923330"/>
          </a:xfrm>
          <a:prstGeom prst="rect">
            <a:avLst/>
          </a:prstGeom>
          <a:noFill/>
        </p:spPr>
        <p:txBody>
          <a:bodyPr wrap="none" rtlCol="0">
            <a:spAutoFit/>
          </a:bodyPr>
          <a:lstStyle/>
          <a:p>
            <a:pPr algn="ctr"/>
            <a:r>
              <a:rPr lang="nl-BE" dirty="0" err="1"/>
              <a:t>Executed</a:t>
            </a:r>
            <a:endParaRPr lang="nl-BE" dirty="0"/>
          </a:p>
          <a:p>
            <a:pPr algn="ctr"/>
            <a:r>
              <a:rPr lang="nl-BE" dirty="0"/>
              <a:t>In</a:t>
            </a:r>
          </a:p>
          <a:p>
            <a:pPr algn="ctr"/>
            <a:r>
              <a:rPr lang="nl-BE" dirty="0" err="1"/>
              <a:t>sequence</a:t>
            </a:r>
            <a:endParaRPr lang="nl-BE" dirty="0"/>
          </a:p>
        </p:txBody>
      </p:sp>
    </p:spTree>
    <p:extLst>
      <p:ext uri="{BB962C8B-B14F-4D97-AF65-F5344CB8AC3E}">
        <p14:creationId xmlns:p14="http://schemas.microsoft.com/office/powerpoint/2010/main" val="366043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360000" y="715334"/>
            <a:ext cx="2596629" cy="369332"/>
          </a:xfrm>
        </p:spPr>
        <p:txBody>
          <a:bodyPr/>
          <a:lstStyle/>
          <a:p>
            <a:r>
              <a:rPr lang="nl-BE" dirty="0"/>
              <a:t>Look at </a:t>
            </a:r>
            <a:r>
              <a:rPr lang="nl-BE" dirty="0" err="1"/>
              <a:t>that</a:t>
            </a:r>
            <a:r>
              <a:rPr lang="nl-BE" dirty="0"/>
              <a:t> line !</a:t>
            </a:r>
          </a:p>
        </p:txBody>
      </p:sp>
      <p:sp>
        <p:nvSpPr>
          <p:cNvPr id="3" name="Tijdelijke aanduiding voor voettekst 2"/>
          <p:cNvSpPr>
            <a:spLocks noGrp="1"/>
          </p:cNvSpPr>
          <p:nvPr>
            <p:ph type="ftr" sz="quarter" idx="27"/>
          </p:nvPr>
        </p:nvSpPr>
        <p:spPr/>
        <p:txBody>
          <a:bodyPr/>
          <a:lstStyle/>
          <a:p>
            <a:pPr>
              <a:defRPr/>
            </a:pPr>
            <a:endParaRPr lang="en-US"/>
          </a:p>
        </p:txBody>
      </p:sp>
      <p:sp>
        <p:nvSpPr>
          <p:cNvPr id="4" name="Tijdelijke aanduiding voor dianummer 3"/>
          <p:cNvSpPr>
            <a:spLocks noGrp="1"/>
          </p:cNvSpPr>
          <p:nvPr>
            <p:ph type="sldNum" sz="quarter" idx="28"/>
          </p:nvPr>
        </p:nvSpPr>
        <p:spPr/>
        <p:txBody>
          <a:bodyPr/>
          <a:lstStyle/>
          <a:p>
            <a:pPr>
              <a:defRPr/>
            </a:pPr>
            <a:fld id="{06AE6A86-D64A-407D-929D-FECA353FA914}" type="slidenum">
              <a:rPr lang="en-US" smtClean="0"/>
              <a:pPr>
                <a:defRPr/>
              </a:pPr>
              <a:t>77</a:t>
            </a:fld>
            <a:endParaRPr lang="en-US"/>
          </a:p>
        </p:txBody>
      </p:sp>
      <p:sp>
        <p:nvSpPr>
          <p:cNvPr id="2" name="Tijdelijke aanduiding voor datum 1"/>
          <p:cNvSpPr>
            <a:spLocks noGrp="1"/>
          </p:cNvSpPr>
          <p:nvPr>
            <p:ph type="dt" sz="half" idx="4294967295"/>
          </p:nvPr>
        </p:nvSpPr>
        <p:spPr>
          <a:xfrm>
            <a:off x="0" y="6356350"/>
            <a:ext cx="2133600" cy="365125"/>
          </a:xfrm>
        </p:spPr>
        <p:txBody>
          <a:bodyPr/>
          <a:lstStyle/>
          <a:p>
            <a:pPr>
              <a:defRPr/>
            </a:pPr>
            <a:fld id="{5A22C519-F72F-4756-9F87-5E780A5A626E}" type="datetime1">
              <a:rPr lang="en-US" smtClean="0"/>
              <a:t>12/2/2022</a:t>
            </a:fld>
            <a:endParaRPr lang="en-US"/>
          </a:p>
        </p:txBody>
      </p:sp>
      <p:pic>
        <p:nvPicPr>
          <p:cNvPr id="5" name="Afbeelding 4"/>
          <p:cNvPicPr>
            <a:picLocks noChangeAspect="1"/>
          </p:cNvPicPr>
          <p:nvPr/>
        </p:nvPicPr>
        <p:blipFill>
          <a:blip r:embed="rId2"/>
          <a:stretch>
            <a:fillRect/>
          </a:stretch>
        </p:blipFill>
        <p:spPr>
          <a:xfrm>
            <a:off x="233362" y="3200400"/>
            <a:ext cx="8677275" cy="457200"/>
          </a:xfrm>
          <a:prstGeom prst="rect">
            <a:avLst/>
          </a:prstGeom>
        </p:spPr>
      </p:pic>
      <p:pic>
        <p:nvPicPr>
          <p:cNvPr id="8" name="Afbeelding 7"/>
          <p:cNvPicPr>
            <a:picLocks noChangeAspect="1"/>
          </p:cNvPicPr>
          <p:nvPr/>
        </p:nvPicPr>
        <p:blipFill>
          <a:blip r:embed="rId3"/>
          <a:stretch>
            <a:fillRect/>
          </a:stretch>
        </p:blipFill>
        <p:spPr>
          <a:xfrm>
            <a:off x="281951" y="1421624"/>
            <a:ext cx="2752725" cy="333375"/>
          </a:xfrm>
          <a:prstGeom prst="rect">
            <a:avLst/>
          </a:prstGeom>
        </p:spPr>
      </p:pic>
      <p:sp>
        <p:nvSpPr>
          <p:cNvPr id="9" name="Tekstvak 8"/>
          <p:cNvSpPr txBox="1"/>
          <p:nvPr/>
        </p:nvSpPr>
        <p:spPr>
          <a:xfrm>
            <a:off x="5695406" y="3779520"/>
            <a:ext cx="1923668" cy="1754326"/>
          </a:xfrm>
          <a:prstGeom prst="rect">
            <a:avLst/>
          </a:prstGeom>
          <a:noFill/>
        </p:spPr>
        <p:txBody>
          <a:bodyPr wrap="none" rtlCol="0">
            <a:spAutoFit/>
          </a:bodyPr>
          <a:lstStyle/>
          <a:p>
            <a:r>
              <a:rPr lang="nl-BE" dirty="0"/>
              <a:t>(NO)PASSWD:</a:t>
            </a:r>
          </a:p>
          <a:p>
            <a:r>
              <a:rPr lang="nl-BE" dirty="0"/>
              <a:t>(NO)EXEC:</a:t>
            </a:r>
          </a:p>
          <a:p>
            <a:r>
              <a:rPr lang="nl-BE" dirty="0"/>
              <a:t>(NO)SETENV:</a:t>
            </a:r>
          </a:p>
          <a:p>
            <a:r>
              <a:rPr lang="nl-BE" dirty="0"/>
              <a:t>(NO)LOG_INPUT</a:t>
            </a:r>
          </a:p>
          <a:p>
            <a:r>
              <a:rPr lang="nl-BE" dirty="0"/>
              <a:t>(NO)LOG_OUTPUT</a:t>
            </a:r>
          </a:p>
          <a:p>
            <a:r>
              <a:rPr lang="nl-BE" dirty="0"/>
              <a:t>(NO)MAIL</a:t>
            </a:r>
          </a:p>
        </p:txBody>
      </p:sp>
    </p:spTree>
    <p:extLst>
      <p:ext uri="{BB962C8B-B14F-4D97-AF65-F5344CB8AC3E}">
        <p14:creationId xmlns:p14="http://schemas.microsoft.com/office/powerpoint/2010/main" val="3222582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231D70C1-F35C-4B37-BCCD-AF14AC10D303}" type="datetime1">
              <a:rPr lang="en-US" smtClean="0"/>
              <a:t>12/2/2022</a:t>
            </a:fld>
            <a:endParaRPr lang="en-US"/>
          </a:p>
        </p:txBody>
      </p:sp>
      <p:sp>
        <p:nvSpPr>
          <p:cNvPr id="3" name="Tijdelijke aanduiding voor voettekst 2"/>
          <p:cNvSpPr>
            <a:spLocks noGrp="1"/>
          </p:cNvSpPr>
          <p:nvPr>
            <p:ph type="ftr" sz="quarter" idx="11"/>
          </p:nvPr>
        </p:nvSpPr>
        <p:spPr/>
        <p:txBody>
          <a:bodyPr/>
          <a:lstStyle/>
          <a:p>
            <a:pPr>
              <a:defRPr/>
            </a:pPr>
            <a:endParaRPr lang="en-US"/>
          </a:p>
        </p:txBody>
      </p:sp>
      <p:sp>
        <p:nvSpPr>
          <p:cNvPr id="4" name="Tijdelijke aanduiding voor dianummer 3"/>
          <p:cNvSpPr>
            <a:spLocks noGrp="1"/>
          </p:cNvSpPr>
          <p:nvPr>
            <p:ph type="sldNum" sz="quarter" idx="12"/>
          </p:nvPr>
        </p:nvSpPr>
        <p:spPr/>
        <p:txBody>
          <a:bodyPr/>
          <a:lstStyle/>
          <a:p>
            <a:pPr>
              <a:defRPr/>
            </a:pPr>
            <a:fld id="{06AE6A86-D64A-407D-929D-FECA353FA914}" type="slidenum">
              <a:rPr lang="en-US" smtClean="0"/>
              <a:pPr>
                <a:defRPr/>
              </a:pPr>
              <a:t>78</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71" y="1663286"/>
            <a:ext cx="7942857" cy="3531428"/>
          </a:xfrm>
          <a:prstGeom prst="rect">
            <a:avLst/>
          </a:prstGeom>
        </p:spPr>
      </p:pic>
    </p:spTree>
    <p:extLst>
      <p:ext uri="{BB962C8B-B14F-4D97-AF65-F5344CB8AC3E}">
        <p14:creationId xmlns:p14="http://schemas.microsoft.com/office/powerpoint/2010/main" val="3568184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3833891"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USER ALIASEs</a:t>
            </a:r>
            <a:endParaRPr lang="en-US" dirty="0"/>
          </a:p>
        </p:txBody>
      </p:sp>
      <p:pic>
        <p:nvPicPr>
          <p:cNvPr id="3" name="Afbeelding 2"/>
          <p:cNvPicPr>
            <a:picLocks noChangeAspect="1"/>
          </p:cNvPicPr>
          <p:nvPr/>
        </p:nvPicPr>
        <p:blipFill>
          <a:blip r:embed="rId2"/>
          <a:stretch>
            <a:fillRect/>
          </a:stretch>
        </p:blipFill>
        <p:spPr>
          <a:xfrm>
            <a:off x="148046" y="1963366"/>
            <a:ext cx="8920584" cy="1999033"/>
          </a:xfrm>
          <a:prstGeom prst="rect">
            <a:avLst/>
          </a:prstGeom>
        </p:spPr>
      </p:pic>
    </p:spTree>
    <p:extLst>
      <p:ext uri="{BB962C8B-B14F-4D97-AF65-F5344CB8AC3E}">
        <p14:creationId xmlns:p14="http://schemas.microsoft.com/office/powerpoint/2010/main" val="166496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275918" cy="369332"/>
          </a:xfrm>
        </p:spPr>
        <p:txBody>
          <a:bodyPr/>
          <a:lstStyle/>
          <a:p>
            <a:r>
              <a:rPr lang="nl-BE" dirty="0" err="1"/>
              <a:t>Example</a:t>
            </a:r>
            <a:r>
              <a:rPr lang="nl-BE" dirty="0"/>
              <a:t> </a:t>
            </a:r>
            <a:r>
              <a:rPr lang="nl-BE" dirty="0" err="1"/>
              <a:t>partition</a:t>
            </a:r>
            <a:r>
              <a:rPr lang="nl-BE" dirty="0"/>
              <a:t> plan</a:t>
            </a:r>
          </a:p>
        </p:txBody>
      </p:sp>
      <p:sp>
        <p:nvSpPr>
          <p:cNvPr id="5" name="Tijdelijke aanduiding voor voettekst 4"/>
          <p:cNvSpPr>
            <a:spLocks noGrp="1"/>
          </p:cNvSpPr>
          <p:nvPr>
            <p:ph type="ftr" sz="quarter" idx="22"/>
          </p:nvPr>
        </p:nvSpPr>
        <p:spPr/>
        <p:txBody>
          <a:bodyPr/>
          <a:lstStyle/>
          <a:p>
            <a:r>
              <a:rPr lang="en-GB" dirty="0" err="1"/>
              <a:t>Titel</a:t>
            </a:r>
            <a:r>
              <a:rPr lang="en-GB" dirty="0"/>
              <a:t> v</a:t>
            </a:r>
            <a:r>
              <a:rPr lang="nl-BE" dirty="0" err="1"/>
              <a:t>an</a:t>
            </a:r>
            <a:r>
              <a:rPr lang="nl-BE" dirty="0"/>
              <a:t>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8</a:t>
            </a:fld>
            <a:endParaRPr lang="en-GB" dirty="0"/>
          </a:p>
        </p:txBody>
      </p:sp>
      <p:graphicFrame>
        <p:nvGraphicFramePr>
          <p:cNvPr id="7" name="Tabel 6"/>
          <p:cNvGraphicFramePr>
            <a:graphicFrameLocks noGrp="1"/>
          </p:cNvGraphicFramePr>
          <p:nvPr>
            <p:extLst>
              <p:ext uri="{D42A27DB-BD31-4B8C-83A1-F6EECF244321}">
                <p14:modId xmlns:p14="http://schemas.microsoft.com/office/powerpoint/2010/main" val="2009307250"/>
              </p:ext>
            </p:extLst>
          </p:nvPr>
        </p:nvGraphicFramePr>
        <p:xfrm>
          <a:off x="360000" y="1172883"/>
          <a:ext cx="8676423" cy="4502970"/>
        </p:xfrm>
        <a:graphic>
          <a:graphicData uri="http://schemas.openxmlformats.org/drawingml/2006/table">
            <a:tbl>
              <a:tblPr firstRow="1" bandRow="1">
                <a:tableStyleId>{5C22544A-7EE6-4342-B048-85BDC9FD1C3A}</a:tableStyleId>
              </a:tblPr>
              <a:tblGrid>
                <a:gridCol w="1155035">
                  <a:extLst>
                    <a:ext uri="{9D8B030D-6E8A-4147-A177-3AD203B41FA5}">
                      <a16:colId xmlns:a16="http://schemas.microsoft.com/office/drawing/2014/main" val="3424420622"/>
                    </a:ext>
                  </a:extLst>
                </a:gridCol>
                <a:gridCol w="914400">
                  <a:extLst>
                    <a:ext uri="{9D8B030D-6E8A-4147-A177-3AD203B41FA5}">
                      <a16:colId xmlns:a16="http://schemas.microsoft.com/office/drawing/2014/main" val="1931263519"/>
                    </a:ext>
                  </a:extLst>
                </a:gridCol>
                <a:gridCol w="6606988">
                  <a:extLst>
                    <a:ext uri="{9D8B030D-6E8A-4147-A177-3AD203B41FA5}">
                      <a16:colId xmlns:a16="http://schemas.microsoft.com/office/drawing/2014/main" val="1130945447"/>
                    </a:ext>
                  </a:extLst>
                </a:gridCol>
              </a:tblGrid>
              <a:tr h="503517">
                <a:tc>
                  <a:txBody>
                    <a:bodyPr/>
                    <a:lstStyle/>
                    <a:p>
                      <a:r>
                        <a:rPr lang="nl-BE" dirty="0" err="1"/>
                        <a:t>Partition</a:t>
                      </a:r>
                      <a:endParaRPr lang="nl-BE" dirty="0"/>
                    </a:p>
                  </a:txBody>
                  <a:tcPr/>
                </a:tc>
                <a:tc>
                  <a:txBody>
                    <a:bodyPr/>
                    <a:lstStyle/>
                    <a:p>
                      <a:r>
                        <a:rPr lang="nl-BE" dirty="0" err="1"/>
                        <a:t>Size</a:t>
                      </a:r>
                      <a:endParaRPr lang="nl-BE" dirty="0"/>
                    </a:p>
                  </a:txBody>
                  <a:tcPr/>
                </a:tc>
                <a:tc>
                  <a:txBody>
                    <a:bodyPr/>
                    <a:lstStyle/>
                    <a:p>
                      <a:r>
                        <a:rPr lang="nl-BE" dirty="0" err="1"/>
                        <a:t>Description</a:t>
                      </a:r>
                      <a:endParaRPr lang="nl-BE" dirty="0"/>
                    </a:p>
                  </a:txBody>
                  <a:tcPr/>
                </a:tc>
                <a:extLst>
                  <a:ext uri="{0D108BD9-81ED-4DB2-BD59-A6C34878D82A}">
                    <a16:rowId xmlns:a16="http://schemas.microsoft.com/office/drawing/2014/main" val="1399063812"/>
                  </a:ext>
                </a:extLst>
              </a:tr>
              <a:tr h="916492">
                <a:tc>
                  <a:txBody>
                    <a:bodyPr/>
                    <a:lstStyle/>
                    <a:p>
                      <a:r>
                        <a:rPr lang="nl-BE" dirty="0"/>
                        <a:t>/</a:t>
                      </a:r>
                      <a:r>
                        <a:rPr lang="nl-BE" dirty="0" err="1"/>
                        <a:t>dev</a:t>
                      </a:r>
                      <a:r>
                        <a:rPr lang="nl-BE" dirty="0"/>
                        <a:t>/sda1</a:t>
                      </a:r>
                    </a:p>
                  </a:txBody>
                  <a:tcPr/>
                </a:tc>
                <a:tc>
                  <a:txBody>
                    <a:bodyPr/>
                    <a:lstStyle/>
                    <a:p>
                      <a:r>
                        <a:rPr lang="nl-BE" dirty="0"/>
                        <a:t>100MB</a:t>
                      </a:r>
                    </a:p>
                  </a:txBody>
                  <a:tcPr/>
                </a:tc>
                <a:tc>
                  <a:txBody>
                    <a:bodyPr/>
                    <a:lstStyle/>
                    <a:p>
                      <a:r>
                        <a:rPr lang="en-US" dirty="0"/>
                        <a:t>Will be used to house the /boot partition in which the bootloader configuration and kernel images are stored. </a:t>
                      </a:r>
                    </a:p>
                    <a:p>
                      <a:r>
                        <a:rPr lang="en-US" dirty="0"/>
                        <a:t>Separate partition as none of the files on this partition are needed during regular operations (this partition is not automatically mounted)</a:t>
                      </a:r>
                      <a:endParaRPr lang="nl-BE" dirty="0"/>
                    </a:p>
                  </a:txBody>
                  <a:tcPr/>
                </a:tc>
                <a:extLst>
                  <a:ext uri="{0D108BD9-81ED-4DB2-BD59-A6C34878D82A}">
                    <a16:rowId xmlns:a16="http://schemas.microsoft.com/office/drawing/2014/main" val="3871597727"/>
                  </a:ext>
                </a:extLst>
              </a:tr>
              <a:tr h="409985">
                <a:tc>
                  <a:txBody>
                    <a:bodyPr/>
                    <a:lstStyle/>
                    <a:p>
                      <a:r>
                        <a:rPr lang="nl-BE" dirty="0"/>
                        <a:t>/</a:t>
                      </a:r>
                      <a:r>
                        <a:rPr lang="nl-BE" dirty="0" err="1"/>
                        <a:t>dev</a:t>
                      </a:r>
                      <a:r>
                        <a:rPr lang="nl-BE" dirty="0"/>
                        <a:t>/sda2</a:t>
                      </a:r>
                    </a:p>
                  </a:txBody>
                  <a:tcPr/>
                </a:tc>
                <a:tc>
                  <a:txBody>
                    <a:bodyPr/>
                    <a:lstStyle/>
                    <a:p>
                      <a:r>
                        <a:rPr lang="nl-BE" dirty="0"/>
                        <a:t>12GB</a:t>
                      </a:r>
                    </a:p>
                  </a:txBody>
                  <a:tcPr/>
                </a:tc>
                <a:tc>
                  <a:txBody>
                    <a:bodyPr/>
                    <a:lstStyle/>
                    <a:p>
                      <a:r>
                        <a:rPr lang="en-US" dirty="0"/>
                        <a:t>Main (root) partition which will host the Linux operating system</a:t>
                      </a:r>
                      <a:endParaRPr lang="nl-BE" dirty="0"/>
                    </a:p>
                  </a:txBody>
                  <a:tcPr/>
                </a:tc>
                <a:extLst>
                  <a:ext uri="{0D108BD9-81ED-4DB2-BD59-A6C34878D82A}">
                    <a16:rowId xmlns:a16="http://schemas.microsoft.com/office/drawing/2014/main" val="3939411434"/>
                  </a:ext>
                </a:extLst>
              </a:tr>
              <a:tr h="663388">
                <a:tc>
                  <a:txBody>
                    <a:bodyPr/>
                    <a:lstStyle/>
                    <a:p>
                      <a:r>
                        <a:rPr lang="nl-BE" dirty="0"/>
                        <a:t>/</a:t>
                      </a:r>
                      <a:r>
                        <a:rPr lang="nl-BE" dirty="0" err="1"/>
                        <a:t>dev</a:t>
                      </a:r>
                      <a:r>
                        <a:rPr lang="nl-BE" dirty="0"/>
                        <a:t>/sda3</a:t>
                      </a:r>
                    </a:p>
                  </a:txBody>
                  <a:tcPr/>
                </a:tc>
                <a:tc>
                  <a:txBody>
                    <a:bodyPr/>
                    <a:lstStyle/>
                    <a:p>
                      <a:r>
                        <a:rPr lang="nl-BE" dirty="0"/>
                        <a:t>27GB</a:t>
                      </a:r>
                    </a:p>
                  </a:txBody>
                  <a:tcPr/>
                </a:tc>
                <a:tc>
                  <a:txBody>
                    <a:bodyPr/>
                    <a:lstStyle/>
                    <a:p>
                      <a:r>
                        <a:rPr lang="en-US" dirty="0"/>
                        <a:t>Partition which will hold the /home files (files and folders of the users of the system).</a:t>
                      </a:r>
                      <a:endParaRPr lang="nl-BE" dirty="0"/>
                    </a:p>
                  </a:txBody>
                  <a:tcPr/>
                </a:tc>
                <a:extLst>
                  <a:ext uri="{0D108BD9-81ED-4DB2-BD59-A6C34878D82A}">
                    <a16:rowId xmlns:a16="http://schemas.microsoft.com/office/drawing/2014/main" val="514102583"/>
                  </a:ext>
                </a:extLst>
              </a:tr>
              <a:tr h="916492">
                <a:tc>
                  <a:txBody>
                    <a:bodyPr/>
                    <a:lstStyle/>
                    <a:p>
                      <a:r>
                        <a:rPr lang="nl-BE" dirty="0"/>
                        <a:t>/</a:t>
                      </a:r>
                      <a:r>
                        <a:rPr lang="nl-BE" dirty="0" err="1"/>
                        <a:t>dev</a:t>
                      </a:r>
                      <a:r>
                        <a:rPr lang="nl-BE" dirty="0"/>
                        <a:t>/sda4</a:t>
                      </a:r>
                    </a:p>
                  </a:txBody>
                  <a:tcPr/>
                </a:tc>
                <a:tc>
                  <a:txBody>
                    <a:bodyPr/>
                    <a:lstStyle/>
                    <a:p>
                      <a:r>
                        <a:rPr lang="nl-BE" dirty="0"/>
                        <a:t>900MB</a:t>
                      </a:r>
                    </a:p>
                  </a:txBody>
                  <a:tcPr/>
                </a:tc>
                <a:tc>
                  <a:txBody>
                    <a:bodyPr/>
                    <a:lstStyle/>
                    <a:p>
                      <a:r>
                        <a:rPr lang="en-US" dirty="0"/>
                        <a:t>Swap partition. </a:t>
                      </a:r>
                    </a:p>
                    <a:p>
                      <a:r>
                        <a:rPr lang="en-US" dirty="0"/>
                        <a:t>The desktop system will have enough physical memory and the system will not use software suspend (write memory content to disk and hibernate the system) so the swap does not need to be as large as the physical memory</a:t>
                      </a:r>
                      <a:endParaRPr lang="nl-BE" dirty="0"/>
                    </a:p>
                  </a:txBody>
                  <a:tcPr/>
                </a:tc>
                <a:extLst>
                  <a:ext uri="{0D108BD9-81ED-4DB2-BD59-A6C34878D82A}">
                    <a16:rowId xmlns:a16="http://schemas.microsoft.com/office/drawing/2014/main" val="639511160"/>
                  </a:ext>
                </a:extLst>
              </a:tr>
            </a:tbl>
          </a:graphicData>
        </a:graphic>
      </p:graphicFrame>
    </p:spTree>
    <p:extLst>
      <p:ext uri="{BB962C8B-B14F-4D97-AF65-F5344CB8AC3E}">
        <p14:creationId xmlns:p14="http://schemas.microsoft.com/office/powerpoint/2010/main" val="10694004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3840303"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Host ALIASEs</a:t>
            </a:r>
            <a:endParaRPr lang="en-US" dirty="0"/>
          </a:p>
        </p:txBody>
      </p:sp>
      <p:pic>
        <p:nvPicPr>
          <p:cNvPr id="2" name="Afbeelding 1"/>
          <p:cNvPicPr>
            <a:picLocks noChangeAspect="1"/>
          </p:cNvPicPr>
          <p:nvPr/>
        </p:nvPicPr>
        <p:blipFill>
          <a:blip r:embed="rId2"/>
          <a:stretch>
            <a:fillRect/>
          </a:stretch>
        </p:blipFill>
        <p:spPr>
          <a:xfrm>
            <a:off x="471487" y="2214562"/>
            <a:ext cx="8201025" cy="2428875"/>
          </a:xfrm>
          <a:prstGeom prst="rect">
            <a:avLst/>
          </a:prstGeom>
        </p:spPr>
      </p:pic>
    </p:spTree>
    <p:extLst>
      <p:ext uri="{BB962C8B-B14F-4D97-AF65-F5344CB8AC3E}">
        <p14:creationId xmlns:p14="http://schemas.microsoft.com/office/powerpoint/2010/main" val="13176272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4436620"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Command ALIASEs</a:t>
            </a:r>
            <a:endParaRPr lang="en-US" dirty="0"/>
          </a:p>
        </p:txBody>
      </p:sp>
      <p:pic>
        <p:nvPicPr>
          <p:cNvPr id="3" name="Afbeelding 2"/>
          <p:cNvPicPr>
            <a:picLocks noChangeAspect="1"/>
          </p:cNvPicPr>
          <p:nvPr/>
        </p:nvPicPr>
        <p:blipFill>
          <a:blip r:embed="rId2"/>
          <a:stretch>
            <a:fillRect/>
          </a:stretch>
        </p:blipFill>
        <p:spPr>
          <a:xfrm>
            <a:off x="226423" y="1906456"/>
            <a:ext cx="8917577" cy="1691951"/>
          </a:xfrm>
          <a:prstGeom prst="rect">
            <a:avLst/>
          </a:prstGeom>
        </p:spPr>
      </p:pic>
    </p:spTree>
    <p:extLst>
      <p:ext uri="{BB962C8B-B14F-4D97-AF65-F5344CB8AC3E}">
        <p14:creationId xmlns:p14="http://schemas.microsoft.com/office/powerpoint/2010/main" val="26748547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360000" y="715334"/>
            <a:ext cx="5448308" cy="369332"/>
          </a:xfrm>
        </p:spPr>
        <p:txBody>
          <a:bodyPr/>
          <a:lstStyle/>
          <a:p>
            <a:pPr eaLnBrk="1" hangingPunct="1"/>
            <a:r>
              <a:rPr lang="en-US" altLang="zh-CN" dirty="0"/>
              <a:t>/</a:t>
            </a:r>
            <a:r>
              <a:rPr lang="en-US" altLang="zh-CN" dirty="0" err="1"/>
              <a:t>etc</a:t>
            </a:r>
            <a:r>
              <a:rPr lang="en-US" altLang="zh-CN" dirty="0"/>
              <a:t>/</a:t>
            </a:r>
            <a:r>
              <a:rPr lang="en-US" altLang="zh-CN" dirty="0" err="1"/>
              <a:t>sudoers</a:t>
            </a:r>
            <a:r>
              <a:rPr lang="en-US" altLang="zh-CN" dirty="0"/>
              <a:t> : Bringing it all together</a:t>
            </a:r>
            <a:endParaRPr lang="en-US" dirty="0"/>
          </a:p>
        </p:txBody>
      </p:sp>
      <p:pic>
        <p:nvPicPr>
          <p:cNvPr id="2" name="Afbeelding 1"/>
          <p:cNvPicPr>
            <a:picLocks noChangeAspect="1"/>
          </p:cNvPicPr>
          <p:nvPr/>
        </p:nvPicPr>
        <p:blipFill>
          <a:blip r:embed="rId2"/>
          <a:stretch>
            <a:fillRect/>
          </a:stretch>
        </p:blipFill>
        <p:spPr>
          <a:xfrm>
            <a:off x="139337" y="1839239"/>
            <a:ext cx="8918529" cy="2737932"/>
          </a:xfrm>
          <a:prstGeom prst="rect">
            <a:avLst/>
          </a:prstGeom>
        </p:spPr>
      </p:pic>
    </p:spTree>
    <p:extLst>
      <p:ext uri="{BB962C8B-B14F-4D97-AF65-F5344CB8AC3E}">
        <p14:creationId xmlns:p14="http://schemas.microsoft.com/office/powerpoint/2010/main" val="1196320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091543"/>
            <a:ext cx="7772400" cy="512082"/>
          </a:xfrm>
        </p:spPr>
        <p:txBody>
          <a:bodyPr/>
          <a:lstStyle/>
          <a:p>
            <a:pPr eaLnBrk="1" hangingPunct="1"/>
            <a:r>
              <a:rPr lang="en-US" dirty="0"/>
              <a:t>who and w Command</a:t>
            </a:r>
          </a:p>
        </p:txBody>
      </p:sp>
    </p:spTree>
    <p:extLst>
      <p:ext uri="{BB962C8B-B14F-4D97-AF65-F5344CB8AC3E}">
        <p14:creationId xmlns:p14="http://schemas.microsoft.com/office/powerpoint/2010/main" val="42460004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pPr eaLnBrk="1" hangingPunct="1"/>
            <a:r>
              <a:rPr lang="en-US" altLang="zh-CN"/>
              <a:t>Using the who command </a:t>
            </a:r>
            <a:endParaRPr lang="en-US"/>
          </a:p>
        </p:txBody>
      </p:sp>
      <p:sp>
        <p:nvSpPr>
          <p:cNvPr id="50179" name="Content Placeholder 2"/>
          <p:cNvSpPr>
            <a:spLocks noGrp="1"/>
          </p:cNvSpPr>
          <p:nvPr>
            <p:ph idx="4294967295"/>
          </p:nvPr>
        </p:nvSpPr>
        <p:spPr>
          <a:xfrm>
            <a:off x="457200" y="1295400"/>
            <a:ext cx="8229600" cy="4525963"/>
          </a:xfrm>
        </p:spPr>
        <p:txBody>
          <a:bodyPr/>
          <a:lstStyle/>
          <a:p>
            <a:pPr eaLnBrk="1" hangingPunct="1"/>
            <a:r>
              <a:rPr lang="en-US" altLang="zh-CN" sz="2800" dirty="0"/>
              <a:t>Displays a list of users who are currently logged in:</a:t>
            </a:r>
          </a:p>
          <a:p>
            <a:pPr lvl="1">
              <a:buFont typeface="Arial" charset="0"/>
              <a:buNone/>
            </a:pPr>
            <a:r>
              <a:rPr lang="en-US" altLang="ja-JP" sz="1800" dirty="0"/>
              <a:t>[</a:t>
            </a:r>
            <a:r>
              <a:rPr lang="en-US" altLang="ja-JP" sz="1800" dirty="0" err="1"/>
              <a:t>sysadmin@localhost</a:t>
            </a:r>
            <a:r>
              <a:rPr lang="en-US" altLang="ja-JP" sz="1800" dirty="0"/>
              <a:t> ~]$ who</a:t>
            </a:r>
          </a:p>
          <a:p>
            <a:pPr lvl="1">
              <a:buFont typeface="Arial" charset="0"/>
              <a:buNone/>
            </a:pPr>
            <a:r>
              <a:rPr lang="en-US" altLang="ja-JP" sz="1800" dirty="0"/>
              <a:t>root     	tty2         2013-10-11 10:00</a:t>
            </a:r>
          </a:p>
          <a:p>
            <a:pPr lvl="1">
              <a:buFont typeface="Arial" charset="0"/>
              <a:buNone/>
            </a:pPr>
            <a:r>
              <a:rPr lang="en-US" altLang="ja-JP" sz="1800" dirty="0"/>
              <a:t>sysadmin	tty1         2013-10-11 09:58 (:0)</a:t>
            </a:r>
          </a:p>
          <a:p>
            <a:pPr lvl="1">
              <a:buFont typeface="Arial" charset="0"/>
              <a:buNone/>
            </a:pPr>
            <a:r>
              <a:rPr lang="en-US" altLang="ja-JP" sz="1800" dirty="0"/>
              <a:t>sysadmin 	pts/0       2013-10-11 09:59 (:0.0)</a:t>
            </a:r>
          </a:p>
          <a:p>
            <a:pPr lvl="1">
              <a:buFont typeface="Arial" charset="0"/>
              <a:buNone/>
            </a:pPr>
            <a:r>
              <a:rPr lang="en-US" altLang="ja-JP" sz="1800" dirty="0"/>
              <a:t>sysadmin 	pts/1       2013-10-11 10:00 (example.com)</a:t>
            </a:r>
            <a:endParaRPr lang="en-US" altLang="zh-CN" sz="1800" dirty="0"/>
          </a:p>
          <a:p>
            <a:pPr eaLnBrk="1" hangingPunct="1">
              <a:buFont typeface="Arial" charset="0"/>
              <a:buNone/>
            </a:pPr>
            <a:endParaRPr lang="en-US" sz="2000" dirty="0"/>
          </a:p>
        </p:txBody>
      </p:sp>
      <p:graphicFrame>
        <p:nvGraphicFramePr>
          <p:cNvPr id="50256" name="Group 80"/>
          <p:cNvGraphicFramePr>
            <a:graphicFrameLocks noGrp="1"/>
          </p:cNvGraphicFramePr>
          <p:nvPr/>
        </p:nvGraphicFramePr>
        <p:xfrm>
          <a:off x="1219200" y="3581400"/>
          <a:ext cx="6629400" cy="2381436"/>
        </p:xfrm>
        <a:graphic>
          <a:graphicData uri="http://schemas.openxmlformats.org/drawingml/2006/table">
            <a:tbl>
              <a:tblPr/>
              <a:tblGrid>
                <a:gridCol w="1036515">
                  <a:extLst>
                    <a:ext uri="{9D8B030D-6E8A-4147-A177-3AD203B41FA5}">
                      <a16:colId xmlns:a16="http://schemas.microsoft.com/office/drawing/2014/main" val="20000"/>
                    </a:ext>
                  </a:extLst>
                </a:gridCol>
                <a:gridCol w="2728727">
                  <a:extLst>
                    <a:ext uri="{9D8B030D-6E8A-4147-A177-3AD203B41FA5}">
                      <a16:colId xmlns:a16="http://schemas.microsoft.com/office/drawing/2014/main" val="20001"/>
                    </a:ext>
                  </a:extLst>
                </a:gridCol>
                <a:gridCol w="2864158">
                  <a:extLst>
                    <a:ext uri="{9D8B030D-6E8A-4147-A177-3AD203B41FA5}">
                      <a16:colId xmlns:a16="http://schemas.microsoft.com/office/drawing/2014/main" val="20002"/>
                    </a:ext>
                  </a:extLst>
                </a:gridCol>
              </a:tblGrid>
              <a:tr h="358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Column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8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username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Name of the user who is logged in.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2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terminal</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tty2</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which terminal window the user is working in.  </a:t>
                      </a: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26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date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2013-10-11 10:00 (example.com)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This indicates when the user logged in.  </a:t>
                      </a:r>
                      <a:endParaRPr kumimoji="0" lang="en-US" altLang="ja-JP" sz="15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 </a:t>
                      </a:r>
                      <a:endParaRPr kumimoji="0" lang="en-US" altLang="ja-JP" sz="1500" b="0" i="0" u="none" strike="noStrike" cap="none" normalizeH="0" baseline="0" dirty="0">
                        <a:ln>
                          <a:noFill/>
                        </a:ln>
                        <a:solidFill>
                          <a:schemeClr val="tx1"/>
                        </a:solidFill>
                        <a:effectLst/>
                        <a:latin typeface="Arial" charset="0"/>
                        <a:ea typeface="ＭＳ Ｐゴシック" pitchFamily="34" charset="-128"/>
                        <a:cs typeface="Arial" charset="0"/>
                      </a:endParaRPr>
                    </a:p>
                  </a:txBody>
                  <a:tcPr marL="77236" marR="77236" marT="38618" marB="386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333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CN"/>
              <a:t>Using the w command </a:t>
            </a:r>
            <a:endParaRPr lang="en-US"/>
          </a:p>
        </p:txBody>
      </p:sp>
      <p:sp>
        <p:nvSpPr>
          <p:cNvPr id="51203" name="Content Placeholder 2"/>
          <p:cNvSpPr>
            <a:spLocks noGrp="1"/>
          </p:cNvSpPr>
          <p:nvPr>
            <p:ph idx="4294967295"/>
          </p:nvPr>
        </p:nvSpPr>
        <p:spPr>
          <a:xfrm>
            <a:off x="457200" y="1295400"/>
            <a:ext cx="8229600" cy="4525963"/>
          </a:xfrm>
        </p:spPr>
        <p:txBody>
          <a:bodyPr/>
          <a:lstStyle/>
          <a:p>
            <a:pPr defTabSz="977900" eaLnBrk="1" hangingPunct="1">
              <a:tabLst>
                <a:tab pos="1549400" algn="l"/>
                <a:tab pos="2171700" algn="l"/>
                <a:tab pos="3886200" algn="l"/>
                <a:tab pos="4864100" algn="l"/>
                <a:tab pos="5664200" algn="l"/>
                <a:tab pos="6400800" algn="l"/>
                <a:tab pos="7086600" algn="l"/>
              </a:tabLst>
            </a:pPr>
            <a:r>
              <a:rPr lang="en-US" altLang="zh-CN" sz="2800" dirty="0"/>
              <a:t>Displays detailed user and system information:</a:t>
            </a:r>
          </a:p>
          <a:p>
            <a:pPr defTabSz="977900" eaLnBrk="1" hangingPunct="1">
              <a:tabLst>
                <a:tab pos="1549400" algn="l"/>
                <a:tab pos="2171700" algn="l"/>
                <a:tab pos="3886200" algn="l"/>
                <a:tab pos="4864100" algn="l"/>
                <a:tab pos="5664200" algn="l"/>
                <a:tab pos="6400800" algn="l"/>
                <a:tab pos="7086600" algn="l"/>
              </a:tabLst>
            </a:pPr>
            <a:endParaRPr lang="en-US" altLang="zh-CN" sz="2800" dirty="0"/>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a:t>
            </a:r>
            <a:r>
              <a:rPr lang="en-US" altLang="ja-JP" sz="1800" dirty="0" err="1"/>
              <a:t>sysadmin@localhost</a:t>
            </a:r>
            <a:r>
              <a:rPr lang="en-US" altLang="ja-JP" sz="1800" dirty="0"/>
              <a:t> ~]$ w</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 10:44:03 up 50 min,  4 users,  load average: 0.78, 0.44, 0.19</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USER     	TTY     FROM	LOGIN@   IDLE   	JCPU   	PCPU 	WHAT</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root     	tty2     -              	10:00   	43:44 	0.01s  	0.01s 	-bash</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tty1     :0               	09:58   	50:02	5.68s 	0.16s 	id</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pts/0   :0.0             	09:59    	0.00s  	0.14s  	0.13s 	who</a:t>
            </a:r>
          </a:p>
          <a:p>
            <a:pPr lvl="1" defTabSz="977900">
              <a:buFont typeface="Arial" charset="0"/>
              <a:buNone/>
              <a:tabLst>
                <a:tab pos="1549400" algn="l"/>
                <a:tab pos="2171700" algn="l"/>
                <a:tab pos="3886200" algn="l"/>
                <a:tab pos="4864100" algn="l"/>
                <a:tab pos="5664200" algn="l"/>
                <a:tab pos="6400800" algn="l"/>
                <a:tab pos="7086600" algn="l"/>
              </a:tabLst>
            </a:pPr>
            <a:r>
              <a:rPr lang="en-US" altLang="ja-JP" sz="1800" dirty="0"/>
              <a:t>sysadmin 	pts/1   example.com   	10:00	0.00s  	0.03s  	0.01s	w</a:t>
            </a:r>
            <a:endParaRPr lang="en-US" sz="1800" dirty="0"/>
          </a:p>
        </p:txBody>
      </p:sp>
    </p:spTree>
    <p:extLst>
      <p:ext uri="{BB962C8B-B14F-4D97-AF65-F5344CB8AC3E}">
        <p14:creationId xmlns:p14="http://schemas.microsoft.com/office/powerpoint/2010/main" val="307092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pPr eaLnBrk="1" hangingPunct="1"/>
            <a:r>
              <a:rPr lang="en-US" altLang="zh-CN"/>
              <a:t>Using the w command </a:t>
            </a:r>
            <a:endParaRPr lang="en-US"/>
          </a:p>
        </p:txBody>
      </p:sp>
      <p:graphicFrame>
        <p:nvGraphicFramePr>
          <p:cNvPr id="52402" name="Group 178"/>
          <p:cNvGraphicFramePr>
            <a:graphicFrameLocks noGrp="1"/>
          </p:cNvGraphicFramePr>
          <p:nvPr/>
        </p:nvGraphicFramePr>
        <p:xfrm>
          <a:off x="997131" y="1217023"/>
          <a:ext cx="7020983" cy="4724400"/>
        </p:xfrm>
        <a:graphic>
          <a:graphicData uri="http://schemas.openxmlformats.org/drawingml/2006/table">
            <a:tbl>
              <a:tblPr/>
              <a:tblGrid>
                <a:gridCol w="1161962">
                  <a:extLst>
                    <a:ext uri="{9D8B030D-6E8A-4147-A177-3AD203B41FA5}">
                      <a16:colId xmlns:a16="http://schemas.microsoft.com/office/drawing/2014/main" val="20000"/>
                    </a:ext>
                  </a:extLst>
                </a:gridCol>
                <a:gridCol w="2825618">
                  <a:extLst>
                    <a:ext uri="{9D8B030D-6E8A-4147-A177-3AD203B41FA5}">
                      <a16:colId xmlns:a16="http://schemas.microsoft.com/office/drawing/2014/main" val="20001"/>
                    </a:ext>
                  </a:extLst>
                </a:gridCol>
                <a:gridCol w="3033403">
                  <a:extLst>
                    <a:ext uri="{9D8B030D-6E8A-4147-A177-3AD203B41FA5}">
                      <a16:colId xmlns:a16="http://schemas.microsoft.com/office/drawing/2014/main" val="20002"/>
                    </a:ext>
                  </a:extLst>
                </a:gridCol>
              </a:tblGrid>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Column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Example</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1" i="0" u="none" strike="noStrike" cap="none" normalizeH="0" baseline="0" dirty="0">
                          <a:ln>
                            <a:noFill/>
                          </a:ln>
                          <a:solidFill>
                            <a:srgbClr val="000000"/>
                          </a:solidFill>
                          <a:effectLst/>
                          <a:latin typeface="Calibri" pitchFamily="34" charset="0"/>
                          <a:ea typeface="MS Mincho" pitchFamily="49" charset="-128"/>
                          <a:cs typeface="Times New Roman" pitchFamily="18" charset="0"/>
                        </a:rPr>
                        <a:t>Description</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USER</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root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the name of the user who is logged 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tty2</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This column indicates which terminal window the user is working in.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FROM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example.com</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Where the user logged in from.  </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LOGIN@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10:00</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When the user logged 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IDLE</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43:44</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How long the user has been idle since the last command they ran.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JCPU</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0.01s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total cpu time (s=seconds) used by all processes (programs) run since login.</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PCPU</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0.01s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chemeClr val="tx1"/>
                          </a:solidFill>
                          <a:effectLst/>
                          <a:latin typeface="Calibri" pitchFamily="34" charset="0"/>
                          <a:ea typeface="MS Mincho" pitchFamily="49" charset="-128"/>
                          <a:cs typeface="Times New Roman" pitchFamily="18" charset="0"/>
                        </a:rPr>
                        <a:t>The total cpu time for the current process.</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1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WHAT</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Calibri" pitchFamily="34" charset="0"/>
                          <a:ea typeface="MS Mincho" pitchFamily="49" charset="-128"/>
                          <a:cs typeface="Times New Roman" pitchFamily="18" charset="0"/>
                        </a:rPr>
                        <a:t>-bash</a:t>
                      </a:r>
                      <a:endParaRPr kumimoji="0" lang="en-US" altLang="ja-JP" sz="1500" b="0" i="0" u="none" strike="noStrike" cap="none" normalizeH="0" baseline="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dirty="0">
                          <a:ln>
                            <a:noFill/>
                          </a:ln>
                          <a:solidFill>
                            <a:schemeClr val="tx1"/>
                          </a:solidFill>
                          <a:effectLst/>
                          <a:latin typeface="Calibri" pitchFamily="34" charset="0"/>
                          <a:ea typeface="MS Mincho" pitchFamily="49" charset="-128"/>
                          <a:cs typeface="Times New Roman" pitchFamily="18" charset="0"/>
                        </a:rPr>
                        <a:t>The current process that the user is running.</a:t>
                      </a:r>
                      <a:endParaRPr kumimoji="0" lang="en-US" altLang="ja-JP" sz="1500" b="0" i="0" u="none" strike="noStrike" cap="none" normalizeH="0" baseline="0" dirty="0">
                        <a:ln>
                          <a:noFill/>
                        </a:ln>
                        <a:solidFill>
                          <a:schemeClr val="tx1"/>
                        </a:solidFill>
                        <a:effectLst/>
                        <a:latin typeface="Arial" charset="0"/>
                        <a:ea typeface="MS Mincho" pitchFamily="49" charset="-128"/>
                        <a:cs typeface="Arial" charset="0"/>
                      </a:endParaRPr>
                    </a:p>
                  </a:txBody>
                  <a:tcPr marL="78740" marR="78740" marT="39370" marB="393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5575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60000" y="715334"/>
            <a:ext cx="3127288" cy="369332"/>
          </a:xfrm>
        </p:spPr>
        <p:txBody>
          <a:bodyPr/>
          <a:lstStyle/>
          <a:p>
            <a:r>
              <a:rPr lang="nl-BE" dirty="0" err="1"/>
              <a:t>Partitioning</a:t>
            </a:r>
            <a:r>
              <a:rPr lang="nl-BE" dirty="0"/>
              <a:t> in action</a:t>
            </a:r>
          </a:p>
        </p:txBody>
      </p:sp>
      <p:sp>
        <p:nvSpPr>
          <p:cNvPr id="5" name="Tijdelijke aanduiding voor voettekst 4"/>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6" name="Tijdelijke aanduiding voor dianummer 5"/>
          <p:cNvSpPr>
            <a:spLocks noGrp="1"/>
          </p:cNvSpPr>
          <p:nvPr>
            <p:ph type="sldNum" sz="quarter" idx="23"/>
          </p:nvPr>
        </p:nvSpPr>
        <p:spPr/>
        <p:txBody>
          <a:bodyPr/>
          <a:lstStyle/>
          <a:p>
            <a:fld id="{C0F550FA-FCCC-4A7D-8E1A-87BCAA2E5874}" type="slidenum">
              <a:rPr lang="en-GB" smtClean="0"/>
              <a:pPr/>
              <a:t>9</a:t>
            </a:fld>
            <a:endParaRPr lang="en-GB" dirty="0"/>
          </a:p>
        </p:txBody>
      </p:sp>
      <p:pic>
        <p:nvPicPr>
          <p:cNvPr id="7" name="Afbeelding 6"/>
          <p:cNvPicPr>
            <a:picLocks noChangeAspect="1"/>
          </p:cNvPicPr>
          <p:nvPr/>
        </p:nvPicPr>
        <p:blipFill>
          <a:blip r:embed="rId2"/>
          <a:stretch>
            <a:fillRect/>
          </a:stretch>
        </p:blipFill>
        <p:spPr>
          <a:xfrm>
            <a:off x="360000" y="1376226"/>
            <a:ext cx="2676525" cy="552450"/>
          </a:xfrm>
          <a:prstGeom prst="rect">
            <a:avLst/>
          </a:prstGeom>
        </p:spPr>
      </p:pic>
      <p:pic>
        <p:nvPicPr>
          <p:cNvPr id="8" name="Afbeelding 7"/>
          <p:cNvPicPr>
            <a:picLocks noChangeAspect="1"/>
          </p:cNvPicPr>
          <p:nvPr/>
        </p:nvPicPr>
        <p:blipFill>
          <a:blip r:embed="rId3"/>
          <a:stretch>
            <a:fillRect/>
          </a:stretch>
        </p:blipFill>
        <p:spPr>
          <a:xfrm>
            <a:off x="360000" y="1928676"/>
            <a:ext cx="6019800" cy="3409950"/>
          </a:xfrm>
          <a:prstGeom prst="rect">
            <a:avLst/>
          </a:prstGeom>
        </p:spPr>
      </p:pic>
    </p:spTree>
    <p:extLst>
      <p:ext uri="{BB962C8B-B14F-4D97-AF65-F5344CB8AC3E}">
        <p14:creationId xmlns:p14="http://schemas.microsoft.com/office/powerpoint/2010/main" val="131042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Howest document" ma:contentTypeID="0x010100C959BDAE064E83428B21CE863164C171000CC729D25BF35C4FAB67DAC2C0E0AE6F" ma:contentTypeVersion="10" ma:contentTypeDescription="" ma:contentTypeScope="" ma:versionID="311696149588e70b7d84af478a33d6e7">
  <xsd:schema xmlns:xsd="http://www.w3.org/2001/XMLSchema" xmlns:xs="http://www.w3.org/2001/XMLSchema" xmlns:p="http://schemas.microsoft.com/office/2006/metadata/properties" xmlns:ns2="128482ec-0431-40d5-ab26-89ea2a4f3ccd" xmlns:ns3="fe30150c-8d04-4db0-8fbc-4cbb7c3801e3" xmlns:ns4="a1f681a2-1476-4da6-9b34-b04c0230af3c" targetNamespace="http://schemas.microsoft.com/office/2006/metadata/properties" ma:root="true" ma:fieldsID="426b83824798b4030b5048232e069c61" ns2:_="" ns3:_="" ns4:_="">
    <xsd:import namespace="128482ec-0431-40d5-ab26-89ea2a4f3ccd"/>
    <xsd:import namespace="fe30150c-8d04-4db0-8fbc-4cbb7c3801e3"/>
    <xsd:import namespace="a1f681a2-1476-4da6-9b34-b04c0230af3c"/>
    <xsd:element name="properties">
      <xsd:complexType>
        <xsd:sequence>
          <xsd:element name="documentManagement">
            <xsd:complexType>
              <xsd:all>
                <xsd:element ref="ns2:m99485b88215436a82099f8287cba0b0" minOccurs="0"/>
                <xsd:element ref="ns2:TaxCatchAll" minOccurs="0"/>
                <xsd:element ref="ns2:TaxCatchAllLabel" minOccurs="0"/>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8482ec-0431-40d5-ab26-89ea2a4f3ccd" elementFormDefault="qualified">
    <xsd:import namespace="http://schemas.microsoft.com/office/2006/documentManagement/types"/>
    <xsd:import namespace="http://schemas.microsoft.com/office/infopath/2007/PartnerControls"/>
    <xsd:element name="m99485b88215436a82099f8287cba0b0" ma:index="8" nillable="true" ma:taxonomy="true" ma:internalName="m99485b88215436a82099f8287cba0b0" ma:taxonomyFieldName="Kernteam" ma:displayName="Kernteam" ma:default="45;#TI|a7fece31-07e2-4c0a-9f38-c0563f047e67" ma:fieldId="{699485b8-8215-436a-8209-9f8287cba0b0}" ma:taxonomyMulti="true" ma:sspId="9d9af33d-1c7e-4655-8224-df3a670842a4" ma:termSetId="f2199854-b90f-4d12-b5f9-723340d5e437"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26a5f98c-5cc8-4015-9754-f7f59d70125b}" ma:internalName="TaxCatchAll" ma:showField="CatchAllData" ma:web="128482ec-0431-40d5-ab26-89ea2a4f3cc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26a5f98c-5cc8-4015-9754-f7f59d70125b}" ma:internalName="TaxCatchAllLabel" ma:readOnly="true" ma:showField="CatchAllDataLabel" ma:web="128482ec-0431-40d5-ab26-89ea2a4f3cc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e30150c-8d04-4db0-8fbc-4cbb7c3801e3"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f681a2-1476-4da6-9b34-b04c0230af3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28482ec-0431-40d5-ab26-89ea2a4f3ccd">
      <Value>45</Value>
    </TaxCatchAll>
    <m99485b88215436a82099f8287cba0b0 xmlns="128482ec-0431-40d5-ab26-89ea2a4f3ccd">
      <Terms xmlns="http://schemas.microsoft.com/office/infopath/2007/PartnerControls">
        <TermInfo xmlns="http://schemas.microsoft.com/office/infopath/2007/PartnerControls">
          <TermName xmlns="http://schemas.microsoft.com/office/infopath/2007/PartnerControls">TI</TermName>
          <TermId xmlns="http://schemas.microsoft.com/office/infopath/2007/PartnerControls">a7fece31-07e2-4c0a-9f38-c0563f047e67</TermId>
        </TermInfo>
      </Terms>
    </m99485b88215436a82099f8287cba0b0>
  </documentManagement>
</p:properties>
</file>

<file path=customXml/itemProps1.xml><?xml version="1.0" encoding="utf-8"?>
<ds:datastoreItem xmlns:ds="http://schemas.openxmlformats.org/officeDocument/2006/customXml" ds:itemID="{CD0AC89E-2E83-42E6-9AD5-8283B6ECA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8482ec-0431-40d5-ab26-89ea2a4f3ccd"/>
    <ds:schemaRef ds:uri="fe30150c-8d04-4db0-8fbc-4cbb7c3801e3"/>
    <ds:schemaRef ds:uri="a1f681a2-1476-4da6-9b34-b04c0230af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BD4FDB-9DCF-448D-95D5-238DA510C6D7}">
  <ds:schemaRefs>
    <ds:schemaRef ds:uri="http://schemas.microsoft.com/sharepoint/v3/contenttype/forms"/>
  </ds:schemaRefs>
</ds:datastoreItem>
</file>

<file path=customXml/itemProps3.xml><?xml version="1.0" encoding="utf-8"?>
<ds:datastoreItem xmlns:ds="http://schemas.openxmlformats.org/officeDocument/2006/customXml" ds:itemID="{4BBF6716-5AEB-47AF-9F1C-3388666C6A2C}">
  <ds:schemaRefs>
    <ds:schemaRef ds:uri="http://purl.org/dc/elements/1.1/"/>
    <ds:schemaRef ds:uri="http://schemas.microsoft.com/office/2006/metadata/properties"/>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128482ec-0431-40d5-ab26-89ea2a4f3ccd"/>
  </ds:schemaRefs>
</ds:datastoreItem>
</file>

<file path=docProps/app.xml><?xml version="1.0" encoding="utf-8"?>
<Properties xmlns="http://schemas.openxmlformats.org/officeDocument/2006/extended-properties" xmlns:vt="http://schemas.openxmlformats.org/officeDocument/2006/docPropsVTypes">
  <Template/>
  <TotalTime>2539</TotalTime>
  <Words>4581</Words>
  <Application>Microsoft Office PowerPoint</Application>
  <PresentationFormat>On-screen Show (4:3)</PresentationFormat>
  <Paragraphs>709</Paragraphs>
  <Slides>86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Andale Mono</vt:lpstr>
      <vt:lpstr>Arial</vt:lpstr>
      <vt:lpstr>Arial Rounded MT Bold</vt:lpstr>
      <vt:lpstr>Calibri</vt:lpstr>
      <vt:lpstr>Courier New</vt:lpstr>
      <vt:lpstr>Times New Roman</vt:lpstr>
      <vt:lpstr>Office Theme</vt:lpstr>
      <vt:lpstr>UNIX File management</vt:lpstr>
      <vt:lpstr>WHY file systems ?</vt:lpstr>
      <vt:lpstr>Main memory vs secondary storage</vt:lpstr>
      <vt:lpstr>WHY file systems ?</vt:lpstr>
      <vt:lpstr>Physical storages</vt:lpstr>
      <vt:lpstr>Partitioning for dummies</vt:lpstr>
      <vt:lpstr>Partitioning for dummies</vt:lpstr>
      <vt:lpstr>Example partition plan</vt:lpstr>
      <vt:lpstr>Partitioning in action</vt:lpstr>
      <vt:lpstr>Destroying the old</vt:lpstr>
      <vt:lpstr>Creating the first partition</vt:lpstr>
      <vt:lpstr>Creating the others</vt:lpstr>
      <vt:lpstr>Setting the partition type</vt:lpstr>
      <vt:lpstr>Turn on the swap</vt:lpstr>
      <vt:lpstr>Put a filesystem on the rest</vt:lpstr>
      <vt:lpstr>File system flavors</vt:lpstr>
      <vt:lpstr>File system concepts</vt:lpstr>
      <vt:lpstr>Mount some more</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Special partition types</vt:lpstr>
      <vt:lpstr>Mount and /etc/fstab</vt:lpstr>
      <vt:lpstr>/etc/FSTAB in depth</vt:lpstr>
      <vt:lpstr>File system system locations</vt:lpstr>
      <vt:lpstr>File system userland locations</vt:lpstr>
      <vt:lpstr>File system userland locations</vt:lpstr>
      <vt:lpstr>File system general locations</vt:lpstr>
      <vt:lpstr>File system general locations</vt:lpstr>
      <vt:lpstr>So how do i actually *do* somEthing with a file ???</vt:lpstr>
      <vt:lpstr>The directories</vt:lpstr>
      <vt:lpstr>Mkdir at work</vt:lpstr>
      <vt:lpstr>Files and inodes</vt:lpstr>
      <vt:lpstr>Files and inodes</vt:lpstr>
      <vt:lpstr>Directory structures</vt:lpstr>
      <vt:lpstr>Directory structures</vt:lpstr>
      <vt:lpstr>Hard links</vt:lpstr>
      <vt:lpstr>Soft links</vt:lpstr>
      <vt:lpstr>How does all this map to the partition ?</vt:lpstr>
      <vt:lpstr>How does all this map to the partition ?</vt:lpstr>
      <vt:lpstr>superblock</vt:lpstr>
      <vt:lpstr>Archiving and Compression</vt:lpstr>
      <vt:lpstr>Archiving vs. Compression</vt:lpstr>
      <vt:lpstr>Uses of Archiving and Compression </vt:lpstr>
      <vt:lpstr>Lossless vs Lossy Compression</vt:lpstr>
      <vt:lpstr>Burrows-wheeler</vt:lpstr>
      <vt:lpstr>Burrows-wheeler</vt:lpstr>
      <vt:lpstr>Using gzip/gunzip/bzip2/bunzip2</vt:lpstr>
      <vt:lpstr>Tape Archive - TAR</vt:lpstr>
      <vt:lpstr>users</vt:lpstr>
      <vt:lpstr>User accounts and passwords</vt:lpstr>
      <vt:lpstr>User accounts </vt:lpstr>
      <vt:lpstr>The /etc/passwd file</vt:lpstr>
      <vt:lpstr>The /etc/passwd file</vt:lpstr>
      <vt:lpstr>The /etc/shadow file</vt:lpstr>
      <vt:lpstr>The /etc/shadow file</vt:lpstr>
      <vt:lpstr>Viewing Account Information</vt:lpstr>
      <vt:lpstr>Viewing account information </vt:lpstr>
      <vt:lpstr>Viewing login information </vt:lpstr>
      <vt:lpstr>System Accounts</vt:lpstr>
      <vt:lpstr>System accounts </vt:lpstr>
      <vt:lpstr>System Groups</vt:lpstr>
      <vt:lpstr>Group accounts </vt:lpstr>
      <vt:lpstr>The /etc/group file </vt:lpstr>
      <vt:lpstr>Changing groups </vt:lpstr>
      <vt:lpstr>Working with root</vt:lpstr>
      <vt:lpstr>Logging in as root </vt:lpstr>
      <vt:lpstr>Fun with sudo</vt:lpstr>
      <vt:lpstr>PowerPoint Presentation</vt:lpstr>
      <vt:lpstr>Setting up the sudo command </vt:lpstr>
      <vt:lpstr>A look inside the /etc/sudoers file</vt:lpstr>
      <vt:lpstr>Look at that line !</vt:lpstr>
      <vt:lpstr>PowerPoint Presentation</vt:lpstr>
      <vt:lpstr>/etc/sudoers : USER ALIASEs</vt:lpstr>
      <vt:lpstr>/etc/sudoers : Host ALIASEs</vt:lpstr>
      <vt:lpstr>/etc/sudoers : Command ALIASEs</vt:lpstr>
      <vt:lpstr>/etc/sudoers : Bringing it all together</vt:lpstr>
      <vt:lpstr>who and w Command</vt:lpstr>
      <vt:lpstr>Using the who command </vt:lpstr>
      <vt:lpstr>Using the w command </vt:lpstr>
      <vt:lpstr>Using the w command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Howest_standaardpresentatie met Arial Rounded</dc:title>
  <dc:creator>Vandeursen Hanne</dc:creator>
  <cp:lastModifiedBy>Thor Demeestere</cp:lastModifiedBy>
  <cp:revision>292</cp:revision>
  <dcterms:created xsi:type="dcterms:W3CDTF">2015-08-19T11:41:42Z</dcterms:created>
  <dcterms:modified xsi:type="dcterms:W3CDTF">2022-12-02T14:49:20Z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0x010100C959BDAE064E83428B21CE863164C171000CC729D25BF35C4FAB67DAC2C0E0AE6F</vt:lpwstr>
  </property>
  <property fmtid="{D5CDD505-2E9C-101B-9397-08002B2CF9AE}" pid="3" name="Kernteam">
    <vt:lpwstr>45;#TI|a7fece31-07e2-4c0a-9f38-c0563f047e67</vt:lpwstr>
  </property>
</Properties>
</file>