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357422-217C-3945-83F8-3161C1FFE73D}" v="14" dt="2023-04-05T08:48:45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88" d="100"/>
          <a:sy n="88" d="100"/>
        </p:scale>
        <p:origin x="18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1C2F3-DAD1-B143-BDE7-4996E02FDD52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A5E7A-8237-024C-B476-0F7327ED5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435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A5E7A-8237-024C-B476-0F7327ED501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48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4AAD-324C-E650-DC89-0904BA258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B04C0-1492-B118-B746-1757FC8CE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394FE-09A6-AABA-7B90-6992AE8E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A676-9786-D14F-9070-F6173628AC3F}" type="datetime1">
              <a:rPr lang="sv-SE" smtClean="0"/>
              <a:t>2023-04-05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69498-DAC4-A662-1F00-26994943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IX1303 Övning 4, Thomas Jonsson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64E95-2409-E047-A5BD-68BCAB2C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1BE3-5692-B544-9235-4BDE7980F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09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AF25-46C3-9CE3-1010-D42A5446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C9FC6-FB81-A5BF-7022-F669ED4FB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9D2E4-8F7F-DF68-B102-A8A4AB77D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08E7F-9ACD-2540-828A-E3674EF0192F}" type="datetime1">
              <a:rPr lang="sv-SE" smtClean="0"/>
              <a:t>2023-04-05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CB22F-EEC1-523B-9DD8-84CEE899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IX1303 Övning 4, Thomas Jonsson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EC80B-DA69-38A6-CD40-53C0E1A7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1BE3-5692-B544-9235-4BDE7980F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052523-A3E6-E3AD-C713-48A627250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39527-2D47-A973-972C-AA4532320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B3848-293F-97A0-4899-2341F52A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3500-E08D-F14A-A6F2-7C6FB7FFAE12}" type="datetime1">
              <a:rPr lang="sv-SE" smtClean="0"/>
              <a:t>2023-04-05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DBA04-6478-4B62-59A4-EE0F7103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IX1303 Övning 4, Thomas Jonsson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C4ECF-1033-699E-AFAC-7AD5BC41A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1BE3-5692-B544-9235-4BDE7980F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48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1D89-C9F9-6C1C-98B0-55A0BCA84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29EF0-A398-23BE-36F1-E2EC7E645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7D421-F331-0F41-5005-F8DB91D89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6C8-7B5B-E34F-8827-00172F84784C}" type="datetime1">
              <a:rPr lang="sv-SE" smtClean="0"/>
              <a:t>2023-04-05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5F738-9C23-CFD8-4724-29F3E55B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IX1303 Övning 4, Thomas Jonsson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9C35B-C0B6-CEA0-1BC0-1752643F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1BE3-5692-B544-9235-4BDE7980F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12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D6AA-B3E1-9952-AB5B-BC037DF9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5E015-0637-6044-D2FE-CC2428E95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7A077-7800-641A-013A-EBA4BF576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B19D-1E7C-6647-9E41-12F66CCDF318}" type="datetime1">
              <a:rPr lang="sv-SE" smtClean="0"/>
              <a:t>2023-04-05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92A2A-8C3C-5996-54C3-B6456EC0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IX1303 Övning 4, Thomas Jonsson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1EEB1-7C6E-1124-2468-96E0D4442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1BE3-5692-B544-9235-4BDE7980F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5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8E266-D5E8-7C88-24A7-8B47F63B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02151-F9C2-9A70-9D3E-F8905738D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8CD8C-F1AF-6EE0-D001-3E029A868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E40E8-CF96-1047-6526-693D47DF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4B1F-D1CE-314D-890B-A48871524C52}" type="datetime1">
              <a:rPr lang="sv-SE" smtClean="0"/>
              <a:t>2023-04-05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4B061-B89A-3467-3613-9DF211750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IX1303 Övning 4, Thomas Jonsson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C14A9-0373-67B9-C0E5-4E08FE72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1BE3-5692-B544-9235-4BDE7980F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78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1714-16D4-BD78-5105-7DFF2E6BC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46B4D-825E-F2CD-1AD9-3FF0B18F0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53DA5-4CA4-E0D8-69E0-FDCB3291A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A61E8E-64F9-274A-9754-5E79420A7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0B53F1-21EA-B840-63A9-FF02F7519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EEC4F7-251F-5B00-33FF-E70B4630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A9C7-F30E-384C-A30F-5DF8D35F8894}" type="datetime1">
              <a:rPr lang="sv-SE" smtClean="0"/>
              <a:t>2023-04-05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0E8B89-0FF6-F75A-678F-74F1A0B7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IX1303 Övning 4, Thomas Jonsson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E7A8F-F038-0CCA-CC19-0FEB00DBB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1BE3-5692-B544-9235-4BDE7980F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69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689AC-0A60-118A-78DC-33E01E53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C9543A-1C85-A43D-7226-753A6706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0FB7-9D73-4E46-81B5-B463673A3245}" type="datetime1">
              <a:rPr lang="sv-SE" smtClean="0"/>
              <a:t>2023-04-05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785EA-9BA2-FA02-9826-E916DA98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IX1303 Övning 4, Thomas Jonsson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0FDFF-154A-918E-72FE-F10C58FB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1BE3-5692-B544-9235-4BDE7980F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26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5AB25-1AAA-2749-AB46-4E9DF6E3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0451-2ED6-0042-A464-2955409A57EA}" type="datetime1">
              <a:rPr lang="sv-SE" smtClean="0"/>
              <a:t>2023-04-05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BD18B8-8F5B-BB69-52BB-7F0FE39D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IX1303 Övning 4, Thomas Jonsson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46361-2BD2-30A0-F0B1-9DE8D22C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1BE3-5692-B544-9235-4BDE7980F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35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E2961-78AE-D345-D730-EDA4F29EC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073D2-8F5E-D79C-BC05-5F205B80D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BA72C-949D-6B33-D46F-755BC896E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D62F9-D657-40F7-8A91-0240F021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4D5D-4DFC-734A-AAD8-016439441123}" type="datetime1">
              <a:rPr lang="sv-SE" smtClean="0"/>
              <a:t>2023-04-05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B740F-2196-15B7-8E3A-DCDE6E27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IX1303 Övning 4, Thomas Jonsson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96743-586D-341E-5DA6-28977481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1BE3-5692-B544-9235-4BDE7980F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96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9C77-8B7D-3E06-0F72-A3002DCC8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6EF12-60F1-CC68-6D9B-8F2FF68C2D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F21B5-68CA-8B37-378B-435899DE0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21B24-7530-A566-3E1F-253C562A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8094-C146-914C-97C6-88E1989A9124}" type="datetime1">
              <a:rPr lang="sv-SE" smtClean="0"/>
              <a:t>2023-04-05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7AED0-BC26-60B3-4A27-5137940B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IX1303 Övning 4, Thomas Jonsson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F0C10-9446-C3B1-DACC-B9C943D21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1BE3-5692-B544-9235-4BDE7980F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97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2EE1E8-6592-8C61-06D6-3F0626358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36393-54C5-3B0E-FECF-7024069AF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157D2-C9D8-E84E-4824-1842332AD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A006B-A384-D345-A4F7-35EEC03282DB}" type="datetime1">
              <a:rPr lang="sv-SE" smtClean="0"/>
              <a:t>2023-04-05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8512C-098D-2F24-6404-8BA633F4B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IX1303 Övning 4, Thomas Jonsson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98D3F-1719-2218-D2A3-392161DF9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A1BE3-5692-B544-9235-4BDE7980F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04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F30D1-8A6C-91E6-9468-9C1FA00D2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sz="4400"/>
              <a:t>Övning 4: Lite matrisalgebra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48D41-1532-87F8-5E36-3DE198A25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4812"/>
            <a:ext cx="9144000" cy="1042987"/>
          </a:xfrm>
        </p:spPr>
        <p:txBody>
          <a:bodyPr/>
          <a:lstStyle/>
          <a:p>
            <a:r>
              <a:rPr lang="sv-SE"/>
              <a:t>Thomas Jonsson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CBDED-F032-E929-B942-AF678D9B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D468-0759-114A-8632-EF4D5508F9D8}" type="datetime1">
              <a:rPr lang="sv-SE" smtClean="0"/>
              <a:t>2023-04-05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61BBD-CC52-EFD9-0BE1-69CD81D3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IX1303 Övning 4, Thomas Jonsson</a:t>
            </a:r>
          </a:p>
        </p:txBody>
      </p:sp>
    </p:spTree>
    <p:extLst>
      <p:ext uri="{BB962C8B-B14F-4D97-AF65-F5344CB8AC3E}">
        <p14:creationId xmlns:p14="http://schemas.microsoft.com/office/powerpoint/2010/main" val="358349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91834-904F-D782-E489-1E1D6B60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69"/>
            <a:ext cx="10515600" cy="1325563"/>
          </a:xfrm>
        </p:spPr>
        <p:txBody>
          <a:bodyPr/>
          <a:lstStyle/>
          <a:p>
            <a:r>
              <a:rPr lang="sv-SE" dirty="0" err="1"/>
              <a:t>Räkneregler</a:t>
            </a:r>
            <a:r>
              <a:rPr lang="sv-SE" dirty="0"/>
              <a:t> för matriser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2F07D3-4BB7-3B46-03CA-DA02817B3A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1582"/>
                <a:ext cx="10515600" cy="524351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sv-SE" dirty="0" err="1"/>
                  <a:t>Multiplication</a:t>
                </a:r>
                <a:r>
                  <a:rPr lang="sv-SE" dirty="0"/>
                  <a:t> med </a:t>
                </a:r>
                <a:r>
                  <a:rPr lang="sv-SE" dirty="0" err="1"/>
                  <a:t>constant</a:t>
                </a:r>
                <a:r>
                  <a:rPr lang="sv-SE" dirty="0"/>
                  <a:t>: </a:t>
                </a:r>
                <a:br>
                  <a:rPr lang="sv-SE" dirty="0"/>
                </a:b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sv-SE" b="0" dirty="0"/>
              </a:p>
              <a:p>
                <a:pPr>
                  <a:lnSpc>
                    <a:spcPct val="110000"/>
                  </a:lnSpc>
                </a:pPr>
                <a:endParaRPr lang="sv-SE" sz="1400" dirty="0"/>
              </a:p>
              <a:p>
                <a:pPr>
                  <a:lnSpc>
                    <a:spcPct val="110000"/>
                  </a:lnSpc>
                </a:pPr>
                <a:r>
                  <a:rPr lang="sv-SE" dirty="0"/>
                  <a:t>Addition av matriser</a:t>
                </a:r>
                <a:br>
                  <a:rPr lang="sv-SE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sv-SE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               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7"/>
                                    </m:r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</m:eqAr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</m:e>
                          </m:mr>
                          <m:m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mr>
                        </m:m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endParaRPr lang="sv-SE" dirty="0"/>
              </a:p>
              <a:p>
                <a:pPr>
                  <a:lnSpc>
                    <a:spcPct val="110000"/>
                  </a:lnSpc>
                </a:pPr>
                <a:endParaRPr lang="sv-SE" sz="1400" dirty="0"/>
              </a:p>
              <a:p>
                <a:pPr>
                  <a:lnSpc>
                    <a:spcPct val="110000"/>
                  </a:lnSpc>
                </a:pPr>
                <a:r>
                  <a:rPr lang="sv-SE" dirty="0"/>
                  <a:t>Namn på </a:t>
                </a:r>
                <a:r>
                  <a:rPr lang="sv-SE" dirty="0" err="1"/>
                  <a:t>matriselemeten</a:t>
                </a:r>
                <a:r>
                  <a:rPr lang="sv-SE" dirty="0"/>
                  <a:t>; </a:t>
                </a:r>
                <a:r>
                  <a:rPr lang="sv-SE" i="1" dirty="0"/>
                  <a:t>“</a:t>
                </a:r>
                <a:r>
                  <a:rPr lang="sv-SE" i="1" dirty="0" err="1"/>
                  <a:t>radindex,kolumnindex</a:t>
                </a:r>
                <a:r>
                  <a:rPr lang="sv-SE" i="1" dirty="0"/>
                  <a:t>”</a:t>
                </a:r>
                <a:br>
                  <a:rPr lang="sv-SE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”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1,1”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”1,2”</m:t>
                              </m:r>
                            </m:e>
                          </m:mr>
                          <m:m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”2,1”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”2,2”</m:t>
                              </m:r>
                            </m:e>
                          </m:mr>
                        </m:m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~</m:t>
                    </m:r>
                    <m:d>
                      <m:dPr>
                        <m:begChr m:val="["/>
                        <m:endChr m:val="]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”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”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”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”</m:t>
                              </m:r>
                            </m:e>
                          </m:mr>
                          <m:m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”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”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”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”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2F07D3-4BB7-3B46-03CA-DA02817B3A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1582"/>
                <a:ext cx="10515600" cy="5243511"/>
              </a:xfrm>
              <a:blipFill>
                <a:blip r:embed="rId3"/>
                <a:stretch>
                  <a:fillRect l="-1086" t="-9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824BEA2F-F5DC-CA25-FD8D-E5D3838792BF}"/>
              </a:ext>
            </a:extLst>
          </p:cNvPr>
          <p:cNvGrpSpPr/>
          <p:nvPr/>
        </p:nvGrpSpPr>
        <p:grpSpPr>
          <a:xfrm>
            <a:off x="3252272" y="3641194"/>
            <a:ext cx="4131377" cy="379309"/>
            <a:chOff x="3252272" y="3369730"/>
            <a:chExt cx="4131377" cy="3793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30485B-290B-F6FD-4E89-93AC8452E859}"/>
                </a:ext>
              </a:extLst>
            </p:cNvPr>
            <p:cNvSpPr/>
            <p:nvPr/>
          </p:nvSpPr>
          <p:spPr>
            <a:xfrm>
              <a:off x="3252272" y="3369732"/>
              <a:ext cx="266418" cy="379307"/>
            </a:xfrm>
            <a:prstGeom prst="rect">
              <a:avLst/>
            </a:prstGeom>
            <a:solidFill>
              <a:schemeClr val="accent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F33A5B-A3A3-7EB8-31F4-2B3DB5F86D91}"/>
                </a:ext>
              </a:extLst>
            </p:cNvPr>
            <p:cNvSpPr/>
            <p:nvPr/>
          </p:nvSpPr>
          <p:spPr>
            <a:xfrm>
              <a:off x="4697250" y="3369732"/>
              <a:ext cx="266418" cy="379307"/>
            </a:xfrm>
            <a:prstGeom prst="rect">
              <a:avLst/>
            </a:prstGeom>
            <a:solidFill>
              <a:schemeClr val="accent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8527260-0153-642F-B748-69DE99868950}"/>
                    </a:ext>
                  </a:extLst>
                </p:cNvPr>
                <p:cNvSpPr/>
                <p:nvPr/>
              </p:nvSpPr>
              <p:spPr>
                <a:xfrm>
                  <a:off x="6348566" y="3369730"/>
                  <a:ext cx="1035083" cy="379305"/>
                </a:xfrm>
                <a:prstGeom prst="rect">
                  <a:avLst/>
                </a:prstGeom>
                <a:solidFill>
                  <a:schemeClr val="accent1">
                    <a:alpha val="29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sv-S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a:rPr lang="sv-S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sv-S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8527260-0153-642F-B748-69DE998689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8566" y="3369730"/>
                  <a:ext cx="1035083" cy="379305"/>
                </a:xfrm>
                <a:prstGeom prst="rect">
                  <a:avLst/>
                </a:prstGeom>
                <a:blipFill>
                  <a:blip r:embed="rId4"/>
                  <a:stretch>
                    <a:fillRect l="-4819" b="-161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E3BD971-21D7-C3BA-8D7A-68DBA2C80407}"/>
              </a:ext>
            </a:extLst>
          </p:cNvPr>
          <p:cNvGrpSpPr/>
          <p:nvPr/>
        </p:nvGrpSpPr>
        <p:grpSpPr>
          <a:xfrm>
            <a:off x="3793120" y="3641194"/>
            <a:ext cx="4889634" cy="379308"/>
            <a:chOff x="3793120" y="3369730"/>
            <a:chExt cx="4889634" cy="37930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657B830-E213-7241-C51C-B66E6E294A09}"/>
                </a:ext>
              </a:extLst>
            </p:cNvPr>
            <p:cNvSpPr/>
            <p:nvPr/>
          </p:nvSpPr>
          <p:spPr>
            <a:xfrm>
              <a:off x="3793120" y="3369731"/>
              <a:ext cx="266418" cy="379307"/>
            </a:xfrm>
            <a:prstGeom prst="rect">
              <a:avLst/>
            </a:prstGeom>
            <a:solidFill>
              <a:schemeClr val="accent6">
                <a:lumMod val="7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rgbClr val="00B050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70313F-9C80-F783-DB7C-0C7AE5804147}"/>
                </a:ext>
              </a:extLst>
            </p:cNvPr>
            <p:cNvSpPr/>
            <p:nvPr/>
          </p:nvSpPr>
          <p:spPr>
            <a:xfrm>
              <a:off x="5243250" y="3369730"/>
              <a:ext cx="266418" cy="379307"/>
            </a:xfrm>
            <a:prstGeom prst="rect">
              <a:avLst/>
            </a:prstGeom>
            <a:solidFill>
              <a:schemeClr val="accent6">
                <a:lumMod val="7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rgbClr val="00B05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D8C9CB1C-FB08-634C-C0E7-123B2B63D955}"/>
                    </a:ext>
                  </a:extLst>
                </p:cNvPr>
                <p:cNvSpPr/>
                <p:nvPr/>
              </p:nvSpPr>
              <p:spPr>
                <a:xfrm>
                  <a:off x="7510388" y="3369730"/>
                  <a:ext cx="1172366" cy="37930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9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sv-S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3+</m:t>
                        </m:r>
                        <m:r>
                          <a:rPr lang="sv-S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sv-S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D8C9CB1C-FB08-634C-C0E7-123B2B63D9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0388" y="3369730"/>
                  <a:ext cx="1172366" cy="379305"/>
                </a:xfrm>
                <a:prstGeom prst="rect">
                  <a:avLst/>
                </a:prstGeom>
                <a:blipFill>
                  <a:blip r:embed="rId5"/>
                  <a:stretch>
                    <a:fillRect t="-3226" b="-161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10AFF35-8393-6491-1E37-11C2DF42AEFF}"/>
              </a:ext>
            </a:extLst>
          </p:cNvPr>
          <p:cNvGrpSpPr/>
          <p:nvPr/>
        </p:nvGrpSpPr>
        <p:grpSpPr>
          <a:xfrm>
            <a:off x="3236088" y="4062032"/>
            <a:ext cx="4123776" cy="379310"/>
            <a:chOff x="3236088" y="3790568"/>
            <a:chExt cx="4123776" cy="3793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64D6F0-EFB6-0862-BE58-2EA3394F282A}"/>
                </a:ext>
              </a:extLst>
            </p:cNvPr>
            <p:cNvSpPr/>
            <p:nvPr/>
          </p:nvSpPr>
          <p:spPr>
            <a:xfrm>
              <a:off x="3236088" y="3790571"/>
              <a:ext cx="266418" cy="379307"/>
            </a:xfrm>
            <a:prstGeom prst="rect">
              <a:avLst/>
            </a:prstGeom>
            <a:solidFill>
              <a:srgbClr val="FF00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F785A35-2D1E-BA4F-11F4-AC7E312D4DA8}"/>
                </a:ext>
              </a:extLst>
            </p:cNvPr>
            <p:cNvSpPr/>
            <p:nvPr/>
          </p:nvSpPr>
          <p:spPr>
            <a:xfrm>
              <a:off x="4681066" y="3790571"/>
              <a:ext cx="266418" cy="379307"/>
            </a:xfrm>
            <a:prstGeom prst="rect">
              <a:avLst/>
            </a:prstGeom>
            <a:solidFill>
              <a:srgbClr val="FF00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E329FA7-36E4-A1D2-32BE-A9E5B98F9D56}"/>
                    </a:ext>
                  </a:extLst>
                </p:cNvPr>
                <p:cNvSpPr/>
                <p:nvPr/>
              </p:nvSpPr>
              <p:spPr>
                <a:xfrm>
                  <a:off x="6324781" y="3790568"/>
                  <a:ext cx="1035083" cy="379305"/>
                </a:xfrm>
                <a:prstGeom prst="rect">
                  <a:avLst/>
                </a:prstGeom>
                <a:solidFill>
                  <a:srgbClr val="FF0000">
                    <a:alpha val="2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sv-S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a:rPr lang="sv-S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sv-S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E329FA7-36E4-A1D2-32BE-A9E5B98F9D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781" y="3790568"/>
                  <a:ext cx="1035083" cy="379305"/>
                </a:xfrm>
                <a:prstGeom prst="rect">
                  <a:avLst/>
                </a:prstGeom>
                <a:blipFill>
                  <a:blip r:embed="rId6"/>
                  <a:stretch>
                    <a:fillRect l="-6098" b="-161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22A63A6-FD83-26E6-BE60-0B7A27A59651}"/>
              </a:ext>
            </a:extLst>
          </p:cNvPr>
          <p:cNvGrpSpPr/>
          <p:nvPr/>
        </p:nvGrpSpPr>
        <p:grpSpPr>
          <a:xfrm>
            <a:off x="3776936" y="4062033"/>
            <a:ext cx="4889634" cy="379308"/>
            <a:chOff x="3776936" y="3790569"/>
            <a:chExt cx="4889634" cy="37930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D098999-3752-C87E-3B4B-0620F1E66759}"/>
                </a:ext>
              </a:extLst>
            </p:cNvPr>
            <p:cNvSpPr/>
            <p:nvPr/>
          </p:nvSpPr>
          <p:spPr>
            <a:xfrm>
              <a:off x="3776936" y="3790570"/>
              <a:ext cx="266418" cy="379307"/>
            </a:xfrm>
            <a:prstGeom prst="rect">
              <a:avLst/>
            </a:prstGeom>
            <a:solidFill>
              <a:srgbClr val="7030A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E36D65-3B82-A8C1-593D-858B303F35C6}"/>
                </a:ext>
              </a:extLst>
            </p:cNvPr>
            <p:cNvSpPr/>
            <p:nvPr/>
          </p:nvSpPr>
          <p:spPr>
            <a:xfrm>
              <a:off x="5227066" y="3790569"/>
              <a:ext cx="266418" cy="379307"/>
            </a:xfrm>
            <a:prstGeom prst="rect">
              <a:avLst/>
            </a:prstGeom>
            <a:solidFill>
              <a:srgbClr val="7030A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rgbClr val="00B05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1BDBE9A2-FCCA-9501-4F1D-2D0539A05FFB}"/>
                    </a:ext>
                  </a:extLst>
                </p:cNvPr>
                <p:cNvSpPr/>
                <p:nvPr/>
              </p:nvSpPr>
              <p:spPr>
                <a:xfrm>
                  <a:off x="7494204" y="3790569"/>
                  <a:ext cx="1172366" cy="379305"/>
                </a:xfrm>
                <a:prstGeom prst="rect">
                  <a:avLst/>
                </a:prstGeom>
                <a:solidFill>
                  <a:srgbClr val="7030A0">
                    <a:alpha val="2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sv-S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3+</m:t>
                        </m:r>
                        <m:r>
                          <a:rPr lang="sv-S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sv-S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1BDBE9A2-FCCA-9501-4F1D-2D0539A05F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4204" y="3790569"/>
                  <a:ext cx="1172366" cy="379305"/>
                </a:xfrm>
                <a:prstGeom prst="rect">
                  <a:avLst/>
                </a:prstGeom>
                <a:blipFill>
                  <a:blip r:embed="rId7"/>
                  <a:stretch>
                    <a:fillRect t="-3226" b="-161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645B10F9-B1B1-775A-C605-FC9BCC5C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26C6-9894-7F46-B354-FF0DE3FD5A8A}" type="datetime1">
              <a:rPr lang="sv-SE" smtClean="0"/>
              <a:t>2023-04-05</a:t>
            </a:fld>
            <a:endParaRPr lang="sv-SE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08A86078-5237-8F6D-202E-62BF8EF9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IX1303 Övning 4, Thomas Jonsson</a:t>
            </a:r>
          </a:p>
        </p:txBody>
      </p:sp>
    </p:spTree>
    <p:extLst>
      <p:ext uri="{BB962C8B-B14F-4D97-AF65-F5344CB8AC3E}">
        <p14:creationId xmlns:p14="http://schemas.microsoft.com/office/powerpoint/2010/main" val="167109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99D6F20-777B-BE93-572F-D41948F2751D}"/>
              </a:ext>
            </a:extLst>
          </p:cNvPr>
          <p:cNvSpPr/>
          <p:nvPr/>
        </p:nvSpPr>
        <p:spPr>
          <a:xfrm>
            <a:off x="1314449" y="4712986"/>
            <a:ext cx="6053427" cy="14885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4BB350-71D5-67F3-E7BD-C0F55E45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533"/>
            <a:ext cx="10515600" cy="1325563"/>
          </a:xfrm>
        </p:spPr>
        <p:txBody>
          <a:bodyPr/>
          <a:lstStyle/>
          <a:p>
            <a:r>
              <a:rPr lang="sv-SE" dirty="0"/>
              <a:t>Multiplikation av matris och vektor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10AB0-5065-06D3-7D98-F07E1EA4A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2733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sv-SE" sz="2400" dirty="0"/>
                  <a:t>Vad är </a:t>
                </a:r>
                <a14:m>
                  <m:oMath xmlns:m="http://schemas.openxmlformats.org/officeDocument/2006/math">
                    <m:r>
                      <a:rPr lang="sv-SE" sz="24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sv-SE" sz="2400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sv-SE" sz="2400" dirty="0"/>
                  <a:t>, när </a:t>
                </a:r>
                <a14:m>
                  <m:oMath xmlns:m="http://schemas.openxmlformats.org/officeDocument/2006/math">
                    <m:r>
                      <a:rPr lang="sv-SE" sz="24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sv-SE" sz="2400" dirty="0"/>
                  <a:t> är en matris och </a:t>
                </a:r>
                <a14:m>
                  <m:oMath xmlns:m="http://schemas.openxmlformats.org/officeDocument/2006/math">
                    <m:r>
                      <a:rPr lang="sv-SE" sz="2400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sv-SE" sz="2400" dirty="0"/>
                  <a:t> en vektor?</a:t>
                </a:r>
              </a:p>
              <a:p>
                <a:pPr>
                  <a:lnSpc>
                    <a:spcPct val="110000"/>
                  </a:lnSpc>
                </a:pPr>
                <a:r>
                  <a:rPr lang="sv-SE" sz="2400" dirty="0"/>
                  <a:t>Alternativ 1: </a:t>
                </a:r>
                <a:r>
                  <a:rPr lang="sv-SE" sz="2400" dirty="0" err="1"/>
                  <a:t>Linärkombination</a:t>
                </a:r>
                <a:r>
                  <a:rPr lang="sv-SE" sz="2400" dirty="0"/>
                  <a:t> av kolumner</a:t>
                </a:r>
                <a:br>
                  <a:rPr lang="sv-SE" sz="2400" dirty="0"/>
                </a:br>
                <a14:m>
                  <m:oMath xmlns:m="http://schemas.openxmlformats.org/officeDocument/2006/math">
                    <m:r>
                      <a:rPr lang="sv-SE" sz="24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sv-SE" sz="24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sv-SE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+5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eqArr>
                      </m:e>
                    </m:d>
                  </m:oMath>
                </a14:m>
                <a:endParaRPr lang="sv-SE" sz="2400" dirty="0"/>
              </a:p>
              <a:p>
                <a:pPr>
                  <a:lnSpc>
                    <a:spcPct val="110000"/>
                  </a:lnSpc>
                </a:pPr>
                <a:r>
                  <a:rPr lang="sv-SE" sz="2400" dirty="0"/>
                  <a:t>Alternativ 2: Skalärmultiplikation mellan rader med kolumnvektorn</a:t>
                </a:r>
                <a:br>
                  <a:rPr lang="sv-SE" sz="2400" dirty="0"/>
                </a:br>
                <a14:m>
                  <m:oMath xmlns:m="http://schemas.openxmlformats.org/officeDocument/2006/math">
                    <m:r>
                      <a:rPr lang="sv-SE" sz="24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sv-SE" sz="24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sv-SE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sv-SE" sz="2400" b="0" i="0" smtClean="0">
                        <a:latin typeface="Cambria Math" panose="02040503050406030204" pitchFamily="18" charset="0"/>
                      </a:rPr>
                      <m:t>=….</m:t>
                    </m:r>
                  </m:oMath>
                </a14:m>
                <a:endParaRPr lang="sv-SE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10AB0-5065-06D3-7D98-F07E1EA4AD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2733"/>
                <a:ext cx="10515600" cy="4351338"/>
              </a:xfrm>
              <a:blipFill>
                <a:blip r:embed="rId2"/>
                <a:stretch>
                  <a:fillRect l="-965" t="-5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7E8DC-8D9A-DBED-7A78-AB74202E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6C8-7B5B-E34F-8827-00172F84784C}" type="datetime1">
              <a:rPr lang="sv-SE" smtClean="0"/>
              <a:t>2023-04-05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A35E0-2801-0CE7-1C30-31426786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IX1303 Övning 4, Thomas Jonsson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FBDD7B-B5A9-F722-EDE3-D3268A90551E}"/>
                  </a:ext>
                </a:extLst>
              </p:cNvPr>
              <p:cNvSpPr txBox="1"/>
              <p:nvPr/>
            </p:nvSpPr>
            <p:spPr>
              <a:xfrm>
                <a:off x="2956154" y="5435730"/>
                <a:ext cx="1126013" cy="708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FBDD7B-B5A9-F722-EDE3-D3268A905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154" y="5435730"/>
                <a:ext cx="1126013" cy="70814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2DFE13-A0BC-C991-F267-68438549C70A}"/>
                  </a:ext>
                </a:extLst>
              </p:cNvPr>
              <p:cNvSpPr txBox="1"/>
              <p:nvPr/>
            </p:nvSpPr>
            <p:spPr>
              <a:xfrm>
                <a:off x="4038600" y="5416816"/>
                <a:ext cx="1294777" cy="766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  <m:t>           </m:t>
                                    </m:r>
                                  </m:e>
                                  <m:e>
                                    <m: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2DFE13-A0BC-C991-F267-68438549C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416816"/>
                <a:ext cx="1294777" cy="766492"/>
              </a:xfrm>
              <a:prstGeom prst="rect">
                <a:avLst/>
              </a:prstGeom>
              <a:blipFill>
                <a:blip r:embed="rId4"/>
                <a:stretch>
                  <a:fillRect t="-29508" b="-229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F57A07-D073-8A9D-9368-51F2ACE28417}"/>
                  </a:ext>
                </a:extLst>
              </p:cNvPr>
              <p:cNvSpPr txBox="1"/>
              <p:nvPr/>
            </p:nvSpPr>
            <p:spPr>
              <a:xfrm>
                <a:off x="4038600" y="4712986"/>
                <a:ext cx="1324465" cy="709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F57A07-D073-8A9D-9368-51F2ACE28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712986"/>
                <a:ext cx="1324465" cy="709938"/>
              </a:xfrm>
              <a:prstGeom prst="rect">
                <a:avLst/>
              </a:prstGeom>
              <a:blipFill>
                <a:blip r:embed="rId5"/>
                <a:stretch>
                  <a:fillRect t="-12281" b="-87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A32103-E11A-D6F4-BFAE-91CE82D727DD}"/>
                  </a:ext>
                </a:extLst>
              </p:cNvPr>
              <p:cNvSpPr txBox="1"/>
              <p:nvPr/>
            </p:nvSpPr>
            <p:spPr>
              <a:xfrm>
                <a:off x="1405212" y="4820075"/>
                <a:ext cx="2255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2400" dirty="0"/>
                  <a:t>Uppställning: </a:t>
                </a:r>
                <a14:m>
                  <m:oMath xmlns:m="http://schemas.openxmlformats.org/officeDocument/2006/math">
                    <m:r>
                      <a:rPr lang="sv-SE" sz="24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sv-SE" sz="2400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sv-SE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A32103-E11A-D6F4-BFAE-91CE82D72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212" y="4820075"/>
                <a:ext cx="2255041" cy="461665"/>
              </a:xfrm>
              <a:prstGeom prst="rect">
                <a:avLst/>
              </a:prstGeom>
              <a:blipFill>
                <a:blip r:embed="rId6"/>
                <a:stretch>
                  <a:fillRect l="-3933" t="-8108" b="-297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021498C-9974-B7D6-DBF1-11EDDBD26000}"/>
              </a:ext>
            </a:extLst>
          </p:cNvPr>
          <p:cNvSpPr txBox="1"/>
          <p:nvPr/>
        </p:nvSpPr>
        <p:spPr>
          <a:xfrm>
            <a:off x="4228811" y="5590538"/>
            <a:ext cx="84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accent2">
                    <a:lumMod val="75000"/>
                  </a:schemeClr>
                </a:solidFill>
              </a:rPr>
              <a:t>Svaret!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6EEE99-B693-4A2C-03C3-5C320D0BF0DF}"/>
                  </a:ext>
                </a:extLst>
              </p:cNvPr>
              <p:cNvSpPr txBox="1"/>
              <p:nvPr/>
            </p:nvSpPr>
            <p:spPr>
              <a:xfrm>
                <a:off x="4178023" y="5474522"/>
                <a:ext cx="1034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6EEE99-B693-4A2C-03C3-5C320D0BF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023" y="5474522"/>
                <a:ext cx="1034001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C099A8-AE76-2EB6-8270-DC0CA5CA16DB}"/>
                  </a:ext>
                </a:extLst>
              </p:cNvPr>
              <p:cNvSpPr txBox="1"/>
              <p:nvPr/>
            </p:nvSpPr>
            <p:spPr>
              <a:xfrm>
                <a:off x="4175425" y="5748118"/>
                <a:ext cx="1034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C099A8-AE76-2EB6-8270-DC0CA5CA1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425" y="5748118"/>
                <a:ext cx="1034001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>
            <a:extLst>
              <a:ext uri="{FF2B5EF4-FFF2-40B4-BE49-F238E27FC236}">
                <a16:creationId xmlns:a16="http://schemas.microsoft.com/office/drawing/2014/main" id="{234028D0-8C65-7208-687A-AF3298EB8A3D}"/>
              </a:ext>
            </a:extLst>
          </p:cNvPr>
          <p:cNvSpPr/>
          <p:nvPr/>
        </p:nvSpPr>
        <p:spPr>
          <a:xfrm>
            <a:off x="4496298" y="4774648"/>
            <a:ext cx="423572" cy="646927"/>
          </a:xfrm>
          <a:prstGeom prst="downArrow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9D751972-FD2C-4701-C478-424EE80B92E2}"/>
              </a:ext>
            </a:extLst>
          </p:cNvPr>
          <p:cNvSpPr/>
          <p:nvPr/>
        </p:nvSpPr>
        <p:spPr>
          <a:xfrm rot="16200000">
            <a:off x="3336607" y="5325115"/>
            <a:ext cx="423572" cy="646927"/>
          </a:xfrm>
          <a:prstGeom prst="downArrow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A7E85D9C-68BC-894B-86E2-ACCBD60D3097}"/>
              </a:ext>
            </a:extLst>
          </p:cNvPr>
          <p:cNvSpPr/>
          <p:nvPr/>
        </p:nvSpPr>
        <p:spPr>
          <a:xfrm rot="16200000">
            <a:off x="3336608" y="5666288"/>
            <a:ext cx="423572" cy="646927"/>
          </a:xfrm>
          <a:prstGeom prst="downArrow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7BC18E-B457-654F-4FA3-123445458AA8}"/>
                  </a:ext>
                </a:extLst>
              </p:cNvPr>
              <p:cNvSpPr txBox="1"/>
              <p:nvPr/>
            </p:nvSpPr>
            <p:spPr>
              <a:xfrm>
                <a:off x="5222803" y="5113516"/>
                <a:ext cx="2145074" cy="614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sv-SE" sz="1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v-SE" sz="18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sv-SE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sv-SE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7BC18E-B457-654F-4FA3-123445458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803" y="5113516"/>
                <a:ext cx="2145074" cy="61491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49499B6D-7381-62D2-7EE5-0AEBFBC49C76}"/>
              </a:ext>
            </a:extLst>
          </p:cNvPr>
          <p:cNvSpPr/>
          <p:nvPr/>
        </p:nvSpPr>
        <p:spPr>
          <a:xfrm>
            <a:off x="5222803" y="2555310"/>
            <a:ext cx="2004715" cy="87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382CA6-CCAF-9C4A-9BA0-511EF0F47CBF}"/>
              </a:ext>
            </a:extLst>
          </p:cNvPr>
          <p:cNvSpPr/>
          <p:nvPr/>
        </p:nvSpPr>
        <p:spPr>
          <a:xfrm>
            <a:off x="7151042" y="2422391"/>
            <a:ext cx="2004715" cy="87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3CCC16-9482-7C0D-D163-FA726CFBC375}"/>
              </a:ext>
            </a:extLst>
          </p:cNvPr>
          <p:cNvCxnSpPr>
            <a:cxnSpLocks/>
          </p:cNvCxnSpPr>
          <p:nvPr/>
        </p:nvCxnSpPr>
        <p:spPr>
          <a:xfrm>
            <a:off x="3320785" y="5226990"/>
            <a:ext cx="86294" cy="305828"/>
          </a:xfrm>
          <a:prstGeom prst="straightConnector1">
            <a:avLst/>
          </a:prstGeom>
          <a:ln w="25400">
            <a:solidFill>
              <a:schemeClr val="accent1">
                <a:alpha val="5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1419EB-CF21-F279-E211-B01F9F1E4148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606290" y="5067955"/>
            <a:ext cx="432310" cy="22318"/>
          </a:xfrm>
          <a:prstGeom prst="straightConnector1">
            <a:avLst/>
          </a:prstGeom>
          <a:ln w="25400">
            <a:solidFill>
              <a:schemeClr val="accent1">
                <a:alpha val="5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89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" grpId="0"/>
      <p:bldP spid="7" grpId="0"/>
      <p:bldP spid="8" grpId="0"/>
      <p:bldP spid="9" grpId="0"/>
      <p:bldP spid="10" grpId="0"/>
      <p:bldP spid="10" grpId="1"/>
      <p:bldP spid="12" grpId="0"/>
      <p:bldP spid="13" grpId="0"/>
      <p:bldP spid="14" grpId="0" animBg="1"/>
      <p:bldP spid="15" grpId="0" animBg="1"/>
      <p:bldP spid="15" grpId="1" animBg="1"/>
      <p:bldP spid="16" grpId="0" animBg="1"/>
      <p:bldP spid="19" grpId="0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67B6311-1C5F-2D49-ACE3-82D4B73E77BE}"/>
              </a:ext>
            </a:extLst>
          </p:cNvPr>
          <p:cNvSpPr/>
          <p:nvPr/>
        </p:nvSpPr>
        <p:spPr>
          <a:xfrm>
            <a:off x="788207" y="3357202"/>
            <a:ext cx="5307794" cy="2129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45494-D48A-6895-8013-3FE830BC2C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800" dirty="0"/>
                  <a:t>Vad är </a:t>
                </a:r>
                <a14:m>
                  <m:oMath xmlns:m="http://schemas.openxmlformats.org/officeDocument/2006/math">
                    <m:r>
                      <a:rPr lang="sv-SE" sz="28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sv-SE" sz="2800" dirty="0"/>
                  <a:t>, när </a:t>
                </a:r>
                <a14:m>
                  <m:oMath xmlns:m="http://schemas.openxmlformats.org/officeDocument/2006/math">
                    <m:r>
                      <a:rPr lang="sv-SE" sz="28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sv-SE" sz="2800" dirty="0"/>
                  <a:t> och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v-SE" sz="2800" dirty="0"/>
                  <a:t>är en matriser? Låt</a:t>
                </a:r>
                <a:br>
                  <a:rPr lang="sv-SE" sz="2800" dirty="0"/>
                </a:b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sv-SE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sv-SE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br>
                  <a:rPr lang="sv-SE" dirty="0"/>
                </a:br>
                <a:br>
                  <a:rPr lang="sv-SE" sz="2800" dirty="0"/>
                </a:br>
                <a:endParaRPr lang="sv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45494-D48A-6895-8013-3FE830BC2C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28609A2-521E-19AE-3F04-D448B7D785C2}"/>
                  </a:ext>
                </a:extLst>
              </p:cNvPr>
              <p:cNvSpPr txBox="1"/>
              <p:nvPr/>
            </p:nvSpPr>
            <p:spPr>
              <a:xfrm>
                <a:off x="3495781" y="3551977"/>
                <a:ext cx="2417841" cy="715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sv-SE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</m:e>
                              <m:e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28609A2-521E-19AE-3F04-D448B7D78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781" y="3551977"/>
                <a:ext cx="2417841" cy="715709"/>
              </a:xfrm>
              <a:prstGeom prst="rect">
                <a:avLst/>
              </a:prstGeom>
              <a:blipFill>
                <a:blip r:embed="rId3"/>
                <a:stretch>
                  <a:fillRect t="-1754" b="-87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A7810926-7C12-0852-300C-EA126114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Multiplikation av två matriser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5FE3A-F14A-ACDC-4B84-725161373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6C8-7B5B-E34F-8827-00172F84784C}" type="datetime1">
              <a:rPr lang="sv-SE" smtClean="0"/>
              <a:t>2023-04-05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61802-605C-9CEA-4FE2-57A4C137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IX1303 Övning 4, Thomas Jonsson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877690-A016-A06A-3D81-C064A81C5A5F}"/>
                  </a:ext>
                </a:extLst>
              </p:cNvPr>
              <p:cNvSpPr txBox="1"/>
              <p:nvPr/>
            </p:nvSpPr>
            <p:spPr>
              <a:xfrm>
                <a:off x="2382012" y="4364453"/>
                <a:ext cx="1126013" cy="708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877690-A016-A06A-3D81-C064A81C5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012" y="4364453"/>
                <a:ext cx="1126013" cy="708143"/>
              </a:xfrm>
              <a:prstGeom prst="rect">
                <a:avLst/>
              </a:prstGeom>
              <a:blipFill>
                <a:blip r:embed="rId4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CF1D4A-2ADF-8F87-E4BD-FFCE397B059E}"/>
                  </a:ext>
                </a:extLst>
              </p:cNvPr>
              <p:cNvSpPr txBox="1"/>
              <p:nvPr/>
            </p:nvSpPr>
            <p:spPr>
              <a:xfrm>
                <a:off x="3439744" y="4345539"/>
                <a:ext cx="2506647" cy="766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  <m:t>           </m:t>
                                    </m:r>
                                  </m:e>
                                  <m:e>
                                    <m: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                 </m:t>
                          </m:r>
                        </m:e>
                      </m:d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CF1D4A-2ADF-8F87-E4BD-FFCE397B0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744" y="4345539"/>
                <a:ext cx="2506647" cy="766492"/>
              </a:xfrm>
              <a:prstGeom prst="rect">
                <a:avLst/>
              </a:prstGeom>
              <a:blipFill>
                <a:blip r:embed="rId5"/>
                <a:stretch>
                  <a:fillRect t="-29508" b="-229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12B7C1-CB70-4DD9-CCF6-7A598370F449}"/>
                  </a:ext>
                </a:extLst>
              </p:cNvPr>
              <p:cNvSpPr txBox="1"/>
              <p:nvPr/>
            </p:nvSpPr>
            <p:spPr>
              <a:xfrm>
                <a:off x="788206" y="3748798"/>
                <a:ext cx="23033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2400" dirty="0"/>
                  <a:t>Uppställning: </a:t>
                </a:r>
                <a14:m>
                  <m:oMath xmlns:m="http://schemas.openxmlformats.org/officeDocument/2006/math">
                    <m:r>
                      <a:rPr lang="sv-SE" sz="24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sv-SE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12B7C1-CB70-4DD9-CCF6-7A598370F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06" y="3748798"/>
                <a:ext cx="2303387" cy="461665"/>
              </a:xfrm>
              <a:prstGeom prst="rect">
                <a:avLst/>
              </a:prstGeom>
              <a:blipFill>
                <a:blip r:embed="rId6"/>
                <a:stretch>
                  <a:fillRect l="-3825" t="-8108" b="-297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3B5D05-2C61-DA69-C769-4668A0897896}"/>
                  </a:ext>
                </a:extLst>
              </p:cNvPr>
              <p:cNvSpPr txBox="1"/>
              <p:nvPr/>
            </p:nvSpPr>
            <p:spPr>
              <a:xfrm>
                <a:off x="3603881" y="4403245"/>
                <a:ext cx="10167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3B5D05-2C61-DA69-C769-4668A0897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881" y="4403245"/>
                <a:ext cx="10167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E30B2F-27A7-C510-BC97-FCB570E96455}"/>
                  </a:ext>
                </a:extLst>
              </p:cNvPr>
              <p:cNvSpPr txBox="1"/>
              <p:nvPr/>
            </p:nvSpPr>
            <p:spPr>
              <a:xfrm>
                <a:off x="3603881" y="4718524"/>
                <a:ext cx="1033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E30B2F-27A7-C510-BC97-FCB570E96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881" y="4718524"/>
                <a:ext cx="103374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>
            <a:extLst>
              <a:ext uri="{FF2B5EF4-FFF2-40B4-BE49-F238E27FC236}">
                <a16:creationId xmlns:a16="http://schemas.microsoft.com/office/drawing/2014/main" id="{1CB0147E-427C-38C8-06F9-F3FBDFED55DC}"/>
              </a:ext>
            </a:extLst>
          </p:cNvPr>
          <p:cNvSpPr/>
          <p:nvPr/>
        </p:nvSpPr>
        <p:spPr>
          <a:xfrm>
            <a:off x="3826191" y="3585159"/>
            <a:ext cx="532238" cy="755005"/>
          </a:xfrm>
          <a:prstGeom prst="downArrow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34C72DE1-DB10-7AFF-A709-8870BCAA6C67}"/>
              </a:ext>
            </a:extLst>
          </p:cNvPr>
          <p:cNvSpPr/>
          <p:nvPr/>
        </p:nvSpPr>
        <p:spPr>
          <a:xfrm rot="16200000">
            <a:off x="2744266" y="4236988"/>
            <a:ext cx="423572" cy="646927"/>
          </a:xfrm>
          <a:prstGeom prst="downArrow">
            <a:avLst>
              <a:gd name="adj1" fmla="val 50000"/>
              <a:gd name="adj2" fmla="val 29580"/>
            </a:avLst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EB52E069-6181-80B0-2B4E-F697BFA0CB43}"/>
              </a:ext>
            </a:extLst>
          </p:cNvPr>
          <p:cNvSpPr/>
          <p:nvPr/>
        </p:nvSpPr>
        <p:spPr>
          <a:xfrm rot="16200000">
            <a:off x="2759677" y="4606846"/>
            <a:ext cx="423572" cy="646927"/>
          </a:xfrm>
          <a:prstGeom prst="downArrow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782A41-D638-8A01-3DD1-63CABF6BDAB7}"/>
                  </a:ext>
                </a:extLst>
              </p:cNvPr>
              <p:cNvSpPr txBox="1"/>
              <p:nvPr/>
            </p:nvSpPr>
            <p:spPr>
              <a:xfrm>
                <a:off x="6096000" y="3972660"/>
                <a:ext cx="4852610" cy="826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80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sv-SE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sv-SE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v-SE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sv-SE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sv-SE" sz="28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sv-SE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sv-SE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sv-SE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sv-SE" sz="28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sv-SE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sv-SE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sv-SE" sz="2800" b="0" i="1" smtClean="0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sv-SE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sv-SE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sv-SE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sv-SE" sz="2800" b="0" i="1" smtClean="0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sv-SE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782A41-D638-8A01-3DD1-63CABF6BD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972660"/>
                <a:ext cx="4852610" cy="826573"/>
              </a:xfrm>
              <a:prstGeom prst="rect">
                <a:avLst/>
              </a:prstGeom>
              <a:blipFill>
                <a:blip r:embed="rId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80F4F0-48D4-0C26-0C7A-1CCD484DD552}"/>
              </a:ext>
            </a:extLst>
          </p:cNvPr>
          <p:cNvCxnSpPr>
            <a:cxnSpLocks/>
          </p:cNvCxnSpPr>
          <p:nvPr/>
        </p:nvCxnSpPr>
        <p:spPr>
          <a:xfrm>
            <a:off x="2746643" y="4155713"/>
            <a:ext cx="86294" cy="305828"/>
          </a:xfrm>
          <a:prstGeom prst="straightConnector1">
            <a:avLst/>
          </a:prstGeom>
          <a:ln w="25400">
            <a:solidFill>
              <a:schemeClr val="accent1">
                <a:alpha val="5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A9D3C4-0983-AB4F-632B-EE9BD44710D3}"/>
              </a:ext>
            </a:extLst>
          </p:cNvPr>
          <p:cNvCxnSpPr>
            <a:cxnSpLocks/>
          </p:cNvCxnSpPr>
          <p:nvPr/>
        </p:nvCxnSpPr>
        <p:spPr>
          <a:xfrm flipV="1">
            <a:off x="3032148" y="3996678"/>
            <a:ext cx="432310" cy="22318"/>
          </a:xfrm>
          <a:prstGeom prst="straightConnector1">
            <a:avLst/>
          </a:prstGeom>
          <a:ln w="25400">
            <a:solidFill>
              <a:schemeClr val="accent1">
                <a:alpha val="5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7C7C0E5-CAB7-4374-120E-E6BB7A871E4A}"/>
                  </a:ext>
                </a:extLst>
              </p:cNvPr>
              <p:cNvSpPr txBox="1"/>
              <p:nvPr/>
            </p:nvSpPr>
            <p:spPr>
              <a:xfrm>
                <a:off x="4680328" y="4402906"/>
                <a:ext cx="1040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7C7C0E5-CAB7-4374-120E-E6BB7A871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328" y="4402906"/>
                <a:ext cx="104022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5E76566-0BBC-0CE5-80E6-60A5A163C9EE}"/>
                  </a:ext>
                </a:extLst>
              </p:cNvPr>
              <p:cNvSpPr txBox="1"/>
              <p:nvPr/>
            </p:nvSpPr>
            <p:spPr>
              <a:xfrm>
                <a:off x="4662859" y="4727930"/>
                <a:ext cx="1040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5E76566-0BBC-0CE5-80E6-60A5A163C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859" y="4727930"/>
                <a:ext cx="104022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Down Arrow 36">
            <a:extLst>
              <a:ext uri="{FF2B5EF4-FFF2-40B4-BE49-F238E27FC236}">
                <a16:creationId xmlns:a16="http://schemas.microsoft.com/office/drawing/2014/main" id="{3777E797-4EF1-8CCA-B9B7-8C450829E474}"/>
              </a:ext>
            </a:extLst>
          </p:cNvPr>
          <p:cNvSpPr/>
          <p:nvPr/>
        </p:nvSpPr>
        <p:spPr>
          <a:xfrm>
            <a:off x="4921755" y="3576691"/>
            <a:ext cx="532238" cy="755005"/>
          </a:xfrm>
          <a:prstGeom prst="downArrow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0375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4" grpId="0"/>
      <p:bldP spid="7" grpId="0"/>
      <p:bldP spid="8" grpId="0"/>
      <p:bldP spid="10" grpId="0"/>
      <p:bldP spid="12" grpId="0"/>
      <p:bldP spid="13" grpId="0"/>
      <p:bldP spid="14" grpId="0" animBg="1"/>
      <p:bldP spid="14" grpId="1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7" grpId="0"/>
      <p:bldP spid="35" grpId="0"/>
      <p:bldP spid="36" grpId="0"/>
      <p:bldP spid="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213</Words>
  <Application>Microsoft Macintosh PowerPoint</Application>
  <PresentationFormat>Widescreen</PresentationFormat>
  <Paragraphs>44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Övning 4: Lite matrisalgebra</vt:lpstr>
      <vt:lpstr>Räkneregler för matriser</vt:lpstr>
      <vt:lpstr>Multiplikation av matris och vektor</vt:lpstr>
      <vt:lpstr>Multiplikation av två matriser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Övning 4: Lite matrisalgebra</dc:title>
  <dc:creator>Thomas Jonsson</dc:creator>
  <cp:lastModifiedBy>Thomas Jonsson</cp:lastModifiedBy>
  <cp:revision>2</cp:revision>
  <dcterms:created xsi:type="dcterms:W3CDTF">2023-04-05T07:42:25Z</dcterms:created>
  <dcterms:modified xsi:type="dcterms:W3CDTF">2023-04-05T08:50:09Z</dcterms:modified>
</cp:coreProperties>
</file>