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P:\Raju\NewtonSchool\SQL\SQL%20Project\Project%20Tasks\ResultSets\Q-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P:\Raju\NewtonSchool\SQL\SQL%20Project\Project%20Tasks\ResultSets\ResultSe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P:\Raju\NewtonSchool\SQL\SQL%20Project\Project%20Tasks\ResultSets\Q-7.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P:\Raju\NewtonSchool\SQL\SQL%20Project\Project%20Tasks\ResultSets\Q-7.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[Q-3.csv]Q-3!PivotTable1</c:name>
    <c:fmtId val="-1"/>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Customers in each Country</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'Q-3'!$H$3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'Q-3'!$G$4:$G$27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'Q-3'!$H$4:$H$27</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00-133D-44BA-AACF-8B4173A2BD7F}"/>
            </c:ext>
          </c:extLst>
        </c:ser>
        <c:dLbls>
          <c:dLblPos val="outEnd"/>
          <c:showLegendKey val="0"/>
          <c:showVal val="1"/>
          <c:showCatName val="0"/>
          <c:showSerName val="0"/>
          <c:showPercent val="0"/>
          <c:showBubbleSize val="0"/>
        </c:dLbls>
        <c:gapWidth val="315"/>
        <c:overlap val="-40"/>
        <c:axId val="122398160"/>
        <c:axId val="122399600"/>
      </c:barChart>
      <c:catAx>
        <c:axId val="1223981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2399600"/>
        <c:crosses val="autoZero"/>
        <c:auto val="1"/>
        <c:lblAlgn val="ctr"/>
        <c:lblOffset val="100"/>
        <c:noMultiLvlLbl val="0"/>
      </c:catAx>
      <c:valAx>
        <c:axId val="1223996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2398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[ResultSets.xlsx]Q-4!PivotTable2</c:name>
    <c:fmtId val="-1"/>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dirty="0"/>
              <a:t>Invoices and Revenue of each country</a:t>
            </a:r>
          </a:p>
        </c:rich>
      </c:tx>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734367374932408E-2"/>
          <c:y val="0.1170770202020202"/>
          <c:w val="0.82491987496537811"/>
          <c:h val="0.6308973097112861"/>
        </c:manualLayout>
      </c:layout>
      <c:barChart>
        <c:barDir val="col"/>
        <c:grouping val="clustered"/>
        <c:varyColors val="0"/>
        <c:ser>
          <c:idx val="0"/>
          <c:order val="0"/>
          <c:tx>
            <c:strRef>
              <c:f>'Q-4'!$G$1</c:f>
              <c:strCache>
                <c:ptCount val="1"/>
                <c:pt idx="0">
                  <c:v>Sum of TotalInvoices</c:v>
                </c:pt>
              </c:strCache>
            </c:strRef>
          </c:tx>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'Q-4'!$F$2:$F$26</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'Q-4'!$G$2:$G$26</c:f>
              <c:numCache>
                <c:formatCode>General</c:formatCode>
                <c:ptCount val="24"/>
                <c:pt idx="0">
                  <c:v>5</c:v>
                </c:pt>
                <c:pt idx="1">
                  <c:v>10</c:v>
                </c:pt>
                <c:pt idx="2">
                  <c:v>9</c:v>
                </c:pt>
                <c:pt idx="3">
                  <c:v>7</c:v>
                </c:pt>
                <c:pt idx="4">
                  <c:v>61</c:v>
                </c:pt>
                <c:pt idx="5">
                  <c:v>76</c:v>
                </c:pt>
                <c:pt idx="6">
                  <c:v>13</c:v>
                </c:pt>
                <c:pt idx="7">
                  <c:v>30</c:v>
                </c:pt>
                <c:pt idx="8">
                  <c:v>10</c:v>
                </c:pt>
                <c:pt idx="9">
                  <c:v>11</c:v>
                </c:pt>
                <c:pt idx="10">
                  <c:v>50</c:v>
                </c:pt>
                <c:pt idx="11">
                  <c:v>41</c:v>
                </c:pt>
                <c:pt idx="12">
                  <c:v>10</c:v>
                </c:pt>
                <c:pt idx="13">
                  <c:v>21</c:v>
                </c:pt>
                <c:pt idx="14">
                  <c:v>13</c:v>
                </c:pt>
                <c:pt idx="15">
                  <c:v>9</c:v>
                </c:pt>
                <c:pt idx="16">
                  <c:v>10</c:v>
                </c:pt>
                <c:pt idx="17">
                  <c:v>9</c:v>
                </c:pt>
                <c:pt idx="18">
                  <c:v>10</c:v>
                </c:pt>
                <c:pt idx="19">
                  <c:v>29</c:v>
                </c:pt>
                <c:pt idx="20">
                  <c:v>11</c:v>
                </c:pt>
                <c:pt idx="21">
                  <c:v>10</c:v>
                </c:pt>
                <c:pt idx="22">
                  <c:v>28</c:v>
                </c:pt>
                <c:pt idx="23">
                  <c:v>131</c:v>
                </c:pt>
              </c:numCache>
            </c:numRef>
          </c:val>
          <c:extLst>
            <c:ext xmlns:c16="http://schemas.microsoft.com/office/drawing/2014/chart" uri="{C3380CC4-5D6E-409C-BE32-E72D297353CC}">
              <c16:uniqueId val="{00000000-3397-40BA-8970-2588E65517D2}"/>
            </c:ext>
          </c:extLst>
        </c:ser>
        <c:dLbls>
          <c:showLegendKey val="0"/>
          <c:showVal val="1"/>
          <c:showCatName val="0"/>
          <c:showSerName val="0"/>
          <c:showPercent val="0"/>
          <c:showBubbleSize val="0"/>
        </c:dLbls>
        <c:gapWidth val="150"/>
        <c:axId val="1751130528"/>
        <c:axId val="1751131968"/>
      </c:barChart>
      <c:lineChart>
        <c:grouping val="standard"/>
        <c:varyColors val="0"/>
        <c:ser>
          <c:idx val="1"/>
          <c:order val="1"/>
          <c:tx>
            <c:strRef>
              <c:f>'Q-4'!$H$1</c:f>
              <c:strCache>
                <c:ptCount val="1"/>
                <c:pt idx="0">
                  <c:v>Sum of TotalRevenue</c:v>
                </c:pt>
              </c:strCache>
            </c:strRef>
          </c:tx>
          <c:spPr>
            <a:ln w="34925" cap="rnd">
              <a:solidFill>
                <a:schemeClr val="accent2"/>
              </a:solidFill>
              <a:round/>
            </a:ln>
            <a:effectLst>
              <a:outerShdw blurRad="38100" dist="25400" dir="5400000" rotWithShape="0">
                <a:srgbClr val="000000">
                  <a:alpha val="60000"/>
                </a:srgbClr>
              </a:outerShdw>
            </a:effectLst>
          </c:spPr>
          <c:marker>
            <c:symbol val="none"/>
          </c:marker>
          <c:dLbls>
            <c:delete val="1"/>
          </c:dLbls>
          <c:cat>
            <c:strRef>
              <c:f>'Q-4'!$F$2:$F$26</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'Q-4'!$H$2:$H$26</c:f>
              <c:numCache>
                <c:formatCode>General</c:formatCode>
                <c:ptCount val="24"/>
                <c:pt idx="0">
                  <c:v>39.6</c:v>
                </c:pt>
                <c:pt idx="1">
                  <c:v>81.180000000000007</c:v>
                </c:pt>
                <c:pt idx="2">
                  <c:v>69.3</c:v>
                </c:pt>
                <c:pt idx="3">
                  <c:v>60.39</c:v>
                </c:pt>
                <c:pt idx="4">
                  <c:v>427.68</c:v>
                </c:pt>
                <c:pt idx="5">
                  <c:v>535.59</c:v>
                </c:pt>
                <c:pt idx="6">
                  <c:v>97.02</c:v>
                </c:pt>
                <c:pt idx="7">
                  <c:v>273.24</c:v>
                </c:pt>
                <c:pt idx="8">
                  <c:v>37.619999999999997</c:v>
                </c:pt>
                <c:pt idx="9">
                  <c:v>79.2</c:v>
                </c:pt>
                <c:pt idx="10">
                  <c:v>389.07</c:v>
                </c:pt>
                <c:pt idx="11">
                  <c:v>334.62</c:v>
                </c:pt>
                <c:pt idx="12">
                  <c:v>78.209999999999994</c:v>
                </c:pt>
                <c:pt idx="13">
                  <c:v>183.15</c:v>
                </c:pt>
                <c:pt idx="14">
                  <c:v>114.84</c:v>
                </c:pt>
                <c:pt idx="15">
                  <c:v>50.49</c:v>
                </c:pt>
                <c:pt idx="16">
                  <c:v>65.34</c:v>
                </c:pt>
                <c:pt idx="17">
                  <c:v>72.27</c:v>
                </c:pt>
                <c:pt idx="18">
                  <c:v>76.23</c:v>
                </c:pt>
                <c:pt idx="19">
                  <c:v>185.13</c:v>
                </c:pt>
                <c:pt idx="20">
                  <c:v>98.01</c:v>
                </c:pt>
                <c:pt idx="21">
                  <c:v>75.239999999999995</c:v>
                </c:pt>
                <c:pt idx="22">
                  <c:v>245.52</c:v>
                </c:pt>
                <c:pt idx="23">
                  <c:v>1040.49</c:v>
                </c:pt>
              </c:numCache>
            </c:numRef>
          </c:val>
          <c:smooth val="0"/>
          <c:extLst>
            <c:ext xmlns:c16="http://schemas.microsoft.com/office/drawing/2014/chart" uri="{C3380CC4-5D6E-409C-BE32-E72D297353CC}">
              <c16:uniqueId val="{00000001-3397-40BA-8970-2588E65517D2}"/>
            </c:ext>
          </c:extLst>
        </c:ser>
        <c:dLbls>
          <c:showLegendKey val="0"/>
          <c:showVal val="1"/>
          <c:showCatName val="0"/>
          <c:showSerName val="0"/>
          <c:showPercent val="0"/>
          <c:showBubbleSize val="0"/>
        </c:dLbls>
        <c:marker val="1"/>
        <c:smooth val="0"/>
        <c:axId val="480103360"/>
        <c:axId val="1175384416"/>
      </c:lineChart>
      <c:catAx>
        <c:axId val="17511305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51131968"/>
        <c:crosses val="autoZero"/>
        <c:auto val="1"/>
        <c:lblAlgn val="ctr"/>
        <c:lblOffset val="100"/>
        <c:noMultiLvlLbl val="0"/>
      </c:catAx>
      <c:valAx>
        <c:axId val="17511319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51130528"/>
        <c:crosses val="autoZero"/>
        <c:crossBetween val="between"/>
      </c:valAx>
      <c:valAx>
        <c:axId val="117538441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0103360"/>
        <c:crosses val="max"/>
        <c:crossBetween val="between"/>
      </c:valAx>
      <c:catAx>
        <c:axId val="480103360"/>
        <c:scaling>
          <c:orientation val="minMax"/>
        </c:scaling>
        <c:delete val="1"/>
        <c:axPos val="b"/>
        <c:numFmt formatCode="General" sourceLinked="1"/>
        <c:majorTickMark val="none"/>
        <c:minorTickMark val="none"/>
        <c:tickLblPos val="nextTo"/>
        <c:crossAx val="1175384416"/>
        <c:crosses val="autoZero"/>
        <c:auto val="1"/>
        <c:lblAlgn val="ctr"/>
        <c:lblOffset val="100"/>
        <c:noMultiLvlLbl val="0"/>
      </c:catAx>
      <c:spPr>
        <a:noFill/>
        <a:ln>
          <a:noFill/>
        </a:ln>
        <a:effectLst/>
      </c:spPr>
    </c:plotArea>
    <c:legend>
      <c:legendPos val="r"/>
      <c:layout>
        <c:manualLayout>
          <c:xMode val="edge"/>
          <c:yMode val="edge"/>
          <c:x val="0.23740969569397885"/>
          <c:y val="0.91404631294313532"/>
          <c:w val="0.49410685316345498"/>
          <c:h val="7.181261433229935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[Q-7.csv]Q-7!PivotTable3</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Quarterly Sales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'Q-7'!$O$4</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754-4C5F-8E90-F509E32356C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754-4C5F-8E90-F509E32356C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754-4C5F-8E90-F509E32356C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754-4C5F-8E90-F509E32356C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'Q-7'!$N$5:$N$9</c:f>
              <c:strCache>
                <c:ptCount val="4"/>
                <c:pt idx="0">
                  <c:v>1</c:v>
                </c:pt>
                <c:pt idx="1">
                  <c:v>2</c:v>
                </c:pt>
                <c:pt idx="2">
                  <c:v>3</c:v>
                </c:pt>
                <c:pt idx="3">
                  <c:v>4</c:v>
                </c:pt>
              </c:strCache>
            </c:strRef>
          </c:cat>
          <c:val>
            <c:numRef>
              <c:f>'Q-7'!$O$5:$O$9</c:f>
              <c:numCache>
                <c:formatCode>General</c:formatCode>
                <c:ptCount val="4"/>
                <c:pt idx="0">
                  <c:v>1309.77</c:v>
                </c:pt>
                <c:pt idx="1">
                  <c:v>1190.97</c:v>
                </c:pt>
                <c:pt idx="2">
                  <c:v>1207.8000000000002</c:v>
                </c:pt>
                <c:pt idx="3">
                  <c:v>1000.8900000000001</c:v>
                </c:pt>
              </c:numCache>
            </c:numRef>
          </c:val>
          <c:extLst>
            <c:ext xmlns:c16="http://schemas.microsoft.com/office/drawing/2014/chart" uri="{C3380CC4-5D6E-409C-BE32-E72D297353CC}">
              <c16:uniqueId val="{00000008-9754-4C5F-8E90-F509E32356C6}"/>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Yearly Sales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Sheet1!$H$7</c:f>
              <c:strCache>
                <c:ptCount val="1"/>
                <c:pt idx="0">
                  <c:v>Sum(total)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7D3-4DBB-BF2B-B0D0E38E1D4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7D3-4DBB-BF2B-B0D0E38E1D4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7D3-4DBB-BF2B-B0D0E38E1D4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7D3-4DBB-BF2B-B0D0E38E1D4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Sheet1!$G$8:$G$11</c:f>
              <c:numCache>
                <c:formatCode>General</c:formatCode>
                <c:ptCount val="4"/>
                <c:pt idx="0">
                  <c:v>2017</c:v>
                </c:pt>
                <c:pt idx="1">
                  <c:v>2018</c:v>
                </c:pt>
                <c:pt idx="2">
                  <c:v>2019</c:v>
                </c:pt>
                <c:pt idx="3">
                  <c:v>2020</c:v>
                </c:pt>
              </c:numCache>
            </c:numRef>
          </c:cat>
          <c:val>
            <c:numRef>
              <c:f>Sheet1!$H$8:$H$11</c:f>
              <c:numCache>
                <c:formatCode>General</c:formatCode>
                <c:ptCount val="4"/>
                <c:pt idx="0">
                  <c:v>1201.8599999999999</c:v>
                </c:pt>
                <c:pt idx="1">
                  <c:v>1147.4100000000001</c:v>
                </c:pt>
                <c:pt idx="2">
                  <c:v>1221.6600000000001</c:v>
                </c:pt>
                <c:pt idx="3">
                  <c:v>1138.5</c:v>
                </c:pt>
              </c:numCache>
            </c:numRef>
          </c:val>
          <c:extLst>
            <c:ext xmlns:c16="http://schemas.microsoft.com/office/drawing/2014/chart" uri="{C3380CC4-5D6E-409C-BE32-E72D297353CC}">
              <c16:uniqueId val="{00000008-B7D3-4DBB-BF2B-B0D0E38E1D43}"/>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CE23685-4B9C-4B38-99B8-2F547028D3B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15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6B1F7-2821-4FAC-996D-C03C6DD67E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E23685-4B9C-4B38-99B8-2F547028D3BE}" type="slidenum">
              <a:rPr lang="en-IN" smtClean="0"/>
              <a:t>‹#›</a:t>
            </a:fld>
            <a:endParaRPr lang="en-IN"/>
          </a:p>
        </p:txBody>
      </p:sp>
    </p:spTree>
    <p:extLst>
      <p:ext uri="{BB962C8B-B14F-4D97-AF65-F5344CB8AC3E}">
        <p14:creationId xmlns:p14="http://schemas.microsoft.com/office/powerpoint/2010/main" val="205580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25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48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spTree>
    <p:extLst>
      <p:ext uri="{BB962C8B-B14F-4D97-AF65-F5344CB8AC3E}">
        <p14:creationId xmlns:p14="http://schemas.microsoft.com/office/powerpoint/2010/main" val="4169319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549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26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87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spTree>
    <p:extLst>
      <p:ext uri="{BB962C8B-B14F-4D97-AF65-F5344CB8AC3E}">
        <p14:creationId xmlns:p14="http://schemas.microsoft.com/office/powerpoint/2010/main" val="415326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6B1F7-2821-4FAC-996D-C03C6DD67E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E23685-4B9C-4B38-99B8-2F547028D3B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5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6B1F7-2821-4FAC-996D-C03C6DD67E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E23685-4B9C-4B38-99B8-2F547028D3BE}" type="slidenum">
              <a:rPr lang="en-IN" smtClean="0"/>
              <a:t>‹#›</a:t>
            </a:fld>
            <a:endParaRPr lang="en-IN"/>
          </a:p>
        </p:txBody>
      </p:sp>
    </p:spTree>
    <p:extLst>
      <p:ext uri="{BB962C8B-B14F-4D97-AF65-F5344CB8AC3E}">
        <p14:creationId xmlns:p14="http://schemas.microsoft.com/office/powerpoint/2010/main" val="234100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6B1F7-2821-4FAC-996D-C03C6DD67E29}"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E23685-4B9C-4B38-99B8-2F547028D3B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31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6B1F7-2821-4FAC-996D-C03C6DD67E29}"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E23685-4B9C-4B38-99B8-2F547028D3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70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6B1F7-2821-4FAC-996D-C03C6DD67E29}"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E23685-4B9C-4B38-99B8-2F547028D3BE}" type="slidenum">
              <a:rPr lang="en-IN" smtClean="0"/>
              <a:t>‹#›</a:t>
            </a:fld>
            <a:endParaRPr lang="en-IN"/>
          </a:p>
        </p:txBody>
      </p:sp>
    </p:spTree>
    <p:extLst>
      <p:ext uri="{BB962C8B-B14F-4D97-AF65-F5344CB8AC3E}">
        <p14:creationId xmlns:p14="http://schemas.microsoft.com/office/powerpoint/2010/main" val="371956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6B1F7-2821-4FAC-996D-C03C6DD67E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E23685-4B9C-4B38-99B8-2F547028D3B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9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6B1F7-2821-4FAC-996D-C03C6DD67E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E23685-4B9C-4B38-99B8-2F547028D3BE}" type="slidenum">
              <a:rPr lang="en-IN" smtClean="0"/>
              <a:t>‹#›</a:t>
            </a:fld>
            <a:endParaRPr lang="en-IN"/>
          </a:p>
        </p:txBody>
      </p:sp>
    </p:spTree>
    <p:extLst>
      <p:ext uri="{BB962C8B-B14F-4D97-AF65-F5344CB8AC3E}">
        <p14:creationId xmlns:p14="http://schemas.microsoft.com/office/powerpoint/2010/main" val="268455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D6B1F7-2821-4FAC-996D-C03C6DD67E29}" type="datetimeFigureOut">
              <a:rPr lang="en-IN" smtClean="0"/>
              <a:t>25-06-2024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E23685-4B9C-4B38-99B8-2F547028D3BE}" type="slidenum">
              <a:rPr lang="en-IN" smtClean="0"/>
              <a:t>‹#›</a:t>
            </a:fld>
            <a:endParaRPr lang="en-IN"/>
          </a:p>
        </p:txBody>
      </p:sp>
    </p:spTree>
    <p:extLst>
      <p:ext uri="{BB962C8B-B14F-4D97-AF65-F5344CB8AC3E}">
        <p14:creationId xmlns:p14="http://schemas.microsoft.com/office/powerpoint/2010/main" val="1852454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0BD89-4DB5-D18E-503C-1548E01F4046}"/>
              </a:ext>
            </a:extLst>
          </p:cNvPr>
          <p:cNvSpPr txBox="1"/>
          <p:nvPr/>
        </p:nvSpPr>
        <p:spPr>
          <a:xfrm>
            <a:off x="2163098" y="2969341"/>
            <a:ext cx="5879690" cy="954107"/>
          </a:xfrm>
          <a:prstGeom prst="rect">
            <a:avLst/>
          </a:prstGeom>
          <a:noFill/>
        </p:spPr>
        <p:txBody>
          <a:bodyPr wrap="square" rtlCol="0">
            <a:spAutoFit/>
          </a:bodyPr>
          <a:lstStyle/>
          <a:p>
            <a:r>
              <a:rPr lang="en-IN" sz="2800" b="1" dirty="0"/>
              <a:t>SQL Project :</a:t>
            </a:r>
          </a:p>
          <a:p>
            <a:r>
              <a:rPr lang="en-IN" sz="2800" b="1" dirty="0"/>
              <a:t>                     Chinook Music Store</a:t>
            </a:r>
          </a:p>
        </p:txBody>
      </p:sp>
    </p:spTree>
    <p:extLst>
      <p:ext uri="{BB962C8B-B14F-4D97-AF65-F5344CB8AC3E}">
        <p14:creationId xmlns:p14="http://schemas.microsoft.com/office/powerpoint/2010/main" val="28956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A150FAF-C54A-C5A7-3E70-84265322563A}"/>
              </a:ext>
            </a:extLst>
          </p:cNvPr>
          <p:cNvGraphicFramePr>
            <a:graphicFrameLocks/>
          </p:cNvGraphicFramePr>
          <p:nvPr>
            <p:extLst>
              <p:ext uri="{D42A27DB-BD31-4B8C-83A1-F6EECF244321}">
                <p14:modId xmlns:p14="http://schemas.microsoft.com/office/powerpoint/2010/main" val="3941714838"/>
              </p:ext>
            </p:extLst>
          </p:nvPr>
        </p:nvGraphicFramePr>
        <p:xfrm>
          <a:off x="2000619" y="3168025"/>
          <a:ext cx="3466115" cy="24609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86B08AB-E49E-F5DF-4A23-6C6708558B83}"/>
              </a:ext>
            </a:extLst>
          </p:cNvPr>
          <p:cNvGraphicFramePr>
            <a:graphicFrameLocks/>
          </p:cNvGraphicFramePr>
          <p:nvPr>
            <p:extLst>
              <p:ext uri="{D42A27DB-BD31-4B8C-83A1-F6EECF244321}">
                <p14:modId xmlns:p14="http://schemas.microsoft.com/office/powerpoint/2010/main" val="2138105924"/>
              </p:ext>
            </p:extLst>
          </p:nvPr>
        </p:nvGraphicFramePr>
        <p:xfrm>
          <a:off x="5766990" y="3168025"/>
          <a:ext cx="3466114" cy="246710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5F42A98-C9EA-B9ED-8D13-703390C90F20}"/>
              </a:ext>
            </a:extLst>
          </p:cNvPr>
          <p:cNvSpPr txBox="1"/>
          <p:nvPr/>
        </p:nvSpPr>
        <p:spPr>
          <a:xfrm>
            <a:off x="1759974" y="998199"/>
            <a:ext cx="2959510" cy="461665"/>
          </a:xfrm>
          <a:prstGeom prst="rect">
            <a:avLst/>
          </a:prstGeom>
          <a:noFill/>
        </p:spPr>
        <p:txBody>
          <a:bodyPr wrap="square" rtlCol="0">
            <a:spAutoFit/>
          </a:bodyPr>
          <a:lstStyle/>
          <a:p>
            <a:r>
              <a:rPr lang="en-IN" sz="2400" b="1" dirty="0"/>
              <a:t>Temporal Analysis</a:t>
            </a:r>
          </a:p>
        </p:txBody>
      </p:sp>
      <p:sp>
        <p:nvSpPr>
          <p:cNvPr id="7" name="TextBox 6">
            <a:extLst>
              <a:ext uri="{FF2B5EF4-FFF2-40B4-BE49-F238E27FC236}">
                <a16:creationId xmlns:a16="http://schemas.microsoft.com/office/drawing/2014/main" id="{63CB5622-0A92-C685-2F27-5A172D34660C}"/>
              </a:ext>
            </a:extLst>
          </p:cNvPr>
          <p:cNvSpPr txBox="1"/>
          <p:nvPr/>
        </p:nvSpPr>
        <p:spPr>
          <a:xfrm>
            <a:off x="2379406" y="1598364"/>
            <a:ext cx="7010400"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Temporal analysis is crucial for understanding sales trends over time. By calculating quarterly and yearly sales, we can identify patterns and determine which quarters experienced sales increases and assess overall yearly performance.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005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DAE6E4-3448-2B24-E8E5-FA742C26835E}"/>
              </a:ext>
            </a:extLst>
          </p:cNvPr>
          <p:cNvSpPr txBox="1"/>
          <p:nvPr/>
        </p:nvSpPr>
        <p:spPr>
          <a:xfrm>
            <a:off x="1209368" y="924233"/>
            <a:ext cx="3274142" cy="830997"/>
          </a:xfrm>
          <a:prstGeom prst="rect">
            <a:avLst/>
          </a:prstGeom>
          <a:noFill/>
        </p:spPr>
        <p:txBody>
          <a:bodyPr wrap="square" rtlCol="0">
            <a:spAutoFit/>
          </a:bodyPr>
          <a:lstStyle/>
          <a:p>
            <a:r>
              <a:rPr lang="en-IN" sz="2400" b="1" dirty="0"/>
              <a:t>Churn Rate Analysis:</a:t>
            </a:r>
          </a:p>
          <a:p>
            <a:endParaRPr lang="en-IN" sz="2400" b="1" dirty="0"/>
          </a:p>
        </p:txBody>
      </p:sp>
      <p:sp>
        <p:nvSpPr>
          <p:cNvPr id="3" name="TextBox 2">
            <a:extLst>
              <a:ext uri="{FF2B5EF4-FFF2-40B4-BE49-F238E27FC236}">
                <a16:creationId xmlns:a16="http://schemas.microsoft.com/office/drawing/2014/main" id="{43A6B018-3F57-9739-5695-0F39C2C7216E}"/>
              </a:ext>
            </a:extLst>
          </p:cNvPr>
          <p:cNvSpPr txBox="1"/>
          <p:nvPr/>
        </p:nvSpPr>
        <p:spPr>
          <a:xfrm>
            <a:off x="1504335" y="1356851"/>
            <a:ext cx="8908025" cy="452431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For any comprehensive analysis of a customer database, performing churn analysis is essential. Churn analysis provides valuable insights into customer retention by identifying how many active customers remain at the end of a given period. This analysis helps businesses understand customer behavior, assess the effectiveness of retention strategies, and identify areas for improvement.</a:t>
            </a:r>
            <a:endParaRPr lang="en-US" b="1" dirty="0">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Customer Retention</a:t>
            </a:r>
            <a:r>
              <a:rPr lang="en-US" dirty="0">
                <a:latin typeface="Calibri" panose="020F0502020204030204" pitchFamily="34" charset="0"/>
                <a:ea typeface="Calibri" panose="020F0502020204030204" pitchFamily="34" charset="0"/>
                <a:cs typeface="Calibri" panose="020F0502020204030204" pitchFamily="34" charset="0"/>
              </a:rPr>
              <a:t>: Understanding churn rates allows businesses to measure the effectiveness of their customer retention strategies and identify segments at risk of leaving.</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Revenue Impact</a:t>
            </a:r>
            <a:r>
              <a:rPr lang="en-US" dirty="0">
                <a:latin typeface="Calibri" panose="020F0502020204030204" pitchFamily="34" charset="0"/>
                <a:ea typeface="Calibri" panose="020F0502020204030204" pitchFamily="34" charset="0"/>
                <a:cs typeface="Calibri" panose="020F0502020204030204" pitchFamily="34" charset="0"/>
              </a:rPr>
              <a:t>: By identifying and addressing factors that contribute to customer churn, businesses can reduce revenue loss and improve overall profitability.</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Customer Engagement</a:t>
            </a:r>
            <a:r>
              <a:rPr lang="en-US" dirty="0">
                <a:latin typeface="Calibri" panose="020F0502020204030204" pitchFamily="34" charset="0"/>
                <a:ea typeface="Calibri" panose="020F0502020204030204" pitchFamily="34" charset="0"/>
                <a:cs typeface="Calibri" panose="020F0502020204030204" pitchFamily="34" charset="0"/>
              </a:rPr>
              <a:t>: Churn analysis helps in understanding customer engagement levels, allowing businesses to tailor their marketing and customer service efforts to retain valuable customers.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Forecasting</a:t>
            </a:r>
            <a:r>
              <a:rPr lang="en-US" dirty="0">
                <a:latin typeface="Calibri" panose="020F0502020204030204" pitchFamily="34" charset="0"/>
                <a:ea typeface="Calibri" panose="020F0502020204030204" pitchFamily="34" charset="0"/>
                <a:cs typeface="Calibri" panose="020F0502020204030204" pitchFamily="34" charset="0"/>
              </a:rPr>
              <a:t>: Predicting future churn rates can help businesses in planning and resource allocation, ensuring that they are better prepared to address potential declines in customer numbers.</a:t>
            </a:r>
          </a:p>
          <a:p>
            <a:r>
              <a:rPr lang="en-IN" dirty="0">
                <a:latin typeface="Calibri" panose="020F0502020204030204" pitchFamily="34" charset="0"/>
                <a:ea typeface="Calibri" panose="020F0502020204030204" pitchFamily="34" charset="0"/>
                <a:cs typeface="Calibri" panose="020F0502020204030204" pitchFamily="34" charset="0"/>
              </a:rPr>
              <a:t>For the given Chinook Database Churn Rate is </a:t>
            </a:r>
            <a:r>
              <a:rPr lang="en-IN" b="1" i="1" dirty="0">
                <a:latin typeface="Calibri" panose="020F0502020204030204" pitchFamily="34" charset="0"/>
                <a:ea typeface="Calibri" panose="020F0502020204030204" pitchFamily="34" charset="0"/>
                <a:cs typeface="Calibri" panose="020F0502020204030204" pitchFamily="34" charset="0"/>
              </a:rPr>
              <a:t>38%.</a:t>
            </a:r>
          </a:p>
        </p:txBody>
      </p:sp>
    </p:spTree>
    <p:extLst>
      <p:ext uri="{BB962C8B-B14F-4D97-AF65-F5344CB8AC3E}">
        <p14:creationId xmlns:p14="http://schemas.microsoft.com/office/powerpoint/2010/main" val="64298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91F05-A08C-56E9-9B9F-6D5140A5F315}"/>
              </a:ext>
            </a:extLst>
          </p:cNvPr>
          <p:cNvSpPr txBox="1"/>
          <p:nvPr/>
        </p:nvSpPr>
        <p:spPr>
          <a:xfrm>
            <a:off x="1022555" y="1209367"/>
            <a:ext cx="3283974" cy="461665"/>
          </a:xfrm>
          <a:prstGeom prst="rect">
            <a:avLst/>
          </a:prstGeom>
          <a:noFill/>
        </p:spPr>
        <p:txBody>
          <a:bodyPr wrap="square" rtlCol="0">
            <a:spAutoFit/>
          </a:bodyPr>
          <a:lstStyle/>
          <a:p>
            <a:r>
              <a:rPr lang="en-IN" sz="2400" b="1" dirty="0"/>
              <a:t>Genre Sales Analysis</a:t>
            </a:r>
          </a:p>
        </p:txBody>
      </p:sp>
      <p:graphicFrame>
        <p:nvGraphicFramePr>
          <p:cNvPr id="3" name="Table 2">
            <a:extLst>
              <a:ext uri="{FF2B5EF4-FFF2-40B4-BE49-F238E27FC236}">
                <a16:creationId xmlns:a16="http://schemas.microsoft.com/office/drawing/2014/main" id="{A5323BD0-9A1B-0A75-22D5-80780128747D}"/>
              </a:ext>
            </a:extLst>
          </p:cNvPr>
          <p:cNvGraphicFramePr>
            <a:graphicFrameLocks noGrp="1"/>
          </p:cNvGraphicFramePr>
          <p:nvPr>
            <p:extLst>
              <p:ext uri="{D42A27DB-BD31-4B8C-83A1-F6EECF244321}">
                <p14:modId xmlns:p14="http://schemas.microsoft.com/office/powerpoint/2010/main" val="1980096234"/>
              </p:ext>
            </p:extLst>
          </p:nvPr>
        </p:nvGraphicFramePr>
        <p:xfrm>
          <a:off x="3864078" y="2776957"/>
          <a:ext cx="3293806" cy="3367278"/>
        </p:xfrm>
        <a:graphic>
          <a:graphicData uri="http://schemas.openxmlformats.org/drawingml/2006/table">
            <a:tbl>
              <a:tblPr firstRow="1" firstCol="1" bandRow="1">
                <a:tableStyleId>{69012ECD-51FC-41F1-AA8D-1B2483CD663E}</a:tableStyleId>
              </a:tblPr>
              <a:tblGrid>
                <a:gridCol w="1742783">
                  <a:extLst>
                    <a:ext uri="{9D8B030D-6E8A-4147-A177-3AD203B41FA5}">
                      <a16:colId xmlns:a16="http://schemas.microsoft.com/office/drawing/2014/main" val="1240224924"/>
                    </a:ext>
                  </a:extLst>
                </a:gridCol>
                <a:gridCol w="1551023">
                  <a:extLst>
                    <a:ext uri="{9D8B030D-6E8A-4147-A177-3AD203B41FA5}">
                      <a16:colId xmlns:a16="http://schemas.microsoft.com/office/drawing/2014/main" val="186201139"/>
                    </a:ext>
                  </a:extLst>
                </a:gridCol>
              </a:tblGrid>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Genre Name</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Sales Percent (%)</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551767982"/>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Rock</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53.38</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159269050"/>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Alternative &amp; Punk</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12.37</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903118670"/>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Metal</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11.8</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794564586"/>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R&amp;B/Soul</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5.04</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070238003"/>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Blues</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3.43</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265535427"/>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Alternative</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3.33</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043559467"/>
                  </a:ext>
                </a:extLst>
              </a:tr>
              <a:tr h="182880">
                <a:tc>
                  <a:txBody>
                    <a:bodyPr/>
                    <a:lstStyle/>
                    <a:p>
                      <a:pPr>
                        <a:lnSpc>
                          <a:spcPct val="107000"/>
                        </a:lnSpc>
                        <a:spcAft>
                          <a:spcPts val="800"/>
                        </a:spcAft>
                      </a:pPr>
                      <a:r>
                        <a:rPr lang="en-IN" sz="1200" b="0" kern="0" dirty="0">
                          <a:effectLst/>
                          <a:latin typeface="Calibri" panose="020F0502020204030204" pitchFamily="34" charset="0"/>
                          <a:ea typeface="Calibri" panose="020F0502020204030204" pitchFamily="34" charset="0"/>
                          <a:cs typeface="Calibri" panose="020F0502020204030204" pitchFamily="34" charset="0"/>
                        </a:rPr>
                        <a:t>Latin</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2.09</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477174764"/>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Pop</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2.09</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946113641"/>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Hip Hop/Rap</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1.9</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900493134"/>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Jazz</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1.33</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4165696092"/>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Easy Listening</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1.24</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723825228"/>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Reggae</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0.57</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407915113"/>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Electronica/Dance</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0.48</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645193687"/>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Classical</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0.38</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129610686"/>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Heavy Metal</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0.29</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474861410"/>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Soundtrack</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0.19</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4165750391"/>
                  </a:ext>
                </a:extLst>
              </a:tr>
              <a:tr h="182880">
                <a:tc>
                  <a:txBody>
                    <a:bodyPr/>
                    <a:lstStyle/>
                    <a:p>
                      <a:pPr>
                        <a:lnSpc>
                          <a:spcPct val="107000"/>
                        </a:lnSpc>
                        <a:spcAft>
                          <a:spcPts val="800"/>
                        </a:spcAft>
                      </a:pPr>
                      <a:r>
                        <a:rPr lang="en-IN" sz="1200" b="0" kern="0">
                          <a:effectLst/>
                          <a:latin typeface="Calibri" panose="020F0502020204030204" pitchFamily="34" charset="0"/>
                          <a:ea typeface="Calibri" panose="020F0502020204030204" pitchFamily="34" charset="0"/>
                          <a:cs typeface="Calibri" panose="020F0502020204030204" pitchFamily="34" charset="0"/>
                        </a:rPr>
                        <a:t>TV Shows</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800"/>
                        </a:spcAft>
                      </a:pPr>
                      <a:r>
                        <a:rPr lang="en-IN" sz="1200" b="0" kern="0" dirty="0">
                          <a:effectLst/>
                          <a:latin typeface="Calibri" panose="020F0502020204030204" pitchFamily="34" charset="0"/>
                          <a:ea typeface="Calibri" panose="020F0502020204030204" pitchFamily="34" charset="0"/>
                          <a:cs typeface="Calibri" panose="020F0502020204030204" pitchFamily="34" charset="0"/>
                        </a:rPr>
                        <a:t>0.1</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4270090308"/>
                  </a:ext>
                </a:extLst>
              </a:tr>
            </a:tbl>
          </a:graphicData>
        </a:graphic>
      </p:graphicFrame>
      <p:sp>
        <p:nvSpPr>
          <p:cNvPr id="4" name="TextBox 3">
            <a:extLst>
              <a:ext uri="{FF2B5EF4-FFF2-40B4-BE49-F238E27FC236}">
                <a16:creationId xmlns:a16="http://schemas.microsoft.com/office/drawing/2014/main" id="{0BF9427F-2B4B-5445-BB84-FD0F961FA90B}"/>
              </a:ext>
            </a:extLst>
          </p:cNvPr>
          <p:cNvSpPr txBox="1"/>
          <p:nvPr/>
        </p:nvSpPr>
        <p:spPr>
          <a:xfrm>
            <a:off x="1587908" y="1716163"/>
            <a:ext cx="8499989"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Chinook database contains approximately 25 different genres. Understanding the sales distribution across these genres is crucial for strategic decision-making. The table below provides a breakdown of the percentage of total sales attributed to each genre.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06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FDAC89-FAD3-15B2-9F91-44CA5D6CC6B9}"/>
              </a:ext>
            </a:extLst>
          </p:cNvPr>
          <p:cNvGraphicFramePr>
            <a:graphicFrameLocks noGrp="1"/>
          </p:cNvGraphicFramePr>
          <p:nvPr>
            <p:extLst>
              <p:ext uri="{D42A27DB-BD31-4B8C-83A1-F6EECF244321}">
                <p14:modId xmlns:p14="http://schemas.microsoft.com/office/powerpoint/2010/main" val="2445502133"/>
              </p:ext>
            </p:extLst>
          </p:nvPr>
        </p:nvGraphicFramePr>
        <p:xfrm>
          <a:off x="2868377" y="3429000"/>
          <a:ext cx="6297930" cy="2171764"/>
        </p:xfrm>
        <a:graphic>
          <a:graphicData uri="http://schemas.openxmlformats.org/drawingml/2006/table">
            <a:tbl>
              <a:tblPr firstRow="1" firstCol="1" bandRow="1">
                <a:tableStyleId>{69012ECD-51FC-41F1-AA8D-1B2483CD663E}</a:tableStyleId>
              </a:tblPr>
              <a:tblGrid>
                <a:gridCol w="1943100">
                  <a:extLst>
                    <a:ext uri="{9D8B030D-6E8A-4147-A177-3AD203B41FA5}">
                      <a16:colId xmlns:a16="http://schemas.microsoft.com/office/drawing/2014/main" val="3934043046"/>
                    </a:ext>
                  </a:extLst>
                </a:gridCol>
                <a:gridCol w="1676400">
                  <a:extLst>
                    <a:ext uri="{9D8B030D-6E8A-4147-A177-3AD203B41FA5}">
                      <a16:colId xmlns:a16="http://schemas.microsoft.com/office/drawing/2014/main" val="3063439614"/>
                    </a:ext>
                  </a:extLst>
                </a:gridCol>
                <a:gridCol w="2678430">
                  <a:extLst>
                    <a:ext uri="{9D8B030D-6E8A-4147-A177-3AD203B41FA5}">
                      <a16:colId xmlns:a16="http://schemas.microsoft.com/office/drawing/2014/main" val="3520812119"/>
                    </a:ext>
                  </a:extLst>
                </a:gridCol>
              </a:tblGrid>
              <a:tr h="0">
                <a:tc>
                  <a:txBody>
                    <a:bodyPr/>
                    <a:lstStyle/>
                    <a:p>
                      <a:pPr algn="l">
                        <a:lnSpc>
                          <a:spcPct val="107000"/>
                        </a:lnSpc>
                        <a:spcAft>
                          <a:spcPts val="800"/>
                        </a:spcAft>
                      </a:pPr>
                      <a:r>
                        <a:rPr lang="en-IN" sz="1100" kern="0">
                          <a:effectLst/>
                        </a:rPr>
                        <a:t>Artist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0">
                          <a:effectLst/>
                        </a:rPr>
                        <a:t>Genre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0">
                          <a:effectLst/>
                        </a:rPr>
                        <a:t>Album Title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6576125"/>
                  </a:ext>
                </a:extLst>
              </a:tr>
              <a:tr h="182880">
                <a:tc>
                  <a:txBody>
                    <a:bodyPr/>
                    <a:lstStyle/>
                    <a:p>
                      <a:pPr algn="l">
                        <a:lnSpc>
                          <a:spcPct val="107000"/>
                        </a:lnSpc>
                        <a:spcAft>
                          <a:spcPts val="800"/>
                        </a:spcAft>
                      </a:pPr>
                      <a:r>
                        <a:rPr lang="en-IN" sz="1100" kern="0">
                          <a:effectLst/>
                        </a:rPr>
                        <a:t>Jimi Hendrix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Are You Experienced?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3298598"/>
                  </a:ext>
                </a:extLst>
              </a:tr>
              <a:tr h="182880">
                <a:tc>
                  <a:txBody>
                    <a:bodyPr/>
                    <a:lstStyle/>
                    <a:p>
                      <a:pPr algn="l">
                        <a:lnSpc>
                          <a:spcPct val="107000"/>
                        </a:lnSpc>
                        <a:spcAft>
                          <a:spcPts val="800"/>
                        </a:spcAft>
                      </a:pPr>
                      <a:r>
                        <a:rPr lang="en-IN" sz="1100" kern="0">
                          <a:effectLst/>
                        </a:rPr>
                        <a:t>Godsmack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Metal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Faceless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6199970"/>
                  </a:ext>
                </a:extLst>
              </a:tr>
              <a:tr h="182880">
                <a:tc>
                  <a:txBody>
                    <a:bodyPr/>
                    <a:lstStyle/>
                    <a:p>
                      <a:pPr algn="l">
                        <a:lnSpc>
                          <a:spcPct val="107000"/>
                        </a:lnSpc>
                        <a:spcAft>
                          <a:spcPts val="800"/>
                        </a:spcAft>
                      </a:pPr>
                      <a:r>
                        <a:rPr lang="en-IN" sz="1100" kern="0" dirty="0">
                          <a:effectLst/>
                        </a:rPr>
                        <a:t>System Of A Down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Metal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Mezmerize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2019033"/>
                  </a:ext>
                </a:extLst>
              </a:tr>
              <a:tr h="182880">
                <a:tc>
                  <a:txBody>
                    <a:bodyPr/>
                    <a:lstStyle/>
                    <a:p>
                      <a:pPr algn="l">
                        <a:lnSpc>
                          <a:spcPct val="107000"/>
                        </a:lnSpc>
                        <a:spcAft>
                          <a:spcPts val="800"/>
                        </a:spcAft>
                      </a:pPr>
                      <a:r>
                        <a:rPr lang="en-IN" sz="1100" kern="0" dirty="0">
                          <a:effectLst/>
                        </a:rPr>
                        <a:t>JET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Alternative &amp; Punk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Get Born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3176098"/>
                  </a:ext>
                </a:extLst>
              </a:tr>
              <a:tr h="182880">
                <a:tc>
                  <a:txBody>
                    <a:bodyPr/>
                    <a:lstStyle/>
                    <a:p>
                      <a:pPr algn="l">
                        <a:lnSpc>
                          <a:spcPct val="107000"/>
                        </a:lnSpc>
                        <a:spcAft>
                          <a:spcPts val="800"/>
                        </a:spcAft>
                      </a:pPr>
                      <a:r>
                        <a:rPr lang="en-IN" sz="1100" kern="0">
                          <a:effectLst/>
                        </a:rPr>
                        <a:t>The Doors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The Doors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1883275"/>
                  </a:ext>
                </a:extLst>
              </a:tr>
              <a:tr h="182880">
                <a:tc>
                  <a:txBody>
                    <a:bodyPr/>
                    <a:lstStyle/>
                    <a:p>
                      <a:pPr algn="l">
                        <a:lnSpc>
                          <a:spcPct val="107000"/>
                        </a:lnSpc>
                        <a:spcAft>
                          <a:spcPts val="800"/>
                        </a:spcAft>
                      </a:pPr>
                      <a:r>
                        <a:rPr lang="en-IN" sz="1100" kern="0">
                          <a:effectLst/>
                        </a:rPr>
                        <a:t>Queen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Greatest Hits 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5435514"/>
                  </a:ext>
                </a:extLst>
              </a:tr>
              <a:tr h="182880">
                <a:tc>
                  <a:txBody>
                    <a:bodyPr/>
                    <a:lstStyle/>
                    <a:p>
                      <a:pPr algn="l">
                        <a:lnSpc>
                          <a:spcPct val="107000"/>
                        </a:lnSpc>
                        <a:spcAft>
                          <a:spcPts val="800"/>
                        </a:spcAft>
                      </a:pPr>
                      <a:r>
                        <a:rPr lang="en-IN" sz="1100" kern="0">
                          <a:effectLst/>
                        </a:rPr>
                        <a:t>Aerosmith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Big Ones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9424039"/>
                  </a:ext>
                </a:extLst>
              </a:tr>
              <a:tr h="182880">
                <a:tc>
                  <a:txBody>
                    <a:bodyPr/>
                    <a:lstStyle/>
                    <a:p>
                      <a:pPr algn="l">
                        <a:lnSpc>
                          <a:spcPct val="107000"/>
                        </a:lnSpc>
                        <a:spcAft>
                          <a:spcPts val="800"/>
                        </a:spcAft>
                      </a:pPr>
                      <a:r>
                        <a:rPr lang="en-IN" sz="1100" kern="0">
                          <a:effectLst/>
                        </a:rPr>
                        <a:t>The Police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The Police Greatest Hits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9329303"/>
                  </a:ext>
                </a:extLst>
              </a:tr>
              <a:tr h="182880">
                <a:tc>
                  <a:txBody>
                    <a:bodyPr/>
                    <a:lstStyle/>
                    <a:p>
                      <a:pPr algn="l">
                        <a:lnSpc>
                          <a:spcPct val="107000"/>
                        </a:lnSpc>
                        <a:spcAft>
                          <a:spcPts val="800"/>
                        </a:spcAft>
                      </a:pPr>
                      <a:r>
                        <a:rPr lang="en-IN" sz="1100" kern="0">
                          <a:effectLst/>
                        </a:rPr>
                        <a:t>Nirvana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From The Muddy Banks Of The Wishkah [live]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1554162"/>
                  </a:ext>
                </a:extLst>
              </a:tr>
              <a:tr h="182880">
                <a:tc>
                  <a:txBody>
                    <a:bodyPr/>
                    <a:lstStyle/>
                    <a:p>
                      <a:pPr algn="l">
                        <a:lnSpc>
                          <a:spcPct val="107000"/>
                        </a:lnSpc>
                        <a:spcAft>
                          <a:spcPts val="800"/>
                        </a:spcAft>
                      </a:pPr>
                      <a:r>
                        <a:rPr lang="en-IN" sz="1100" kern="0">
                          <a:effectLst/>
                        </a:rPr>
                        <a:t>The Who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a:effectLst/>
                        </a:rPr>
                        <a:t>Rock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pPr>
                      <a:r>
                        <a:rPr lang="en-IN" sz="1100" kern="0" dirty="0">
                          <a:effectLst/>
                        </a:rPr>
                        <a:t>My Generation - The Very Best Of The Who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1395777"/>
                  </a:ext>
                </a:extLst>
              </a:tr>
            </a:tbl>
          </a:graphicData>
        </a:graphic>
      </p:graphicFrame>
      <p:sp>
        <p:nvSpPr>
          <p:cNvPr id="3" name="TextBox 2">
            <a:extLst>
              <a:ext uri="{FF2B5EF4-FFF2-40B4-BE49-F238E27FC236}">
                <a16:creationId xmlns:a16="http://schemas.microsoft.com/office/drawing/2014/main" id="{78E0B08C-3FF9-734F-418E-AC5D0589E2EF}"/>
              </a:ext>
            </a:extLst>
          </p:cNvPr>
          <p:cNvSpPr txBox="1"/>
          <p:nvPr/>
        </p:nvSpPr>
        <p:spPr>
          <a:xfrm>
            <a:off x="2418734" y="1406013"/>
            <a:ext cx="7275871" cy="1477328"/>
          </a:xfrm>
          <a:prstGeom prst="rect">
            <a:avLst/>
          </a:prstGeom>
          <a:noFill/>
        </p:spPr>
        <p:txBody>
          <a:bodyPr wrap="square" rtlCol="0">
            <a:spAutoFit/>
          </a:bodyPr>
          <a:lstStyle/>
          <a:p>
            <a:r>
              <a:rPr lang="en-US" dirty="0"/>
              <a:t>To provide comprehensive recommendations, it's important to analyze the top-performing artists, genres, and albums collectively. This integrated analysis helps in understanding the interplay between these elements and guides strategic decisions for marketing and promotions. The table below combines data on the top artists, genres, and albums based on sales performance.</a:t>
            </a:r>
            <a:endParaRPr lang="en-IN" dirty="0"/>
          </a:p>
        </p:txBody>
      </p:sp>
      <p:sp>
        <p:nvSpPr>
          <p:cNvPr id="4" name="TextBox 3">
            <a:extLst>
              <a:ext uri="{FF2B5EF4-FFF2-40B4-BE49-F238E27FC236}">
                <a16:creationId xmlns:a16="http://schemas.microsoft.com/office/drawing/2014/main" id="{55C224E6-6790-6420-55D9-4775E1261D91}"/>
              </a:ext>
            </a:extLst>
          </p:cNvPr>
          <p:cNvSpPr txBox="1"/>
          <p:nvPr/>
        </p:nvSpPr>
        <p:spPr>
          <a:xfrm>
            <a:off x="1691148" y="963561"/>
            <a:ext cx="3097162" cy="369332"/>
          </a:xfrm>
          <a:prstGeom prst="rect">
            <a:avLst/>
          </a:prstGeom>
          <a:noFill/>
        </p:spPr>
        <p:txBody>
          <a:bodyPr wrap="square" rtlCol="0">
            <a:spAutoFit/>
          </a:bodyPr>
          <a:lstStyle/>
          <a:p>
            <a:r>
              <a:rPr lang="en-IN" dirty="0"/>
              <a:t>Integrated Analysis</a:t>
            </a:r>
          </a:p>
        </p:txBody>
      </p:sp>
    </p:spTree>
    <p:extLst>
      <p:ext uri="{BB962C8B-B14F-4D97-AF65-F5344CB8AC3E}">
        <p14:creationId xmlns:p14="http://schemas.microsoft.com/office/powerpoint/2010/main" val="3183205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51377-A73A-6D5D-0400-9B4CAB976F9B}"/>
              </a:ext>
            </a:extLst>
          </p:cNvPr>
          <p:cNvSpPr txBox="1"/>
          <p:nvPr/>
        </p:nvSpPr>
        <p:spPr>
          <a:xfrm>
            <a:off x="2074606" y="1730477"/>
            <a:ext cx="6213987"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Given that the majority of Chinook's customer base is located in the US, and based on regional analysis and sales performance, we have identified three albums that are likely to boost sales. These recommendations are based on their popularity, genre performance, and artist reputation.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19484F3-7F9E-1AE0-2FBD-765CB4488F98}"/>
              </a:ext>
            </a:extLst>
          </p:cNvPr>
          <p:cNvSpPr txBox="1"/>
          <p:nvPr/>
        </p:nvSpPr>
        <p:spPr>
          <a:xfrm>
            <a:off x="1661651" y="993058"/>
            <a:ext cx="3746091" cy="461665"/>
          </a:xfrm>
          <a:prstGeom prst="rect">
            <a:avLst/>
          </a:prstGeom>
          <a:noFill/>
        </p:spPr>
        <p:txBody>
          <a:bodyPr wrap="square" rtlCol="0">
            <a:spAutoFit/>
          </a:bodyPr>
          <a:lstStyle/>
          <a:p>
            <a:r>
              <a:rPr lang="en-IN" sz="2400" b="1" dirty="0"/>
              <a:t>Album Recommendation</a:t>
            </a:r>
          </a:p>
        </p:txBody>
      </p:sp>
      <p:graphicFrame>
        <p:nvGraphicFramePr>
          <p:cNvPr id="4" name="Table 3">
            <a:extLst>
              <a:ext uri="{FF2B5EF4-FFF2-40B4-BE49-F238E27FC236}">
                <a16:creationId xmlns:a16="http://schemas.microsoft.com/office/drawing/2014/main" id="{CCB6870C-9214-FE57-B45A-4661E6CE6841}"/>
              </a:ext>
            </a:extLst>
          </p:cNvPr>
          <p:cNvGraphicFramePr>
            <a:graphicFrameLocks noGrp="1"/>
          </p:cNvGraphicFramePr>
          <p:nvPr>
            <p:extLst>
              <p:ext uri="{D42A27DB-BD31-4B8C-83A1-F6EECF244321}">
                <p14:modId xmlns:p14="http://schemas.microsoft.com/office/powerpoint/2010/main" val="4216096815"/>
              </p:ext>
            </p:extLst>
          </p:nvPr>
        </p:nvGraphicFramePr>
        <p:xfrm>
          <a:off x="2871019" y="3837939"/>
          <a:ext cx="4799781" cy="1137183"/>
        </p:xfrm>
        <a:graphic>
          <a:graphicData uri="http://schemas.openxmlformats.org/drawingml/2006/table">
            <a:tbl>
              <a:tblPr firstRow="1" firstCol="1" bandRow="1">
                <a:tableStyleId>{3B4B98B0-60AC-42C2-AFA5-B58CD77FA1E5}</a:tableStyleId>
              </a:tblPr>
              <a:tblGrid>
                <a:gridCol w="1292844">
                  <a:extLst>
                    <a:ext uri="{9D8B030D-6E8A-4147-A177-3AD203B41FA5}">
                      <a16:colId xmlns:a16="http://schemas.microsoft.com/office/drawing/2014/main" val="2319360044"/>
                    </a:ext>
                  </a:extLst>
                </a:gridCol>
                <a:gridCol w="3506937">
                  <a:extLst>
                    <a:ext uri="{9D8B030D-6E8A-4147-A177-3AD203B41FA5}">
                      <a16:colId xmlns:a16="http://schemas.microsoft.com/office/drawing/2014/main" val="1999490860"/>
                    </a:ext>
                  </a:extLst>
                </a:gridCol>
              </a:tblGrid>
              <a:tr h="379061">
                <a:tc>
                  <a:txBody>
                    <a:bodyPr/>
                    <a:lstStyle/>
                    <a:p>
                      <a:pPr algn="l">
                        <a:lnSpc>
                          <a:spcPct val="107000"/>
                        </a:lnSpc>
                        <a:spcAft>
                          <a:spcPts val="800"/>
                        </a:spcAft>
                      </a:pPr>
                      <a:r>
                        <a:rPr lang="en-IN" sz="1200" b="0" kern="100">
                          <a:effectLst/>
                          <a:latin typeface="Calibri" panose="020F0502020204030204" pitchFamily="34" charset="0"/>
                          <a:ea typeface="Calibri" panose="020F0502020204030204" pitchFamily="34" charset="0"/>
                          <a:cs typeface="Calibri" panose="020F0502020204030204" pitchFamily="34" charset="0"/>
                        </a:rPr>
                        <a:t>1</a:t>
                      </a:r>
                      <a:endParaRPr lang="en-IN" sz="11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800"/>
                        </a:spcAft>
                      </a:pPr>
                      <a:r>
                        <a:rPr lang="en-IN" sz="1200" b="0" kern="100">
                          <a:effectLst/>
                          <a:latin typeface="Calibri" panose="020F0502020204030204" pitchFamily="34" charset="0"/>
                          <a:ea typeface="Calibri" panose="020F0502020204030204" pitchFamily="34" charset="0"/>
                          <a:cs typeface="Calibri" panose="020F0502020204030204" pitchFamily="34" charset="0"/>
                        </a:rPr>
                        <a:t>Are You Experienced?</a:t>
                      </a:r>
                      <a:endParaRPr lang="en-IN" sz="11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6068742"/>
                  </a:ext>
                </a:extLst>
              </a:tr>
              <a:tr h="379061">
                <a:tc>
                  <a:txBody>
                    <a:bodyPr/>
                    <a:lstStyle/>
                    <a:p>
                      <a:pPr algn="l">
                        <a:lnSpc>
                          <a:spcPct val="107000"/>
                        </a:lnSpc>
                        <a:spcAft>
                          <a:spcPts val="800"/>
                        </a:spcAft>
                      </a:pPr>
                      <a:r>
                        <a:rPr lang="en-IN" sz="1200" b="0" kern="100">
                          <a:effectLst/>
                          <a:latin typeface="Calibri" panose="020F0502020204030204" pitchFamily="34" charset="0"/>
                          <a:ea typeface="Calibri" panose="020F0502020204030204" pitchFamily="34" charset="0"/>
                          <a:cs typeface="Calibri" panose="020F0502020204030204" pitchFamily="34" charset="0"/>
                        </a:rPr>
                        <a:t>2</a:t>
                      </a:r>
                      <a:endParaRPr lang="en-IN" sz="11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800"/>
                        </a:spcAft>
                      </a:pPr>
                      <a:r>
                        <a:rPr lang="en-IN" sz="1200" b="0" kern="100">
                          <a:effectLst/>
                          <a:latin typeface="Calibri" panose="020F0502020204030204" pitchFamily="34" charset="0"/>
                          <a:ea typeface="Calibri" panose="020F0502020204030204" pitchFamily="34" charset="0"/>
                          <a:cs typeface="Calibri" panose="020F0502020204030204" pitchFamily="34" charset="0"/>
                        </a:rPr>
                        <a:t>From the Muddy Banks of Wishkah(live)</a:t>
                      </a:r>
                      <a:endParaRPr lang="en-IN" sz="11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29650252"/>
                  </a:ext>
                </a:extLst>
              </a:tr>
              <a:tr h="379061">
                <a:tc>
                  <a:txBody>
                    <a:bodyPr/>
                    <a:lstStyle/>
                    <a:p>
                      <a:pPr algn="l">
                        <a:lnSpc>
                          <a:spcPct val="107000"/>
                        </a:lnSpc>
                        <a:spcAft>
                          <a:spcPts val="800"/>
                        </a:spcAft>
                      </a:pPr>
                      <a:r>
                        <a:rPr lang="en-IN" sz="1200" b="0" kern="100">
                          <a:effectLst/>
                          <a:latin typeface="Calibri" panose="020F0502020204030204" pitchFamily="34" charset="0"/>
                          <a:ea typeface="Calibri" panose="020F0502020204030204" pitchFamily="34" charset="0"/>
                          <a:cs typeface="Calibri" panose="020F0502020204030204" pitchFamily="34" charset="0"/>
                        </a:rPr>
                        <a:t>3</a:t>
                      </a:r>
                      <a:endParaRPr lang="en-IN" sz="11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800"/>
                        </a:spcAft>
                      </a:pPr>
                      <a:r>
                        <a:rPr lang="en-IN" sz="1200" b="0" kern="100" dirty="0">
                          <a:effectLst/>
                          <a:latin typeface="Calibri" panose="020F0502020204030204" pitchFamily="34" charset="0"/>
                          <a:ea typeface="Calibri" panose="020F0502020204030204" pitchFamily="34" charset="0"/>
                          <a:cs typeface="Calibri" panose="020F0502020204030204" pitchFamily="34" charset="0"/>
                        </a:rPr>
                        <a:t>The Doors</a:t>
                      </a:r>
                      <a:endParaRPr lang="en-IN" sz="11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87561120"/>
                  </a:ext>
                </a:extLst>
              </a:tr>
            </a:tbl>
          </a:graphicData>
        </a:graphic>
      </p:graphicFrame>
    </p:spTree>
    <p:extLst>
      <p:ext uri="{BB962C8B-B14F-4D97-AF65-F5344CB8AC3E}">
        <p14:creationId xmlns:p14="http://schemas.microsoft.com/office/powerpoint/2010/main" val="175272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00053-F467-BC94-4C67-BC6AE1F742C2}"/>
              </a:ext>
            </a:extLst>
          </p:cNvPr>
          <p:cNvPicPr>
            <a:picLocks noChangeAspect="1"/>
          </p:cNvPicPr>
          <p:nvPr/>
        </p:nvPicPr>
        <p:blipFill>
          <a:blip r:embed="rId2"/>
          <a:stretch>
            <a:fillRect/>
          </a:stretch>
        </p:blipFill>
        <p:spPr>
          <a:xfrm>
            <a:off x="1466902" y="1524000"/>
            <a:ext cx="8915963" cy="4531809"/>
          </a:xfrm>
          <a:prstGeom prst="rect">
            <a:avLst/>
          </a:prstGeom>
        </p:spPr>
      </p:pic>
      <p:sp>
        <p:nvSpPr>
          <p:cNvPr id="4" name="TextBox 3">
            <a:extLst>
              <a:ext uri="{FF2B5EF4-FFF2-40B4-BE49-F238E27FC236}">
                <a16:creationId xmlns:a16="http://schemas.microsoft.com/office/drawing/2014/main" id="{7EA6A741-C816-CA2E-929A-580363C85874}"/>
              </a:ext>
            </a:extLst>
          </p:cNvPr>
          <p:cNvSpPr txBox="1"/>
          <p:nvPr/>
        </p:nvSpPr>
        <p:spPr>
          <a:xfrm>
            <a:off x="1956619" y="924232"/>
            <a:ext cx="5201265" cy="369332"/>
          </a:xfrm>
          <a:prstGeom prst="rect">
            <a:avLst/>
          </a:prstGeom>
          <a:noFill/>
        </p:spPr>
        <p:txBody>
          <a:bodyPr wrap="square" rtlCol="0">
            <a:spAutoFit/>
          </a:bodyPr>
          <a:lstStyle/>
          <a:p>
            <a:r>
              <a:rPr lang="en-IN" b="1" dirty="0"/>
              <a:t>A PowerBi report based on our analysis</a:t>
            </a:r>
          </a:p>
        </p:txBody>
      </p:sp>
    </p:spTree>
    <p:extLst>
      <p:ext uri="{BB962C8B-B14F-4D97-AF65-F5344CB8AC3E}">
        <p14:creationId xmlns:p14="http://schemas.microsoft.com/office/powerpoint/2010/main" val="3591106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96708-EABD-4C95-02A3-5F49E610931A}"/>
              </a:ext>
            </a:extLst>
          </p:cNvPr>
          <p:cNvSpPr txBox="1"/>
          <p:nvPr/>
        </p:nvSpPr>
        <p:spPr>
          <a:xfrm>
            <a:off x="1484671" y="1032387"/>
            <a:ext cx="5211097" cy="461665"/>
          </a:xfrm>
          <a:prstGeom prst="rect">
            <a:avLst/>
          </a:prstGeom>
          <a:noFill/>
        </p:spPr>
        <p:txBody>
          <a:bodyPr wrap="square" rtlCol="0">
            <a:spAutoFit/>
          </a:bodyPr>
          <a:lstStyle/>
          <a:p>
            <a:r>
              <a:rPr lang="en-IN" sz="2400" b="1" dirty="0"/>
              <a:t>Insights and Suggestions</a:t>
            </a:r>
          </a:p>
        </p:txBody>
      </p:sp>
      <p:sp>
        <p:nvSpPr>
          <p:cNvPr id="7" name="Rectangle 2">
            <a:extLst>
              <a:ext uri="{FF2B5EF4-FFF2-40B4-BE49-F238E27FC236}">
                <a16:creationId xmlns:a16="http://schemas.microsoft.com/office/drawing/2014/main" id="{CF2A15ED-D53F-24B0-79ED-66BB8E312D96}"/>
              </a:ext>
            </a:extLst>
          </p:cNvPr>
          <p:cNvSpPr>
            <a:spLocks noChangeArrowheads="1"/>
          </p:cNvSpPr>
          <p:nvPr/>
        </p:nvSpPr>
        <p:spPr bwMode="auto">
          <a:xfrm>
            <a:off x="1327355" y="1578296"/>
            <a:ext cx="914891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Understanding the regional market is crucial for effective marketing strategies.</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Despite music's global appeal, integrating local elements is essential to maintain relevance.</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Advertising campaigns are indispensable in today's market for effectively promoting our best-selling or top products.</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Improving our temporal analysis involves strategizing for low-performing months.</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Understanding customer acquisition and retention is critical for identifying reasons behind customer attrition.</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In the era of dominant online music platforms, reviewing our pricing strategies is essential to remain competitive.</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We should pursue aggressive marketing within a defined budget.</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Evaluating underperforming tracks allows us to decide between discontinuation or offering discounts to revitalize interest.</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While focusing on a limited set of tracks per region, prioritizing those with the best performance ensures long-term success.</a:t>
            </a:r>
          </a:p>
        </p:txBody>
      </p:sp>
    </p:spTree>
    <p:extLst>
      <p:ext uri="{BB962C8B-B14F-4D97-AF65-F5344CB8AC3E}">
        <p14:creationId xmlns:p14="http://schemas.microsoft.com/office/powerpoint/2010/main" val="323709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C401E-2B34-2EC1-2921-E592C6BB48E0}"/>
              </a:ext>
            </a:extLst>
          </p:cNvPr>
          <p:cNvSpPr txBox="1"/>
          <p:nvPr/>
        </p:nvSpPr>
        <p:spPr>
          <a:xfrm>
            <a:off x="2644877" y="2054942"/>
            <a:ext cx="6105833" cy="461665"/>
          </a:xfrm>
          <a:prstGeom prst="rect">
            <a:avLst/>
          </a:prstGeom>
          <a:noFill/>
        </p:spPr>
        <p:txBody>
          <a:bodyPr wrap="square" rtlCol="0">
            <a:spAutoFit/>
          </a:bodyPr>
          <a:lstStyle/>
          <a:p>
            <a:r>
              <a:rPr lang="en-IN" sz="2400" b="1" dirty="0"/>
              <a:t>Harmonizing Sales : Insights from Chinook</a:t>
            </a:r>
          </a:p>
        </p:txBody>
      </p:sp>
      <p:sp>
        <p:nvSpPr>
          <p:cNvPr id="3" name="TextBox 2">
            <a:extLst>
              <a:ext uri="{FF2B5EF4-FFF2-40B4-BE49-F238E27FC236}">
                <a16:creationId xmlns:a16="http://schemas.microsoft.com/office/drawing/2014/main" id="{F71D9301-171A-8271-CB64-C85AD56FC3AD}"/>
              </a:ext>
            </a:extLst>
          </p:cNvPr>
          <p:cNvSpPr txBox="1"/>
          <p:nvPr/>
        </p:nvSpPr>
        <p:spPr>
          <a:xfrm>
            <a:off x="7561006" y="4188542"/>
            <a:ext cx="3313471" cy="646331"/>
          </a:xfrm>
          <a:prstGeom prst="rect">
            <a:avLst/>
          </a:prstGeom>
          <a:noFill/>
        </p:spPr>
        <p:txBody>
          <a:bodyPr wrap="square" rtlCol="0">
            <a:spAutoFit/>
          </a:bodyPr>
          <a:lstStyle/>
          <a:p>
            <a:r>
              <a:rPr lang="en-IN" dirty="0"/>
              <a:t>Maddu Thoraha Raju</a:t>
            </a:r>
          </a:p>
          <a:p>
            <a:pPr algn="just"/>
            <a:r>
              <a:rPr lang="en-IN" dirty="0"/>
              <a:t>26-06-2024</a:t>
            </a:r>
          </a:p>
        </p:txBody>
      </p:sp>
    </p:spTree>
    <p:extLst>
      <p:ext uri="{BB962C8B-B14F-4D97-AF65-F5344CB8AC3E}">
        <p14:creationId xmlns:p14="http://schemas.microsoft.com/office/powerpoint/2010/main" val="268294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4F062-34C7-75BB-366F-201514159B17}"/>
              </a:ext>
            </a:extLst>
          </p:cNvPr>
          <p:cNvSpPr txBox="1"/>
          <p:nvPr/>
        </p:nvSpPr>
        <p:spPr>
          <a:xfrm>
            <a:off x="943897" y="796413"/>
            <a:ext cx="3077497" cy="461665"/>
          </a:xfrm>
          <a:prstGeom prst="rect">
            <a:avLst/>
          </a:prstGeom>
          <a:noFill/>
        </p:spPr>
        <p:txBody>
          <a:bodyPr wrap="square" rtlCol="0">
            <a:spAutoFit/>
          </a:bodyPr>
          <a:lstStyle/>
          <a:p>
            <a:r>
              <a:rPr lang="en-IN" sz="2400" b="1" dirty="0"/>
              <a:t>Introduction:.</a:t>
            </a:r>
          </a:p>
        </p:txBody>
      </p:sp>
      <p:sp>
        <p:nvSpPr>
          <p:cNvPr id="3" name="TextBox 2">
            <a:extLst>
              <a:ext uri="{FF2B5EF4-FFF2-40B4-BE49-F238E27FC236}">
                <a16:creationId xmlns:a16="http://schemas.microsoft.com/office/drawing/2014/main" id="{74065B95-24F0-2085-77C3-42CE025AE685}"/>
              </a:ext>
            </a:extLst>
          </p:cNvPr>
          <p:cNvSpPr txBox="1"/>
          <p:nvPr/>
        </p:nvSpPr>
        <p:spPr>
          <a:xfrm>
            <a:off x="1582993" y="1268361"/>
            <a:ext cx="9193162" cy="480131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Chinook database is a well-organized collection of multiple interrelated tables designed to store a wide array of information pertinent to a music store. The key tables in the Chinook database include: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Album: </a:t>
            </a:r>
            <a:r>
              <a:rPr lang="en-US" dirty="0">
                <a:latin typeface="Calibri" panose="020F0502020204030204" pitchFamily="34" charset="0"/>
                <a:ea typeface="Calibri" panose="020F0502020204030204" pitchFamily="34" charset="0"/>
                <a:cs typeface="Calibri" panose="020F0502020204030204" pitchFamily="34" charset="0"/>
              </a:rPr>
              <a:t>Contains information about music albums, including album IDs, titles, and the artist associated with each album.</a:t>
            </a:r>
          </a:p>
          <a:p>
            <a:r>
              <a:rPr lang="en-US" b="1" dirty="0">
                <a:latin typeface="Calibri" panose="020F0502020204030204" pitchFamily="34" charset="0"/>
                <a:ea typeface="Calibri" panose="020F0502020204030204" pitchFamily="34" charset="0"/>
                <a:cs typeface="Calibri" panose="020F0502020204030204" pitchFamily="34" charset="0"/>
              </a:rPr>
              <a:t>Artist: </a:t>
            </a:r>
            <a:r>
              <a:rPr lang="en-US" dirty="0">
                <a:latin typeface="Calibri" panose="020F0502020204030204" pitchFamily="34" charset="0"/>
                <a:ea typeface="Calibri" panose="020F0502020204030204" pitchFamily="34" charset="0"/>
                <a:cs typeface="Calibri" panose="020F0502020204030204" pitchFamily="34" charset="0"/>
              </a:rPr>
              <a:t>Stores data about artists, including artist IDs and names, providing a reference for the albums and tracks they have created.</a:t>
            </a:r>
          </a:p>
          <a:p>
            <a:r>
              <a:rPr lang="en-US" b="1" dirty="0">
                <a:latin typeface="Calibri" panose="020F0502020204030204" pitchFamily="34" charset="0"/>
                <a:ea typeface="Calibri" panose="020F0502020204030204" pitchFamily="34" charset="0"/>
                <a:cs typeface="Calibri" panose="020F0502020204030204" pitchFamily="34" charset="0"/>
              </a:rPr>
              <a:t>Customer: </a:t>
            </a:r>
            <a:r>
              <a:rPr lang="en-US" dirty="0">
                <a:latin typeface="Calibri" panose="020F0502020204030204" pitchFamily="34" charset="0"/>
                <a:ea typeface="Calibri" panose="020F0502020204030204" pitchFamily="34" charset="0"/>
                <a:cs typeface="Calibri" panose="020F0502020204030204" pitchFamily="34" charset="0"/>
              </a:rPr>
              <a:t>Holds detailed information about customers, such as customer IDs, first and last names, company names, contact details, and address information.</a:t>
            </a:r>
          </a:p>
          <a:p>
            <a:r>
              <a:rPr lang="en-US" b="1" dirty="0">
                <a:latin typeface="Calibri" panose="020F0502020204030204" pitchFamily="34" charset="0"/>
                <a:ea typeface="Calibri" panose="020F0502020204030204" pitchFamily="34" charset="0"/>
                <a:cs typeface="Calibri" panose="020F0502020204030204" pitchFamily="34" charset="0"/>
              </a:rPr>
              <a:t>Employee: </a:t>
            </a:r>
            <a:r>
              <a:rPr lang="en-US" dirty="0">
                <a:latin typeface="Calibri" panose="020F0502020204030204" pitchFamily="34" charset="0"/>
                <a:ea typeface="Calibri" panose="020F0502020204030204" pitchFamily="34" charset="0"/>
                <a:cs typeface="Calibri" panose="020F0502020204030204" pitchFamily="34" charset="0"/>
              </a:rPr>
              <a:t>Contains employee data, including employee IDs, names, job titles, and contact information, allowing the management of staff within the music store.</a:t>
            </a:r>
          </a:p>
          <a:p>
            <a:r>
              <a:rPr lang="en-US" b="1" dirty="0">
                <a:latin typeface="Calibri" panose="020F0502020204030204" pitchFamily="34" charset="0"/>
                <a:ea typeface="Calibri" panose="020F0502020204030204" pitchFamily="34" charset="0"/>
                <a:cs typeface="Calibri" panose="020F0502020204030204" pitchFamily="34" charset="0"/>
              </a:rPr>
              <a:t>Genre: </a:t>
            </a:r>
            <a:r>
              <a:rPr lang="en-US" dirty="0">
                <a:latin typeface="Calibri" panose="020F0502020204030204" pitchFamily="34" charset="0"/>
                <a:ea typeface="Calibri" panose="020F0502020204030204" pitchFamily="34" charset="0"/>
                <a:cs typeface="Calibri" panose="020F0502020204030204" pitchFamily="34" charset="0"/>
              </a:rPr>
              <a:t>Provides a list of music genres, each with a unique identifier and name, categorizing the types of music available.</a:t>
            </a:r>
          </a:p>
          <a:p>
            <a:r>
              <a:rPr lang="en-US" b="1" dirty="0">
                <a:latin typeface="Calibri" panose="020F0502020204030204" pitchFamily="34" charset="0"/>
                <a:ea typeface="Calibri" panose="020F0502020204030204" pitchFamily="34" charset="0"/>
                <a:cs typeface="Calibri" panose="020F0502020204030204" pitchFamily="34" charset="0"/>
              </a:rPr>
              <a:t>Invoice: </a:t>
            </a:r>
            <a:r>
              <a:rPr lang="en-US" dirty="0">
                <a:latin typeface="Calibri" panose="020F0502020204030204" pitchFamily="34" charset="0"/>
                <a:ea typeface="Calibri" panose="020F0502020204030204" pitchFamily="34" charset="0"/>
                <a:cs typeface="Calibri" panose="020F0502020204030204" pitchFamily="34" charset="0"/>
              </a:rPr>
              <a:t>Records sales transactions, including invoice IDs, customer IDs, dates, billing addresses, and total amounts for each purchase.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379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1FC908-EA15-1739-FD5A-766297E17CF2}"/>
              </a:ext>
            </a:extLst>
          </p:cNvPr>
          <p:cNvSpPr txBox="1"/>
          <p:nvPr/>
        </p:nvSpPr>
        <p:spPr>
          <a:xfrm>
            <a:off x="1258529" y="1474839"/>
            <a:ext cx="9134167" cy="4247317"/>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Invoice Line: </a:t>
            </a:r>
            <a:r>
              <a:rPr lang="en-US" dirty="0">
                <a:latin typeface="Calibri" panose="020F0502020204030204" pitchFamily="34" charset="0"/>
                <a:ea typeface="Calibri" panose="020F0502020204030204" pitchFamily="34" charset="0"/>
                <a:cs typeface="Calibri" panose="020F0502020204030204" pitchFamily="34" charset="0"/>
              </a:rPr>
              <a:t>Details individual items within invoices, including invoice line IDs, invoice IDs, track IDs, unit prices, and quantities.</a:t>
            </a:r>
          </a:p>
          <a:p>
            <a:r>
              <a:rPr lang="en-US" b="1" dirty="0">
                <a:latin typeface="Calibri" panose="020F0502020204030204" pitchFamily="34" charset="0"/>
                <a:ea typeface="Calibri" panose="020F0502020204030204" pitchFamily="34" charset="0"/>
                <a:cs typeface="Calibri" panose="020F0502020204030204" pitchFamily="34" charset="0"/>
              </a:rPr>
              <a:t>Media Type: </a:t>
            </a:r>
            <a:r>
              <a:rPr lang="en-US" dirty="0">
                <a:latin typeface="Calibri" panose="020F0502020204030204" pitchFamily="34" charset="0"/>
                <a:ea typeface="Calibri" panose="020F0502020204030204" pitchFamily="34" charset="0"/>
                <a:cs typeface="Calibri" panose="020F0502020204030204" pitchFamily="34" charset="0"/>
              </a:rPr>
              <a:t>Lists the different media formats available, each with a unique identifier and name, such as MP3, AAC, etc.</a:t>
            </a:r>
          </a:p>
          <a:p>
            <a:r>
              <a:rPr lang="en-US" b="1" dirty="0">
                <a:latin typeface="Calibri" panose="020F0502020204030204" pitchFamily="34" charset="0"/>
                <a:ea typeface="Calibri" panose="020F0502020204030204" pitchFamily="34" charset="0"/>
                <a:cs typeface="Calibri" panose="020F0502020204030204" pitchFamily="34" charset="0"/>
              </a:rPr>
              <a:t>Playlist: </a:t>
            </a:r>
            <a:r>
              <a:rPr lang="en-US" dirty="0">
                <a:latin typeface="Calibri" panose="020F0502020204030204" pitchFamily="34" charset="0"/>
                <a:ea typeface="Calibri" panose="020F0502020204030204" pitchFamily="34" charset="0"/>
                <a:cs typeface="Calibri" panose="020F0502020204030204" pitchFamily="34" charset="0"/>
              </a:rPr>
              <a:t>Contains playlist information, with each playlist having a unique identifier and name, providing collections of tracks grouped by users or predefined criteria.</a:t>
            </a:r>
          </a:p>
          <a:p>
            <a:r>
              <a:rPr lang="en-US" b="1" dirty="0">
                <a:latin typeface="Calibri" panose="020F0502020204030204" pitchFamily="34" charset="0"/>
                <a:ea typeface="Calibri" panose="020F0502020204030204" pitchFamily="34" charset="0"/>
                <a:cs typeface="Calibri" panose="020F0502020204030204" pitchFamily="34" charset="0"/>
              </a:rPr>
              <a:t>Playlist Track: </a:t>
            </a:r>
            <a:r>
              <a:rPr lang="en-US" dirty="0">
                <a:latin typeface="Calibri" panose="020F0502020204030204" pitchFamily="34" charset="0"/>
                <a:ea typeface="Calibri" panose="020F0502020204030204" pitchFamily="34" charset="0"/>
                <a:cs typeface="Calibri" panose="020F0502020204030204" pitchFamily="34" charset="0"/>
              </a:rPr>
              <a:t>Links tracks to playlists, detailing which tracks are included in each playlist by referencing playlist IDs and track IDs.</a:t>
            </a:r>
          </a:p>
          <a:p>
            <a:r>
              <a:rPr lang="en-US" b="1" dirty="0">
                <a:latin typeface="Calibri" panose="020F0502020204030204" pitchFamily="34" charset="0"/>
                <a:ea typeface="Calibri" panose="020F0502020204030204" pitchFamily="34" charset="0"/>
                <a:cs typeface="Calibri" panose="020F0502020204030204" pitchFamily="34" charset="0"/>
              </a:rPr>
              <a:t>Track</a:t>
            </a:r>
            <a:r>
              <a:rPr lang="en-US" dirty="0">
                <a:latin typeface="Calibri" panose="020F0502020204030204" pitchFamily="34" charset="0"/>
                <a:ea typeface="Calibri" panose="020F0502020204030204" pitchFamily="34" charset="0"/>
                <a:cs typeface="Calibri" panose="020F0502020204030204" pitchFamily="34" charset="0"/>
              </a:rPr>
              <a:t>: Stores comprehensive information about individual music tracks, such as track IDs, names, album IDs, media type IDs, genre IDs, composers, durations, and file sizes.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This relational structure of the Chinook database allows for an in-depth analysis of various aspects of the music store's operations, from customer demographics and sales transactions to track popularity and genre preferences.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824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5337D-0352-2F51-4C77-F5431F0753C9}"/>
              </a:ext>
            </a:extLst>
          </p:cNvPr>
          <p:cNvSpPr txBox="1"/>
          <p:nvPr/>
        </p:nvSpPr>
        <p:spPr>
          <a:xfrm>
            <a:off x="1651819" y="2477730"/>
            <a:ext cx="8131278" cy="1846659"/>
          </a:xfrm>
          <a:prstGeom prst="rect">
            <a:avLst/>
          </a:prstGeom>
          <a:noFill/>
        </p:spPr>
        <p:txBody>
          <a:bodyPr wrap="square" rtlCol="0">
            <a:spAutoFit/>
          </a:bodyPr>
          <a:lstStyle/>
          <a:p>
            <a:r>
              <a:rPr lang="en-US" sz="2400" b="1" dirty="0"/>
              <a:t>Problem Statement</a:t>
            </a:r>
          </a:p>
          <a:p>
            <a:r>
              <a:rPr lang="en-US" dirty="0">
                <a:latin typeface="Calibri" panose="020F0502020204030204" pitchFamily="34" charset="0"/>
                <a:ea typeface="Calibri" panose="020F0502020204030204" pitchFamily="34" charset="0"/>
                <a:cs typeface="Calibri" panose="020F0502020204030204" pitchFamily="34" charset="0"/>
              </a:rPr>
              <a:t>Analyze the Chinook data to provide insights and recommendations for promoting new albums. This problem statement encompasses data analysis and decision-making based on the music store's performance, customer demographics, and purchasing behavior to enhance the effectiveness of album promotions and marketing efforts.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56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5BD67-CE69-D161-44E0-14E02DE175F1}"/>
              </a:ext>
            </a:extLst>
          </p:cNvPr>
          <p:cNvSpPr txBox="1"/>
          <p:nvPr/>
        </p:nvSpPr>
        <p:spPr>
          <a:xfrm>
            <a:off x="3303639" y="1582340"/>
            <a:ext cx="5584722" cy="3785652"/>
          </a:xfrm>
          <a:prstGeom prst="rect">
            <a:avLst/>
          </a:prstGeom>
          <a:noFill/>
        </p:spPr>
        <p:txBody>
          <a:bodyPr wrap="square" rtlCol="0">
            <a:spAutoFit/>
          </a:bodyPr>
          <a:lstStyle/>
          <a:p>
            <a:r>
              <a:rPr lang="en-IN" sz="2400" b="1" dirty="0"/>
              <a:t>Objectives</a:t>
            </a:r>
            <a:r>
              <a:rPr lang="en-IN" dirty="0"/>
              <a:t> </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Data Quality Assessment</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Sales Performance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Customer Demographic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Revenue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Customer Revenue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Customer Purchase Pattern</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Purchasing Behaviour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Customer Churn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Genre Sale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Product Affinity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Regional Market Analysis</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Campaign Impact Analysis</a:t>
            </a:r>
          </a:p>
        </p:txBody>
      </p:sp>
    </p:spTree>
    <p:extLst>
      <p:ext uri="{BB962C8B-B14F-4D97-AF65-F5344CB8AC3E}">
        <p14:creationId xmlns:p14="http://schemas.microsoft.com/office/powerpoint/2010/main" val="266337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AD29D0-30FD-4292-470D-4B3F3A7977D0}"/>
              </a:ext>
            </a:extLst>
          </p:cNvPr>
          <p:cNvSpPr txBox="1"/>
          <p:nvPr/>
        </p:nvSpPr>
        <p:spPr>
          <a:xfrm>
            <a:off x="1189702" y="1199535"/>
            <a:ext cx="6813755" cy="461665"/>
          </a:xfrm>
          <a:prstGeom prst="rect">
            <a:avLst/>
          </a:prstGeom>
          <a:noFill/>
        </p:spPr>
        <p:txBody>
          <a:bodyPr wrap="square" rtlCol="0">
            <a:spAutoFit/>
          </a:bodyPr>
          <a:lstStyle/>
          <a:p>
            <a:r>
              <a:rPr lang="en-US" sz="2400" b="1" dirty="0"/>
              <a:t>Sales Performance Analysis</a:t>
            </a:r>
          </a:p>
        </p:txBody>
      </p:sp>
      <p:graphicFrame>
        <p:nvGraphicFramePr>
          <p:cNvPr id="4" name="Table 3">
            <a:extLst>
              <a:ext uri="{FF2B5EF4-FFF2-40B4-BE49-F238E27FC236}">
                <a16:creationId xmlns:a16="http://schemas.microsoft.com/office/drawing/2014/main" id="{B8550392-E0C9-FEE1-BD29-108ADFEA68F4}"/>
              </a:ext>
            </a:extLst>
          </p:cNvPr>
          <p:cNvGraphicFramePr>
            <a:graphicFrameLocks noGrp="1"/>
          </p:cNvGraphicFramePr>
          <p:nvPr>
            <p:extLst>
              <p:ext uri="{D42A27DB-BD31-4B8C-83A1-F6EECF244321}">
                <p14:modId xmlns:p14="http://schemas.microsoft.com/office/powerpoint/2010/main" val="859796811"/>
              </p:ext>
            </p:extLst>
          </p:nvPr>
        </p:nvGraphicFramePr>
        <p:xfrm>
          <a:off x="1557469" y="2528365"/>
          <a:ext cx="3039110" cy="1122426"/>
        </p:xfrm>
        <a:graphic>
          <a:graphicData uri="http://schemas.openxmlformats.org/drawingml/2006/table">
            <a:tbl>
              <a:tblPr firstRow="1" firstCol="1" bandRow="1">
                <a:tableStyleId>{69012ECD-51FC-41F1-AA8D-1B2483CD663E}</a:tableStyleId>
              </a:tblPr>
              <a:tblGrid>
                <a:gridCol w="3039110">
                  <a:extLst>
                    <a:ext uri="{9D8B030D-6E8A-4147-A177-3AD203B41FA5}">
                      <a16:colId xmlns:a16="http://schemas.microsoft.com/office/drawing/2014/main" val="2233122304"/>
                    </a:ext>
                  </a:extLst>
                </a:gridCol>
              </a:tblGrid>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Track_name</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82413993"/>
                  </a:ext>
                </a:extLst>
              </a:tr>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War Pigs</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722994413"/>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You Know I'm No Good (feat. Ghostface Killah)</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849974467"/>
                  </a:ext>
                </a:extLst>
              </a:tr>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Violent Pornography</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527258228"/>
                  </a:ext>
                </a:extLst>
              </a:tr>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I Looked At You</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771492961"/>
                  </a:ext>
                </a:extLst>
              </a:tr>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Scentless Apprentice</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755960132"/>
                  </a:ext>
                </a:extLst>
              </a:tr>
            </a:tbl>
          </a:graphicData>
        </a:graphic>
      </p:graphicFrame>
      <p:graphicFrame>
        <p:nvGraphicFramePr>
          <p:cNvPr id="5" name="Table 4">
            <a:extLst>
              <a:ext uri="{FF2B5EF4-FFF2-40B4-BE49-F238E27FC236}">
                <a16:creationId xmlns:a16="http://schemas.microsoft.com/office/drawing/2014/main" id="{A6A0F5C3-2974-8C43-65ED-50DA2330BB9D}"/>
              </a:ext>
            </a:extLst>
          </p:cNvPr>
          <p:cNvGraphicFramePr>
            <a:graphicFrameLocks noGrp="1"/>
          </p:cNvGraphicFramePr>
          <p:nvPr>
            <p:extLst>
              <p:ext uri="{D42A27DB-BD31-4B8C-83A1-F6EECF244321}">
                <p14:modId xmlns:p14="http://schemas.microsoft.com/office/powerpoint/2010/main" val="2841686907"/>
              </p:ext>
            </p:extLst>
          </p:nvPr>
        </p:nvGraphicFramePr>
        <p:xfrm>
          <a:off x="5200573" y="3257649"/>
          <a:ext cx="3039110" cy="1122426"/>
        </p:xfrm>
        <a:graphic>
          <a:graphicData uri="http://schemas.openxmlformats.org/drawingml/2006/table">
            <a:tbl>
              <a:tblPr firstRow="1" firstCol="1" bandRow="1">
                <a:tableStyleId>{69012ECD-51FC-41F1-AA8D-1B2483CD663E}</a:tableStyleId>
              </a:tblPr>
              <a:tblGrid>
                <a:gridCol w="3039110">
                  <a:extLst>
                    <a:ext uri="{9D8B030D-6E8A-4147-A177-3AD203B41FA5}">
                      <a16:colId xmlns:a16="http://schemas.microsoft.com/office/drawing/2014/main" val="2985072558"/>
                    </a:ext>
                  </a:extLst>
                </a:gridCol>
              </a:tblGrid>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Artist name</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874106974"/>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Van Halen</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297615790"/>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R.E.M.</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94498310"/>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The Rolling Stones</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606919210"/>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Nirvana</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593174219"/>
                  </a:ext>
                </a:extLst>
              </a:tr>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Foo Fighters</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911825866"/>
                  </a:ext>
                </a:extLst>
              </a:tr>
            </a:tbl>
          </a:graphicData>
        </a:graphic>
      </p:graphicFrame>
      <p:graphicFrame>
        <p:nvGraphicFramePr>
          <p:cNvPr id="6" name="Table 5">
            <a:extLst>
              <a:ext uri="{FF2B5EF4-FFF2-40B4-BE49-F238E27FC236}">
                <a16:creationId xmlns:a16="http://schemas.microsoft.com/office/drawing/2014/main" id="{F7085465-B9B9-3D6E-0691-E0ACF510EFB3}"/>
              </a:ext>
            </a:extLst>
          </p:cNvPr>
          <p:cNvGraphicFramePr>
            <a:graphicFrameLocks noGrp="1"/>
          </p:cNvGraphicFramePr>
          <p:nvPr>
            <p:extLst>
              <p:ext uri="{D42A27DB-BD31-4B8C-83A1-F6EECF244321}">
                <p14:modId xmlns:p14="http://schemas.microsoft.com/office/powerpoint/2010/main" val="3667688440"/>
              </p:ext>
            </p:extLst>
          </p:nvPr>
        </p:nvGraphicFramePr>
        <p:xfrm>
          <a:off x="1513225" y="4186496"/>
          <a:ext cx="3083354" cy="1122426"/>
        </p:xfrm>
        <a:graphic>
          <a:graphicData uri="http://schemas.openxmlformats.org/drawingml/2006/table">
            <a:tbl>
              <a:tblPr firstRow="1" firstCol="1" bandRow="1">
                <a:tableStyleId>{69012ECD-51FC-41F1-AA8D-1B2483CD663E}</a:tableStyleId>
              </a:tblPr>
              <a:tblGrid>
                <a:gridCol w="3083354">
                  <a:extLst>
                    <a:ext uri="{9D8B030D-6E8A-4147-A177-3AD203B41FA5}">
                      <a16:colId xmlns:a16="http://schemas.microsoft.com/office/drawing/2014/main" val="1293753039"/>
                    </a:ext>
                  </a:extLst>
                </a:gridCol>
              </a:tblGrid>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Genre Name</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4158076382"/>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Rock</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45405324"/>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Alternative &amp; Punk</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556431042"/>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Metal</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002860928"/>
                  </a:ext>
                </a:extLst>
              </a:tr>
              <a:tr h="182880">
                <a:tc>
                  <a:txBody>
                    <a:bodyPr/>
                    <a:lstStyle/>
                    <a:p>
                      <a:pPr algn="l">
                        <a:lnSpc>
                          <a:spcPct val="107000"/>
                        </a:lnSpc>
                      </a:pPr>
                      <a:r>
                        <a:rPr lang="en-IN" sz="1200" b="0" kern="0">
                          <a:effectLst/>
                          <a:latin typeface="Calibri" panose="020F0502020204030204" pitchFamily="34" charset="0"/>
                          <a:ea typeface="Calibri" panose="020F0502020204030204" pitchFamily="34" charset="0"/>
                          <a:cs typeface="Calibri" panose="020F0502020204030204" pitchFamily="34" charset="0"/>
                        </a:rPr>
                        <a:t>R&amp;B/Soul</a:t>
                      </a:r>
                      <a:endParaRPr lang="en-IN" sz="1200" b="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183727626"/>
                  </a:ext>
                </a:extLst>
              </a:tr>
              <a:tr h="182880">
                <a:tc>
                  <a:txBody>
                    <a:bodyPr/>
                    <a:lstStyle/>
                    <a:p>
                      <a:pPr algn="l">
                        <a:lnSpc>
                          <a:spcPct val="107000"/>
                        </a:lnSpc>
                      </a:pPr>
                      <a:r>
                        <a:rPr lang="en-IN" sz="1200" b="0" kern="0" dirty="0">
                          <a:effectLst/>
                          <a:latin typeface="Calibri" panose="020F0502020204030204" pitchFamily="34" charset="0"/>
                          <a:ea typeface="Calibri" panose="020F0502020204030204" pitchFamily="34" charset="0"/>
                          <a:cs typeface="Calibri" panose="020F0502020204030204" pitchFamily="34" charset="0"/>
                        </a:rPr>
                        <a:t>Blues</a:t>
                      </a:r>
                      <a:endParaRPr lang="en-IN"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416892217"/>
                  </a:ext>
                </a:extLst>
              </a:tr>
            </a:tbl>
          </a:graphicData>
        </a:graphic>
      </p:graphicFrame>
      <p:sp>
        <p:nvSpPr>
          <p:cNvPr id="7" name="TextBox 6">
            <a:extLst>
              <a:ext uri="{FF2B5EF4-FFF2-40B4-BE49-F238E27FC236}">
                <a16:creationId xmlns:a16="http://schemas.microsoft.com/office/drawing/2014/main" id="{E887E76D-A3D7-1530-7FF3-9AD2BCBE4470}"/>
              </a:ext>
            </a:extLst>
          </p:cNvPr>
          <p:cNvSpPr txBox="1"/>
          <p:nvPr/>
        </p:nvSpPr>
        <p:spPr>
          <a:xfrm>
            <a:off x="2212258" y="1740310"/>
            <a:ext cx="7226710"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By leveraging SQL queries, we were able to identify the top-performing tracks, artists, and genres based on the number of sales.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690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33084-3DA8-E2CF-7988-B1B9B586C427}"/>
              </a:ext>
            </a:extLst>
          </p:cNvPr>
          <p:cNvSpPr txBox="1"/>
          <p:nvPr/>
        </p:nvSpPr>
        <p:spPr>
          <a:xfrm>
            <a:off x="1956618" y="1189703"/>
            <a:ext cx="5968181" cy="461665"/>
          </a:xfrm>
          <a:prstGeom prst="rect">
            <a:avLst/>
          </a:prstGeom>
          <a:noFill/>
        </p:spPr>
        <p:txBody>
          <a:bodyPr wrap="square" rtlCol="0">
            <a:spAutoFit/>
          </a:bodyPr>
          <a:lstStyle/>
          <a:p>
            <a:r>
              <a:rPr lang="en-IN" sz="2400" b="1" dirty="0"/>
              <a:t>Customer Demographic Analysis</a:t>
            </a:r>
          </a:p>
        </p:txBody>
      </p:sp>
      <p:graphicFrame>
        <p:nvGraphicFramePr>
          <p:cNvPr id="3" name="Chart 2">
            <a:extLst>
              <a:ext uri="{FF2B5EF4-FFF2-40B4-BE49-F238E27FC236}">
                <a16:creationId xmlns:a16="http://schemas.microsoft.com/office/drawing/2014/main" id="{37C0A3C2-E8D8-7156-75FB-8D954712FC75}"/>
              </a:ext>
            </a:extLst>
          </p:cNvPr>
          <p:cNvGraphicFramePr/>
          <p:nvPr>
            <p:extLst>
              <p:ext uri="{D42A27DB-BD31-4B8C-83A1-F6EECF244321}">
                <p14:modId xmlns:p14="http://schemas.microsoft.com/office/powerpoint/2010/main" val="1517880721"/>
              </p:ext>
            </p:extLst>
          </p:nvPr>
        </p:nvGraphicFramePr>
        <p:xfrm>
          <a:off x="3008671" y="2847854"/>
          <a:ext cx="6912077" cy="321864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E70D9A9-7BFE-70CF-0E1E-CC7385ECFEF3}"/>
              </a:ext>
            </a:extLst>
          </p:cNvPr>
          <p:cNvSpPr txBox="1"/>
          <p:nvPr/>
        </p:nvSpPr>
        <p:spPr>
          <a:xfrm>
            <a:off x="2861186" y="1559035"/>
            <a:ext cx="7374196"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chart below illustrates the distribution of customers across different countries as recorded in the Chinook database. This visualization helps in understanding the geographical spread of Chinook's customer base and identifying key markets.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EE7D3-12EE-74EF-472E-B4C2D7A744DD}"/>
              </a:ext>
            </a:extLst>
          </p:cNvPr>
          <p:cNvSpPr txBox="1"/>
          <p:nvPr/>
        </p:nvSpPr>
        <p:spPr>
          <a:xfrm>
            <a:off x="1838632" y="1140542"/>
            <a:ext cx="3569110" cy="461665"/>
          </a:xfrm>
          <a:prstGeom prst="rect">
            <a:avLst/>
          </a:prstGeom>
          <a:noFill/>
        </p:spPr>
        <p:txBody>
          <a:bodyPr wrap="square" rtlCol="0">
            <a:spAutoFit/>
          </a:bodyPr>
          <a:lstStyle/>
          <a:p>
            <a:r>
              <a:rPr lang="en-IN" sz="2400" b="1" dirty="0"/>
              <a:t>Revenue Analysis</a:t>
            </a:r>
          </a:p>
        </p:txBody>
      </p:sp>
      <p:graphicFrame>
        <p:nvGraphicFramePr>
          <p:cNvPr id="3" name="Chart 2">
            <a:extLst>
              <a:ext uri="{FF2B5EF4-FFF2-40B4-BE49-F238E27FC236}">
                <a16:creationId xmlns:a16="http://schemas.microsoft.com/office/drawing/2014/main" id="{28D783A6-43C6-4714-819F-77A9F7291054}"/>
              </a:ext>
            </a:extLst>
          </p:cNvPr>
          <p:cNvGraphicFramePr/>
          <p:nvPr>
            <p:extLst>
              <p:ext uri="{D42A27DB-BD31-4B8C-83A1-F6EECF244321}">
                <p14:modId xmlns:p14="http://schemas.microsoft.com/office/powerpoint/2010/main" val="4192677679"/>
              </p:ext>
            </p:extLst>
          </p:nvPr>
        </p:nvGraphicFramePr>
        <p:xfrm>
          <a:off x="2820875" y="2672797"/>
          <a:ext cx="6126480" cy="328555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6745BAD-35EA-04E6-1BE2-AB5239F82B7F}"/>
              </a:ext>
            </a:extLst>
          </p:cNvPr>
          <p:cNvSpPr txBox="1"/>
          <p:nvPr/>
        </p:nvSpPr>
        <p:spPr>
          <a:xfrm>
            <a:off x="2467897" y="1602207"/>
            <a:ext cx="8111613"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chart below illustrates the number of invoices and total revenue generated for each country present in the Chinook database. This visualization provides insights into the sales performance across different geographical regions.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08454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683</TotalTime>
  <Words>1285</Words>
  <Application>Microsoft Office PowerPoint</Application>
  <PresentationFormat>Widescreen</PresentationFormat>
  <Paragraphs>165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Thoraha Raju</dc:creator>
  <cp:lastModifiedBy>Thoraha Raju</cp:lastModifiedBy>
  <cp:revision>1</cp:revision>
  <dcterms:created xsi:type="dcterms:W3CDTF">2024-06-25T08:39:33Z</dcterms:created>
  <dcterms:modified xsi:type="dcterms:W3CDTF">2024-06-25T20:03:22Z</dcterms:modified>
</cp:coreProperties>
</file>