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72" r:id="rId5"/>
    <p:sldId id="273" r:id="rId6"/>
    <p:sldId id="283" r:id="rId7"/>
    <p:sldId id="259" r:id="rId8"/>
    <p:sldId id="284" r:id="rId9"/>
    <p:sldId id="261" r:id="rId10"/>
    <p:sldId id="262" r:id="rId11"/>
    <p:sldId id="263" r:id="rId12"/>
    <p:sldId id="285" r:id="rId13"/>
    <p:sldId id="286" r:id="rId14"/>
    <p:sldId id="287" r:id="rId15"/>
    <p:sldId id="288" r:id="rId16"/>
    <p:sldId id="264" r:id="rId17"/>
    <p:sldId id="279"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E6A76"/>
    <a:srgbClr val="D1D8B7"/>
    <a:srgbClr val="A09D79"/>
    <a:srgbClr val="AD5C4D"/>
    <a:srgbClr val="543E35"/>
    <a:srgbClr val="637700"/>
    <a:srgbClr val="FFF4ED"/>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p:scale>
          <a:sx n="40" d="100"/>
          <a:sy n="40" d="100"/>
        </p:scale>
        <p:origin x="2318" y="1046"/>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29-Aug-23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29-Aug-23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406400"/>
            <a:ext cx="9144000" cy="2387600"/>
          </a:xfrm>
        </p:spPr>
        <p:txBody>
          <a:bodyPr/>
          <a:lstStyle/>
          <a:p>
            <a:r>
              <a:rPr lang="en-IN" sz="2000" b="1" dirty="0">
                <a:effectLst/>
                <a:latin typeface="Arial Black" panose="020B0A04020102020204" pitchFamily="34" charset="0"/>
                <a:ea typeface="Calibri" panose="020F0502020204030204" pitchFamily="34" charset="0"/>
                <a:cs typeface="Times New Roman" panose="02020603050405020304" pitchFamily="18" charset="0"/>
              </a:rPr>
              <a:t>INSTITUTE FOR ADVANCED COMPUTING</a:t>
            </a:r>
            <a:br>
              <a:rPr lang="en-IN" sz="2000" b="1" dirty="0">
                <a:effectLst/>
                <a:latin typeface="Arial Black" panose="020B0A04020102020204" pitchFamily="34" charset="0"/>
                <a:ea typeface="Calibri" panose="020F0502020204030204" pitchFamily="34" charset="0"/>
                <a:cs typeface="Times New Roman" panose="02020603050405020304" pitchFamily="18" charset="0"/>
              </a:rPr>
            </a:br>
            <a:r>
              <a:rPr lang="en-IN" sz="2000" b="1" dirty="0">
                <a:effectLst/>
                <a:latin typeface="Arial Black" panose="020B0A04020102020204" pitchFamily="34" charset="0"/>
                <a:ea typeface="Calibri" panose="020F0502020204030204" pitchFamily="34" charset="0"/>
                <a:cs typeface="Times New Roman" panose="02020603050405020304" pitchFamily="18" charset="0"/>
              </a:rPr>
              <a:t> AND</a:t>
            </a:r>
            <a:br>
              <a:rPr lang="en-IN" sz="2000" dirty="0">
                <a:effectLst/>
                <a:latin typeface="Arial Black" panose="020B0A04020102020204" pitchFamily="34" charset="0"/>
                <a:ea typeface="Calibri" panose="020F0502020204030204" pitchFamily="34" charset="0"/>
                <a:cs typeface="Times New Roman" panose="02020603050405020304" pitchFamily="18" charset="0"/>
              </a:rPr>
            </a:br>
            <a:r>
              <a:rPr lang="en-IN" sz="2000" b="1" dirty="0">
                <a:effectLst/>
                <a:latin typeface="Arial Black" panose="020B0A04020102020204" pitchFamily="34" charset="0"/>
                <a:ea typeface="Calibri" panose="020F0502020204030204" pitchFamily="34" charset="0"/>
                <a:cs typeface="Times New Roman" panose="02020603050405020304" pitchFamily="18" charset="0"/>
              </a:rPr>
              <a:t>  SOFTWARE DEVELOPMENT</a:t>
            </a:r>
            <a:br>
              <a:rPr lang="en-IN" sz="2000" dirty="0">
                <a:effectLst/>
                <a:latin typeface="Arial Black" panose="020B0A04020102020204" pitchFamily="34" charset="0"/>
                <a:ea typeface="Calibri" panose="020F0502020204030204" pitchFamily="34" charset="0"/>
                <a:cs typeface="Times New Roman" panose="02020603050405020304" pitchFamily="18" charset="0"/>
              </a:rPr>
            </a:br>
            <a:r>
              <a:rPr lang="en-IN" sz="2000" b="1" dirty="0">
                <a:effectLst/>
                <a:latin typeface="Arial Black" panose="020B0A04020102020204" pitchFamily="34" charset="0"/>
                <a:ea typeface="Calibri" panose="020F0502020204030204" pitchFamily="34" charset="0"/>
                <a:cs typeface="Times New Roman" panose="02020603050405020304" pitchFamily="18" charset="0"/>
              </a:rPr>
              <a:t>  AKURDI, PUNE</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0" dirty="0"/>
          </a:p>
        </p:txBody>
      </p:sp>
      <p:pic>
        <p:nvPicPr>
          <p:cNvPr id="7" name="Picture 6">
            <a:extLst>
              <a:ext uri="{FF2B5EF4-FFF2-40B4-BE49-F238E27FC236}">
                <a16:creationId xmlns:a16="http://schemas.microsoft.com/office/drawing/2014/main" id="{69F8ED43-CCDF-45AB-A44C-43D13C2483F3}"/>
              </a:ext>
            </a:extLst>
          </p:cNvPr>
          <p:cNvPicPr/>
          <p:nvPr/>
        </p:nvPicPr>
        <p:blipFill>
          <a:blip r:embed="rId2"/>
          <a:stretch>
            <a:fillRect/>
          </a:stretch>
        </p:blipFill>
        <p:spPr>
          <a:xfrm>
            <a:off x="464606" y="324757"/>
            <a:ext cx="1059394" cy="1291772"/>
          </a:xfrm>
          <a:prstGeom prst="rect">
            <a:avLst/>
          </a:prstGeom>
        </p:spPr>
      </p:pic>
      <p:pic>
        <p:nvPicPr>
          <p:cNvPr id="8" name="Picture 7">
            <a:extLst>
              <a:ext uri="{FF2B5EF4-FFF2-40B4-BE49-F238E27FC236}">
                <a16:creationId xmlns:a16="http://schemas.microsoft.com/office/drawing/2014/main" id="{9FDBF420-696C-4951-AB38-8486F3BFD2C1}"/>
              </a:ext>
            </a:extLst>
          </p:cNvPr>
          <p:cNvPicPr/>
          <p:nvPr/>
        </p:nvPicPr>
        <p:blipFill>
          <a:blip r:embed="rId3"/>
          <a:stretch>
            <a:fillRect/>
          </a:stretch>
        </p:blipFill>
        <p:spPr>
          <a:xfrm>
            <a:off x="10140043" y="406400"/>
            <a:ext cx="1587351" cy="1039278"/>
          </a:xfrm>
          <a:prstGeom prst="rect">
            <a:avLst/>
          </a:prstGeom>
        </p:spPr>
      </p:pic>
      <p:sp>
        <p:nvSpPr>
          <p:cNvPr id="11" name="Title 1">
            <a:extLst>
              <a:ext uri="{FF2B5EF4-FFF2-40B4-BE49-F238E27FC236}">
                <a16:creationId xmlns:a16="http://schemas.microsoft.com/office/drawing/2014/main" id="{41F00FB1-3BA3-438E-A0A5-F223F69E083F}"/>
              </a:ext>
            </a:extLst>
          </p:cNvPr>
          <p:cNvSpPr txBox="1">
            <a:spLocks/>
          </p:cNvSpPr>
          <p:nvPr/>
        </p:nvSpPr>
        <p:spPr>
          <a:xfrm>
            <a:off x="1524000" y="1211327"/>
            <a:ext cx="9144000"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t>PROJECT TITLE :HONEYPOT WITH SNORT</a:t>
            </a:r>
          </a:p>
        </p:txBody>
      </p:sp>
      <p:sp>
        <p:nvSpPr>
          <p:cNvPr id="12" name="Title 1">
            <a:extLst>
              <a:ext uri="{FF2B5EF4-FFF2-40B4-BE49-F238E27FC236}">
                <a16:creationId xmlns:a16="http://schemas.microsoft.com/office/drawing/2014/main" id="{32735EF5-9F31-4EF4-9F98-6DED8D3EE56C}"/>
              </a:ext>
            </a:extLst>
          </p:cNvPr>
          <p:cNvSpPr txBox="1">
            <a:spLocks/>
          </p:cNvSpPr>
          <p:nvPr/>
        </p:nvSpPr>
        <p:spPr>
          <a:xfrm>
            <a:off x="1524000" y="3024722"/>
            <a:ext cx="9144000"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t>GROUP NO. 22</a:t>
            </a:r>
          </a:p>
          <a:p>
            <a:endParaRPr lang="en-US" sz="2000" b="1" dirty="0"/>
          </a:p>
          <a:p>
            <a:r>
              <a:rPr lang="en-US" sz="2000" b="1" dirty="0"/>
              <a:t>Rohan Dipak Kamble(233438)</a:t>
            </a:r>
          </a:p>
          <a:p>
            <a:endParaRPr lang="en-US" sz="2000" b="1" dirty="0"/>
          </a:p>
          <a:p>
            <a:r>
              <a:rPr lang="en-US" sz="2000" b="1" dirty="0"/>
              <a:t>Aniket </a:t>
            </a:r>
            <a:r>
              <a:rPr lang="en-US" sz="2000" b="1" dirty="0" err="1"/>
              <a:t>Bapusaheb</a:t>
            </a:r>
            <a:r>
              <a:rPr lang="en-US" sz="2000" b="1" dirty="0"/>
              <a:t> </a:t>
            </a:r>
            <a:r>
              <a:rPr lang="en-US" sz="2000" b="1" dirty="0" err="1"/>
              <a:t>Thorat</a:t>
            </a:r>
            <a:r>
              <a:rPr lang="en-US" sz="2000" b="1" dirty="0"/>
              <a:t>(233447)</a:t>
            </a:r>
          </a:p>
        </p:txBody>
      </p:sp>
      <p:sp>
        <p:nvSpPr>
          <p:cNvPr id="13" name="Title 1">
            <a:extLst>
              <a:ext uri="{FF2B5EF4-FFF2-40B4-BE49-F238E27FC236}">
                <a16:creationId xmlns:a16="http://schemas.microsoft.com/office/drawing/2014/main" id="{CBCDC415-15A7-4AA3-8A3C-6588639DC5C0}"/>
              </a:ext>
            </a:extLst>
          </p:cNvPr>
          <p:cNvSpPr txBox="1">
            <a:spLocks/>
          </p:cNvSpPr>
          <p:nvPr/>
        </p:nvSpPr>
        <p:spPr>
          <a:xfrm>
            <a:off x="5109887" y="4064000"/>
            <a:ext cx="9144000"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t>CENTER COORDINATOR</a:t>
            </a:r>
          </a:p>
          <a:p>
            <a:r>
              <a:rPr lang="en-US" sz="2000" b="1" dirty="0"/>
              <a:t>Mr. Rohit </a:t>
            </a:r>
            <a:r>
              <a:rPr lang="en-US" sz="2000" b="1" dirty="0" err="1"/>
              <a:t>Puranik</a:t>
            </a:r>
            <a:endParaRPr lang="en-US" sz="2000" b="1" dirty="0"/>
          </a:p>
        </p:txBody>
      </p:sp>
      <p:sp>
        <p:nvSpPr>
          <p:cNvPr id="14" name="Title 1">
            <a:extLst>
              <a:ext uri="{FF2B5EF4-FFF2-40B4-BE49-F238E27FC236}">
                <a16:creationId xmlns:a16="http://schemas.microsoft.com/office/drawing/2014/main" id="{10C8DD6A-EF72-4BD0-8ACE-35A122C10394}"/>
              </a:ext>
            </a:extLst>
          </p:cNvPr>
          <p:cNvSpPr txBox="1">
            <a:spLocks/>
          </p:cNvSpPr>
          <p:nvPr/>
        </p:nvSpPr>
        <p:spPr>
          <a:xfrm>
            <a:off x="-2873829" y="4045857"/>
            <a:ext cx="9144000"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t>PROJECT GUIDE</a:t>
            </a:r>
          </a:p>
          <a:p>
            <a:r>
              <a:rPr lang="en-US" sz="2000" b="1" dirty="0"/>
              <a:t>Mr. Kartik </a:t>
            </a:r>
            <a:r>
              <a:rPr lang="en-US" sz="2000" b="1" dirty="0" err="1"/>
              <a:t>Awari</a:t>
            </a:r>
            <a:endParaRPr lang="en-US" sz="2000" b="1"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EF89D1-4E6E-4834-9757-A433453EDAFD}"/>
              </a:ext>
            </a:extLst>
          </p:cNvPr>
          <p:cNvSpPr>
            <a:spLocks noGrp="1"/>
          </p:cNvSpPr>
          <p:nvPr>
            <p:ph type="title"/>
          </p:nvPr>
        </p:nvSpPr>
        <p:spPr>
          <a:xfrm>
            <a:off x="838200" y="1265138"/>
            <a:ext cx="10515600" cy="466344"/>
          </a:xfrm>
        </p:spPr>
        <p:txBody>
          <a:bodyPr/>
          <a:lstStyle/>
          <a:p>
            <a:r>
              <a:rPr lang="en-US" dirty="0"/>
              <a:t>3. DETECT USING SNORT</a:t>
            </a:r>
          </a:p>
        </p:txBody>
      </p:sp>
      <p:pic>
        <p:nvPicPr>
          <p:cNvPr id="8" name="Picture 7">
            <a:extLst>
              <a:ext uri="{FF2B5EF4-FFF2-40B4-BE49-F238E27FC236}">
                <a16:creationId xmlns:a16="http://schemas.microsoft.com/office/drawing/2014/main" id="{549AD7E4-835A-4473-94C7-275D0BD9F00E}"/>
              </a:ext>
            </a:extLst>
          </p:cNvPr>
          <p:cNvPicPr>
            <a:picLocks noChangeAspect="1"/>
          </p:cNvPicPr>
          <p:nvPr/>
        </p:nvPicPr>
        <p:blipFill>
          <a:blip r:embed="rId2"/>
          <a:stretch>
            <a:fillRect/>
          </a:stretch>
        </p:blipFill>
        <p:spPr>
          <a:xfrm>
            <a:off x="1216478" y="2282039"/>
            <a:ext cx="9759043" cy="3534245"/>
          </a:xfrm>
          <a:prstGeom prst="rect">
            <a:avLst/>
          </a:prstGeom>
        </p:spPr>
      </p:pic>
    </p:spTree>
    <p:extLst>
      <p:ext uri="{BB962C8B-B14F-4D97-AF65-F5344CB8AC3E}">
        <p14:creationId xmlns:p14="http://schemas.microsoft.com/office/powerpoint/2010/main" val="2549841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39161F8-3D44-4DBE-B228-9D4E8358E03F}"/>
              </a:ext>
            </a:extLst>
          </p:cNvPr>
          <p:cNvSpPr>
            <a:spLocks noGrp="1"/>
          </p:cNvSpPr>
          <p:nvPr>
            <p:ph type="title"/>
          </p:nvPr>
        </p:nvSpPr>
        <p:spPr>
          <a:xfrm>
            <a:off x="859536" y="922237"/>
            <a:ext cx="10515600" cy="466344"/>
          </a:xfrm>
        </p:spPr>
        <p:txBody>
          <a:bodyPr/>
          <a:lstStyle/>
          <a:p>
            <a:r>
              <a:rPr lang="en-US" dirty="0"/>
              <a:t>4. STORES IN DATABASE </a:t>
            </a:r>
          </a:p>
        </p:txBody>
      </p:sp>
      <p:pic>
        <p:nvPicPr>
          <p:cNvPr id="8" name="Picture 7">
            <a:extLst>
              <a:ext uri="{FF2B5EF4-FFF2-40B4-BE49-F238E27FC236}">
                <a16:creationId xmlns:a16="http://schemas.microsoft.com/office/drawing/2014/main" id="{AB1620CC-5503-44A1-8868-CC0AEF59FB48}"/>
              </a:ext>
            </a:extLst>
          </p:cNvPr>
          <p:cNvPicPr>
            <a:picLocks noChangeAspect="1"/>
          </p:cNvPicPr>
          <p:nvPr/>
        </p:nvPicPr>
        <p:blipFill>
          <a:blip r:embed="rId2"/>
          <a:stretch>
            <a:fillRect/>
          </a:stretch>
        </p:blipFill>
        <p:spPr>
          <a:xfrm>
            <a:off x="1619249" y="2035332"/>
            <a:ext cx="8953502" cy="2787335"/>
          </a:xfrm>
          <a:prstGeom prst="rect">
            <a:avLst/>
          </a:prstGeom>
        </p:spPr>
      </p:pic>
    </p:spTree>
    <p:extLst>
      <p:ext uri="{BB962C8B-B14F-4D97-AF65-F5344CB8AC3E}">
        <p14:creationId xmlns:p14="http://schemas.microsoft.com/office/powerpoint/2010/main" val="4140982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1ED81F-90DF-4A9D-A970-5FAA6E0AADF9}"/>
              </a:ext>
            </a:extLst>
          </p:cNvPr>
          <p:cNvSpPr>
            <a:spLocks noGrp="1"/>
          </p:cNvSpPr>
          <p:nvPr>
            <p:ph type="title"/>
          </p:nvPr>
        </p:nvSpPr>
        <p:spPr>
          <a:xfrm>
            <a:off x="838200" y="2962656"/>
            <a:ext cx="10515600" cy="466344"/>
          </a:xfrm>
        </p:spPr>
        <p:txBody>
          <a:bodyPr/>
          <a:lstStyle/>
          <a:p>
            <a:r>
              <a:rPr lang="en-US" dirty="0"/>
              <a:t>5. ANALYZE AND MAKE REPORT</a:t>
            </a:r>
          </a:p>
        </p:txBody>
      </p:sp>
    </p:spTree>
    <p:extLst>
      <p:ext uri="{BB962C8B-B14F-4D97-AF65-F5344CB8AC3E}">
        <p14:creationId xmlns:p14="http://schemas.microsoft.com/office/powerpoint/2010/main" val="4147917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4" name="Title 3">
            <a:extLst>
              <a:ext uri="{FF2B5EF4-FFF2-40B4-BE49-F238E27FC236}">
                <a16:creationId xmlns:a16="http://schemas.microsoft.com/office/drawing/2014/main" id="{9E8F02A7-4728-49D7-B86E-C7B1E0E9F8A4}"/>
              </a:ext>
            </a:extLst>
          </p:cNvPr>
          <p:cNvSpPr>
            <a:spLocks noGrp="1"/>
          </p:cNvSpPr>
          <p:nvPr>
            <p:ph type="title"/>
          </p:nvPr>
        </p:nvSpPr>
        <p:spPr>
          <a:xfrm>
            <a:off x="4951550" y="0"/>
            <a:ext cx="6229530" cy="1325563"/>
          </a:xfrm>
        </p:spPr>
        <p:txBody>
          <a:bodyPr/>
          <a:lstStyle/>
          <a:p>
            <a:r>
              <a:rPr lang="en-US" sz="2800" b="1" dirty="0">
                <a:solidFill>
                  <a:schemeClr val="accent6">
                    <a:lumMod val="10000"/>
                  </a:schemeClr>
                </a:solidFill>
              </a:rPr>
              <a:t>TESTING</a:t>
            </a:r>
          </a:p>
        </p:txBody>
      </p:sp>
      <p:graphicFrame>
        <p:nvGraphicFramePr>
          <p:cNvPr id="40" name="Table 40">
            <a:extLst>
              <a:ext uri="{FF2B5EF4-FFF2-40B4-BE49-F238E27FC236}">
                <a16:creationId xmlns:a16="http://schemas.microsoft.com/office/drawing/2014/main" id="{B34A43DD-19D0-4C22-968A-BD77C3BD51CC}"/>
              </a:ext>
            </a:extLst>
          </p:cNvPr>
          <p:cNvGraphicFramePr>
            <a:graphicFrameLocks noGrp="1"/>
          </p:cNvGraphicFramePr>
          <p:nvPr>
            <p:extLst>
              <p:ext uri="{D42A27DB-BD31-4B8C-83A1-F6EECF244321}">
                <p14:modId xmlns:p14="http://schemas.microsoft.com/office/powerpoint/2010/main" val="1498406671"/>
              </p:ext>
            </p:extLst>
          </p:nvPr>
        </p:nvGraphicFramePr>
        <p:xfrm>
          <a:off x="418287" y="1260431"/>
          <a:ext cx="11355425" cy="4991714"/>
        </p:xfrm>
        <a:graphic>
          <a:graphicData uri="http://schemas.openxmlformats.org/drawingml/2006/table">
            <a:tbl>
              <a:tblPr firstRow="1" bandRow="1">
                <a:tableStyleId>{E269D01E-BC32-4049-B463-5C60D7B0CCD2}</a:tableStyleId>
              </a:tblPr>
              <a:tblGrid>
                <a:gridCol w="1062039">
                  <a:extLst>
                    <a:ext uri="{9D8B030D-6E8A-4147-A177-3AD203B41FA5}">
                      <a16:colId xmlns:a16="http://schemas.microsoft.com/office/drawing/2014/main" val="3483685551"/>
                    </a:ext>
                  </a:extLst>
                </a:gridCol>
                <a:gridCol w="1824977">
                  <a:extLst>
                    <a:ext uri="{9D8B030D-6E8A-4147-A177-3AD203B41FA5}">
                      <a16:colId xmlns:a16="http://schemas.microsoft.com/office/drawing/2014/main" val="1021985201"/>
                    </a:ext>
                  </a:extLst>
                </a:gridCol>
                <a:gridCol w="8468409">
                  <a:extLst>
                    <a:ext uri="{9D8B030D-6E8A-4147-A177-3AD203B41FA5}">
                      <a16:colId xmlns:a16="http://schemas.microsoft.com/office/drawing/2014/main" val="2443537273"/>
                    </a:ext>
                  </a:extLst>
                </a:gridCol>
              </a:tblGrid>
              <a:tr h="407412">
                <a:tc>
                  <a:txBody>
                    <a:bodyPr/>
                    <a:lstStyle/>
                    <a:p>
                      <a:pPr algn="ctr"/>
                      <a:r>
                        <a:rPr lang="en-US" sz="1200" b="1" dirty="0">
                          <a:solidFill>
                            <a:schemeClr val="accent6">
                              <a:lumMod val="10000"/>
                            </a:schemeClr>
                          </a:solidFill>
                        </a:rPr>
                        <a:t>1</a:t>
                      </a:r>
                    </a:p>
                  </a:txBody>
                  <a:tcPr/>
                </a:tc>
                <a:tc>
                  <a:txBody>
                    <a:bodyPr/>
                    <a:lstStyle/>
                    <a:p>
                      <a:pPr algn="ctr"/>
                      <a:r>
                        <a:rPr lang="en-US" sz="1200" b="1" i="0" kern="1200">
                          <a:solidFill>
                            <a:schemeClr val="accent6">
                              <a:lumMod val="10000"/>
                            </a:schemeClr>
                          </a:solidFill>
                          <a:effectLst/>
                          <a:latin typeface="+mn-lt"/>
                          <a:ea typeface="+mn-ea"/>
                          <a:cs typeface="+mn-cs"/>
                        </a:rPr>
                        <a:t>Injection</a:t>
                      </a:r>
                      <a:endParaRPr lang="en-US" sz="1200" b="1" dirty="0">
                        <a:solidFill>
                          <a:schemeClr val="accent6">
                            <a:lumMod val="10000"/>
                          </a:schemeClr>
                        </a:solidFill>
                      </a:endParaRPr>
                    </a:p>
                  </a:txBody>
                  <a:tcPr/>
                </a:tc>
                <a:tc>
                  <a:txBody>
                    <a:bodyPr/>
                    <a:lstStyle/>
                    <a:p>
                      <a:pPr algn="ctr"/>
                      <a:r>
                        <a:rPr lang="en-US" sz="1200" b="1" i="0" kern="1200">
                          <a:solidFill>
                            <a:schemeClr val="accent6">
                              <a:lumMod val="10000"/>
                            </a:schemeClr>
                          </a:solidFill>
                          <a:effectLst/>
                          <a:latin typeface="+mn-lt"/>
                          <a:ea typeface="+mn-ea"/>
                          <a:cs typeface="+mn-cs"/>
                        </a:rPr>
                        <a:t>In this project, you won't directly address injection vulnerabilities. Instead, you'll focus on detecting various attack types that could potentially lead to injection</a:t>
                      </a:r>
                      <a:endParaRPr lang="en-US" sz="1200" b="1" dirty="0">
                        <a:solidFill>
                          <a:schemeClr val="accent6">
                            <a:lumMod val="10000"/>
                          </a:schemeClr>
                        </a:solidFill>
                      </a:endParaRPr>
                    </a:p>
                  </a:txBody>
                  <a:tcPr/>
                </a:tc>
                <a:extLst>
                  <a:ext uri="{0D108BD9-81ED-4DB2-BD59-A6C34878D82A}">
                    <a16:rowId xmlns:a16="http://schemas.microsoft.com/office/drawing/2014/main" val="3003866525"/>
                  </a:ext>
                </a:extLst>
              </a:tr>
              <a:tr h="527152">
                <a:tc>
                  <a:txBody>
                    <a:bodyPr/>
                    <a:lstStyle/>
                    <a:p>
                      <a:pPr algn="ctr"/>
                      <a:r>
                        <a:rPr lang="en-US" sz="1200" b="1">
                          <a:solidFill>
                            <a:schemeClr val="accent6">
                              <a:lumMod val="10000"/>
                            </a:schemeClr>
                          </a:solidFill>
                        </a:rPr>
                        <a:t>2</a:t>
                      </a:r>
                      <a:endParaRPr lang="en-US" sz="1200" b="1" dirty="0">
                        <a:solidFill>
                          <a:schemeClr val="accent6">
                            <a:lumMod val="10000"/>
                          </a:schemeClr>
                        </a:solidFill>
                      </a:endParaRPr>
                    </a:p>
                  </a:txBody>
                  <a:tcPr/>
                </a:tc>
                <a:tc>
                  <a:txBody>
                    <a:bodyPr/>
                    <a:lstStyle/>
                    <a:p>
                      <a:pPr algn="ctr"/>
                      <a:r>
                        <a:rPr lang="en-US" sz="1200" b="1" i="0" kern="1200">
                          <a:solidFill>
                            <a:schemeClr val="accent6">
                              <a:lumMod val="10000"/>
                            </a:schemeClr>
                          </a:solidFill>
                          <a:effectLst/>
                          <a:latin typeface="+mn-lt"/>
                          <a:ea typeface="+mn-ea"/>
                          <a:cs typeface="+mn-cs"/>
                        </a:rPr>
                        <a:t>Broken Authentication</a:t>
                      </a:r>
                      <a:endParaRPr lang="en-US" sz="1200" b="1" dirty="0">
                        <a:solidFill>
                          <a:schemeClr val="accent6">
                            <a:lumMod val="10000"/>
                          </a:schemeClr>
                        </a:solidFill>
                      </a:endParaRPr>
                    </a:p>
                  </a:txBody>
                  <a:tcPr>
                    <a:lnB>
                      <a:noFill/>
                    </a:lnB>
                  </a:tcPr>
                </a:tc>
                <a:tc>
                  <a:txBody>
                    <a:bodyPr/>
                    <a:lstStyle/>
                    <a:p>
                      <a:pPr algn="ctr"/>
                      <a:r>
                        <a:rPr lang="en-US" sz="1200" b="1" i="0" kern="1200" dirty="0">
                          <a:solidFill>
                            <a:schemeClr val="accent6">
                              <a:lumMod val="10000"/>
                            </a:schemeClr>
                          </a:solidFill>
                          <a:effectLst/>
                          <a:latin typeface="+mn-lt"/>
                          <a:ea typeface="+mn-ea"/>
                          <a:cs typeface="+mn-cs"/>
                        </a:rPr>
                        <a:t>The honeypot environment might attract attackers attempting to exploit authentication vulnerabilities. Snort can detect such attempts and provide insights into attackers' techniques.</a:t>
                      </a:r>
                      <a:endParaRPr lang="en-US" sz="1200" b="1" dirty="0">
                        <a:solidFill>
                          <a:schemeClr val="accent6">
                            <a:lumMod val="10000"/>
                          </a:schemeClr>
                        </a:solidFill>
                      </a:endParaRPr>
                    </a:p>
                  </a:txBody>
                  <a:tcPr/>
                </a:tc>
                <a:extLst>
                  <a:ext uri="{0D108BD9-81ED-4DB2-BD59-A6C34878D82A}">
                    <a16:rowId xmlns:a16="http://schemas.microsoft.com/office/drawing/2014/main" val="692719259"/>
                  </a:ext>
                </a:extLst>
              </a:tr>
              <a:tr h="410532">
                <a:tc>
                  <a:txBody>
                    <a:bodyPr/>
                    <a:lstStyle/>
                    <a:p>
                      <a:pPr algn="ctr"/>
                      <a:r>
                        <a:rPr lang="en-US" sz="1200" b="1">
                          <a:solidFill>
                            <a:schemeClr val="accent6">
                              <a:lumMod val="10000"/>
                            </a:schemeClr>
                          </a:solidFill>
                        </a:rPr>
                        <a:t>3</a:t>
                      </a:r>
                      <a:endParaRPr lang="en-US" sz="1200" b="1" dirty="0">
                        <a:solidFill>
                          <a:schemeClr val="accent6">
                            <a:lumMod val="10000"/>
                          </a:schemeClr>
                        </a:solidFill>
                      </a:endParaRPr>
                    </a:p>
                  </a:txBody>
                  <a:tcPr>
                    <a:lnR>
                      <a:noFill/>
                    </a:lnR>
                  </a:tcPr>
                </a:tc>
                <a:tc>
                  <a:txBody>
                    <a:bodyPr/>
                    <a:lstStyle/>
                    <a:p>
                      <a:pPr algn="ctr"/>
                      <a:r>
                        <a:rPr lang="en-US" sz="1200" b="1" i="0" kern="1200">
                          <a:solidFill>
                            <a:schemeClr val="accent6">
                              <a:lumMod val="10000"/>
                            </a:schemeClr>
                          </a:solidFill>
                          <a:effectLst/>
                          <a:latin typeface="+mn-lt"/>
                          <a:ea typeface="+mn-ea"/>
                          <a:cs typeface="+mn-cs"/>
                        </a:rPr>
                        <a:t>Sensitive Data Exposure</a:t>
                      </a:r>
                      <a:endParaRPr lang="en-US" sz="1200" b="1" dirty="0">
                        <a:solidFill>
                          <a:schemeClr val="accent6">
                            <a:lumMod val="10000"/>
                          </a:schemeClr>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en-US" sz="1200" b="1" i="0" kern="1200" dirty="0">
                          <a:solidFill>
                            <a:schemeClr val="accent6">
                              <a:lumMod val="10000"/>
                            </a:schemeClr>
                          </a:solidFill>
                          <a:effectLst/>
                          <a:latin typeface="+mn-lt"/>
                          <a:ea typeface="+mn-ea"/>
                          <a:cs typeface="+mn-cs"/>
                        </a:rPr>
                        <a:t>While the primary focus is on intrusion detection, observing attackers' activities might uncover attempts to access sensitive data. This can lead to insights on potential exposure risks.</a:t>
                      </a:r>
                      <a:endParaRPr lang="en-US" sz="1200" b="1" dirty="0">
                        <a:solidFill>
                          <a:schemeClr val="accent6">
                            <a:lumMod val="10000"/>
                          </a:schemeClr>
                        </a:solidFill>
                      </a:endParaRPr>
                    </a:p>
                  </a:txBody>
                  <a:tcPr>
                    <a:lnL>
                      <a:noFill/>
                    </a:lnL>
                  </a:tcPr>
                </a:tc>
                <a:extLst>
                  <a:ext uri="{0D108BD9-81ED-4DB2-BD59-A6C34878D82A}">
                    <a16:rowId xmlns:a16="http://schemas.microsoft.com/office/drawing/2014/main" val="550505923"/>
                  </a:ext>
                </a:extLst>
              </a:tr>
              <a:tr h="527152">
                <a:tc>
                  <a:txBody>
                    <a:bodyPr/>
                    <a:lstStyle/>
                    <a:p>
                      <a:pPr algn="ctr"/>
                      <a:r>
                        <a:rPr lang="en-US" sz="1200" b="1">
                          <a:solidFill>
                            <a:schemeClr val="accent6">
                              <a:lumMod val="10000"/>
                            </a:schemeClr>
                          </a:solidFill>
                        </a:rPr>
                        <a:t>4</a:t>
                      </a:r>
                      <a:endParaRPr lang="en-US" sz="1200" b="1" dirty="0">
                        <a:solidFill>
                          <a:schemeClr val="accent6">
                            <a:lumMod val="10000"/>
                          </a:schemeClr>
                        </a:solidFill>
                      </a:endParaRPr>
                    </a:p>
                  </a:txBody>
                  <a:tcPr>
                    <a:lnR>
                      <a:noFill/>
                    </a:lnR>
                  </a:tcPr>
                </a:tc>
                <a:tc>
                  <a:txBody>
                    <a:bodyPr/>
                    <a:lstStyle/>
                    <a:p>
                      <a:pPr algn="ctr"/>
                      <a:r>
                        <a:rPr lang="en-US" sz="1200" b="1" i="0" kern="1200" dirty="0">
                          <a:solidFill>
                            <a:schemeClr val="accent6">
                              <a:lumMod val="10000"/>
                            </a:schemeClr>
                          </a:solidFill>
                          <a:effectLst/>
                          <a:latin typeface="+mn-lt"/>
                          <a:ea typeface="+mn-ea"/>
                          <a:cs typeface="+mn-cs"/>
                        </a:rPr>
                        <a:t>XML External Entities (XXE)</a:t>
                      </a:r>
                      <a:endParaRPr lang="en-US" sz="1200" b="1" dirty="0">
                        <a:solidFill>
                          <a:schemeClr val="accent6">
                            <a:lumMod val="10000"/>
                          </a:schemeClr>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en-US" sz="1200" b="1" i="0" kern="1200" dirty="0">
                          <a:solidFill>
                            <a:schemeClr val="accent6">
                              <a:lumMod val="10000"/>
                            </a:schemeClr>
                          </a:solidFill>
                          <a:effectLst/>
                          <a:latin typeface="+mn-lt"/>
                          <a:ea typeface="+mn-ea"/>
                          <a:cs typeface="+mn-cs"/>
                        </a:rPr>
                        <a:t>Attackers might try to exploit XML vulnerabilities. While this is not the central focus, Snort's rule customization could detect potential XXE-related traffic.</a:t>
                      </a:r>
                      <a:endParaRPr lang="en-US" sz="1200" b="1" dirty="0">
                        <a:solidFill>
                          <a:schemeClr val="accent6">
                            <a:lumMod val="10000"/>
                          </a:schemeClr>
                        </a:solidFill>
                      </a:endParaRPr>
                    </a:p>
                  </a:txBody>
                  <a:tcPr>
                    <a:lnL>
                      <a:noFill/>
                    </a:lnL>
                  </a:tcPr>
                </a:tc>
                <a:extLst>
                  <a:ext uri="{0D108BD9-81ED-4DB2-BD59-A6C34878D82A}">
                    <a16:rowId xmlns:a16="http://schemas.microsoft.com/office/drawing/2014/main" val="2788863542"/>
                  </a:ext>
                </a:extLst>
              </a:tr>
              <a:tr h="407412">
                <a:tc>
                  <a:txBody>
                    <a:bodyPr/>
                    <a:lstStyle/>
                    <a:p>
                      <a:pPr algn="ctr"/>
                      <a:r>
                        <a:rPr lang="en-US" sz="1200" b="1">
                          <a:solidFill>
                            <a:schemeClr val="accent6">
                              <a:lumMod val="10000"/>
                            </a:schemeClr>
                          </a:solidFill>
                        </a:rPr>
                        <a:t>5</a:t>
                      </a:r>
                      <a:endParaRPr lang="en-US" sz="1200" b="1" dirty="0">
                        <a:solidFill>
                          <a:schemeClr val="accent6">
                            <a:lumMod val="10000"/>
                          </a:schemeClr>
                        </a:solidFill>
                      </a:endParaRPr>
                    </a:p>
                  </a:txBody>
                  <a:tcPr>
                    <a:lnR>
                      <a:noFill/>
                    </a:lnR>
                  </a:tcPr>
                </a:tc>
                <a:tc>
                  <a:txBody>
                    <a:bodyPr/>
                    <a:lstStyle/>
                    <a:p>
                      <a:pPr algn="ctr"/>
                      <a:r>
                        <a:rPr lang="en-US" sz="1200" b="1" i="0" kern="1200" dirty="0">
                          <a:solidFill>
                            <a:schemeClr val="accent6">
                              <a:lumMod val="10000"/>
                            </a:schemeClr>
                          </a:solidFill>
                          <a:effectLst/>
                          <a:latin typeface="+mn-lt"/>
                          <a:ea typeface="+mn-ea"/>
                          <a:cs typeface="+mn-cs"/>
                        </a:rPr>
                        <a:t>Broken Access Control</a:t>
                      </a:r>
                      <a:endParaRPr lang="en-US" sz="1200" b="1" dirty="0">
                        <a:solidFill>
                          <a:schemeClr val="accent6">
                            <a:lumMod val="10000"/>
                          </a:schemeClr>
                        </a:solidFill>
                      </a:endParaRPr>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en-US" sz="1200" b="1" i="0" kern="1200" dirty="0">
                          <a:solidFill>
                            <a:schemeClr val="accent6">
                              <a:lumMod val="10000"/>
                            </a:schemeClr>
                          </a:solidFill>
                          <a:effectLst/>
                          <a:latin typeface="+mn-lt"/>
                          <a:ea typeface="+mn-ea"/>
                          <a:cs typeface="+mn-cs"/>
                        </a:rPr>
                        <a:t>Attackers might attempt to exploit access control issues. Snort could detect patterns indicative of such attacks, providing insights into potential access control vulnerabilities.</a:t>
                      </a:r>
                      <a:endParaRPr lang="en-US" sz="1200" b="1" dirty="0">
                        <a:solidFill>
                          <a:schemeClr val="accent6">
                            <a:lumMod val="10000"/>
                          </a:schemeClr>
                        </a:solidFill>
                      </a:endParaRPr>
                    </a:p>
                  </a:txBody>
                  <a:tcPr>
                    <a:lnL>
                      <a:noFill/>
                    </a:lnL>
                  </a:tcPr>
                </a:tc>
                <a:extLst>
                  <a:ext uri="{0D108BD9-81ED-4DB2-BD59-A6C34878D82A}">
                    <a16:rowId xmlns:a16="http://schemas.microsoft.com/office/drawing/2014/main" val="3475773813"/>
                  </a:ext>
                </a:extLst>
              </a:tr>
              <a:tr h="527152">
                <a:tc>
                  <a:txBody>
                    <a:bodyPr/>
                    <a:lstStyle/>
                    <a:p>
                      <a:pPr algn="ctr"/>
                      <a:r>
                        <a:rPr lang="en-US" sz="1200" b="1">
                          <a:solidFill>
                            <a:schemeClr val="accent6">
                              <a:lumMod val="10000"/>
                            </a:schemeClr>
                          </a:solidFill>
                        </a:rPr>
                        <a:t>6</a:t>
                      </a:r>
                      <a:endParaRPr lang="en-US" sz="1200" b="1" dirty="0">
                        <a:solidFill>
                          <a:schemeClr val="accent6">
                            <a:lumMod val="10000"/>
                          </a:schemeClr>
                        </a:solidFill>
                      </a:endParaRPr>
                    </a:p>
                  </a:txBody>
                  <a:tcPr/>
                </a:tc>
                <a:tc>
                  <a:txBody>
                    <a:bodyPr/>
                    <a:lstStyle/>
                    <a:p>
                      <a:pPr algn="ctr"/>
                      <a:r>
                        <a:rPr lang="en-US" sz="1200" b="1" i="0" kern="1200" dirty="0">
                          <a:solidFill>
                            <a:schemeClr val="accent6">
                              <a:lumMod val="10000"/>
                            </a:schemeClr>
                          </a:solidFill>
                          <a:effectLst/>
                          <a:latin typeface="+mn-lt"/>
                          <a:ea typeface="+mn-ea"/>
                          <a:cs typeface="+mn-cs"/>
                        </a:rPr>
                        <a:t>Security Misconfiguration</a:t>
                      </a:r>
                      <a:endParaRPr lang="en-US" sz="1200" b="1" dirty="0">
                        <a:solidFill>
                          <a:schemeClr val="accent6">
                            <a:lumMod val="10000"/>
                          </a:schemeClr>
                        </a:solidFill>
                      </a:endParaRPr>
                    </a:p>
                  </a:txBody>
                  <a:tcPr>
                    <a:lnT>
                      <a:noFill/>
                    </a:lnT>
                  </a:tcPr>
                </a:tc>
                <a:tc>
                  <a:txBody>
                    <a:bodyPr/>
                    <a:lstStyle/>
                    <a:p>
                      <a:pPr algn="ctr"/>
                      <a:r>
                        <a:rPr lang="en-US" sz="1200" b="1" i="0" kern="1200" dirty="0">
                          <a:solidFill>
                            <a:schemeClr val="accent6">
                              <a:lumMod val="10000"/>
                            </a:schemeClr>
                          </a:solidFill>
                          <a:effectLst/>
                          <a:latin typeface="+mn-lt"/>
                          <a:ea typeface="+mn-ea"/>
                          <a:cs typeface="+mn-cs"/>
                        </a:rPr>
                        <a:t>While the project aims to study attackers, you might indirectly uncover security misconfigurations within their attack attempts, contributing to learning about common issues.</a:t>
                      </a:r>
                      <a:endParaRPr lang="en-US" sz="1200" b="1" dirty="0">
                        <a:solidFill>
                          <a:schemeClr val="accent6">
                            <a:lumMod val="10000"/>
                          </a:schemeClr>
                        </a:solidFill>
                      </a:endParaRPr>
                    </a:p>
                  </a:txBody>
                  <a:tcPr/>
                </a:tc>
                <a:extLst>
                  <a:ext uri="{0D108BD9-81ED-4DB2-BD59-A6C34878D82A}">
                    <a16:rowId xmlns:a16="http://schemas.microsoft.com/office/drawing/2014/main" val="2044531262"/>
                  </a:ext>
                </a:extLst>
              </a:tr>
              <a:tr h="405502">
                <a:tc>
                  <a:txBody>
                    <a:bodyPr/>
                    <a:lstStyle/>
                    <a:p>
                      <a:pPr algn="ctr"/>
                      <a:r>
                        <a:rPr lang="en-US" sz="1200" b="1">
                          <a:solidFill>
                            <a:schemeClr val="accent6">
                              <a:lumMod val="10000"/>
                            </a:schemeClr>
                          </a:solidFill>
                        </a:rPr>
                        <a:t>7</a:t>
                      </a:r>
                      <a:endParaRPr lang="en-US" sz="1200" b="1" dirty="0">
                        <a:solidFill>
                          <a:schemeClr val="accent6">
                            <a:lumMod val="10000"/>
                          </a:schemeClr>
                        </a:solidFill>
                      </a:endParaRPr>
                    </a:p>
                  </a:txBody>
                  <a:tcPr/>
                </a:tc>
                <a:tc>
                  <a:txBody>
                    <a:bodyPr/>
                    <a:lstStyle/>
                    <a:p>
                      <a:pPr algn="ctr"/>
                      <a:r>
                        <a:rPr lang="en-US" sz="1200" b="1" i="0" kern="1200" dirty="0">
                          <a:solidFill>
                            <a:schemeClr val="accent6">
                              <a:lumMod val="10000"/>
                            </a:schemeClr>
                          </a:solidFill>
                          <a:effectLst/>
                          <a:latin typeface="+mn-lt"/>
                          <a:ea typeface="+mn-ea"/>
                          <a:cs typeface="+mn-cs"/>
                        </a:rPr>
                        <a:t>Cross-Site Scripting (XSS)</a:t>
                      </a:r>
                      <a:endParaRPr lang="en-US" sz="1200" b="1" dirty="0">
                        <a:solidFill>
                          <a:schemeClr val="accent6">
                            <a:lumMod val="10000"/>
                          </a:schemeClr>
                        </a:solidFill>
                      </a:endParaRPr>
                    </a:p>
                  </a:txBody>
                  <a:tcPr/>
                </a:tc>
                <a:tc>
                  <a:txBody>
                    <a:bodyPr/>
                    <a:lstStyle/>
                    <a:p>
                      <a:pPr algn="ctr"/>
                      <a:r>
                        <a:rPr lang="en-US" sz="1200" b="1" i="0" kern="1200" dirty="0">
                          <a:solidFill>
                            <a:schemeClr val="accent6">
                              <a:lumMod val="10000"/>
                            </a:schemeClr>
                          </a:solidFill>
                          <a:effectLst/>
                          <a:latin typeface="+mn-lt"/>
                          <a:ea typeface="+mn-ea"/>
                          <a:cs typeface="+mn-cs"/>
                        </a:rPr>
                        <a:t>Though XSS is not the primary target, attackers might attempt to inject malicious scripts. Snort could help identify these attempts.</a:t>
                      </a:r>
                      <a:endParaRPr lang="en-US" sz="1200" b="1" dirty="0">
                        <a:solidFill>
                          <a:schemeClr val="accent6">
                            <a:lumMod val="10000"/>
                          </a:schemeClr>
                        </a:solidFill>
                      </a:endParaRPr>
                    </a:p>
                  </a:txBody>
                  <a:tcPr/>
                </a:tc>
                <a:extLst>
                  <a:ext uri="{0D108BD9-81ED-4DB2-BD59-A6C34878D82A}">
                    <a16:rowId xmlns:a16="http://schemas.microsoft.com/office/drawing/2014/main" val="167887067"/>
                  </a:ext>
                </a:extLst>
              </a:tr>
              <a:tr h="405502">
                <a:tc>
                  <a:txBody>
                    <a:bodyPr/>
                    <a:lstStyle/>
                    <a:p>
                      <a:pPr algn="ctr"/>
                      <a:r>
                        <a:rPr lang="en-US" sz="1200" b="1">
                          <a:solidFill>
                            <a:schemeClr val="accent6">
                              <a:lumMod val="10000"/>
                            </a:schemeClr>
                          </a:solidFill>
                        </a:rPr>
                        <a:t>8</a:t>
                      </a:r>
                      <a:endParaRPr lang="en-US" sz="1200" b="1" dirty="0">
                        <a:solidFill>
                          <a:schemeClr val="accent6">
                            <a:lumMod val="10000"/>
                          </a:schemeClr>
                        </a:solidFill>
                      </a:endParaRPr>
                    </a:p>
                  </a:txBody>
                  <a:tcPr/>
                </a:tc>
                <a:tc>
                  <a:txBody>
                    <a:bodyPr/>
                    <a:lstStyle/>
                    <a:p>
                      <a:pPr algn="ctr"/>
                      <a:r>
                        <a:rPr lang="en-US" sz="1200" b="1" i="0" kern="1200" dirty="0">
                          <a:solidFill>
                            <a:schemeClr val="accent6">
                              <a:lumMod val="10000"/>
                            </a:schemeClr>
                          </a:solidFill>
                          <a:effectLst/>
                          <a:latin typeface="+mn-lt"/>
                          <a:ea typeface="+mn-ea"/>
                          <a:cs typeface="+mn-cs"/>
                        </a:rPr>
                        <a:t>Insecure Deserialization</a:t>
                      </a:r>
                      <a:endParaRPr lang="en-US" sz="1200" b="1" dirty="0">
                        <a:solidFill>
                          <a:schemeClr val="accent6">
                            <a:lumMod val="10000"/>
                          </a:schemeClr>
                        </a:solidFill>
                      </a:endParaRPr>
                    </a:p>
                  </a:txBody>
                  <a:tcPr/>
                </a:tc>
                <a:tc>
                  <a:txBody>
                    <a:bodyPr/>
                    <a:lstStyle/>
                    <a:p>
                      <a:pPr algn="ctr"/>
                      <a:r>
                        <a:rPr lang="en-US" sz="1200" b="1" i="0" kern="1200" dirty="0">
                          <a:solidFill>
                            <a:schemeClr val="accent6">
                              <a:lumMod val="10000"/>
                            </a:schemeClr>
                          </a:solidFill>
                          <a:effectLst/>
                          <a:latin typeface="+mn-lt"/>
                          <a:ea typeface="+mn-ea"/>
                          <a:cs typeface="+mn-cs"/>
                        </a:rPr>
                        <a:t>Attackers may use insecure deserialization attacks. While not the primary focus, your honeypot could potentially catch such attempts</a:t>
                      </a:r>
                      <a:endParaRPr lang="en-US" sz="1200" b="1" dirty="0">
                        <a:solidFill>
                          <a:schemeClr val="accent6">
                            <a:lumMod val="10000"/>
                          </a:schemeClr>
                        </a:solidFill>
                      </a:endParaRPr>
                    </a:p>
                  </a:txBody>
                  <a:tcPr/>
                </a:tc>
                <a:extLst>
                  <a:ext uri="{0D108BD9-81ED-4DB2-BD59-A6C34878D82A}">
                    <a16:rowId xmlns:a16="http://schemas.microsoft.com/office/drawing/2014/main" val="2020578982"/>
                  </a:ext>
                </a:extLst>
              </a:tr>
              <a:tr h="770454">
                <a:tc>
                  <a:txBody>
                    <a:bodyPr/>
                    <a:lstStyle/>
                    <a:p>
                      <a:pPr algn="ctr"/>
                      <a:r>
                        <a:rPr lang="en-US" sz="1200" b="1">
                          <a:solidFill>
                            <a:schemeClr val="accent6">
                              <a:lumMod val="10000"/>
                            </a:schemeClr>
                          </a:solidFill>
                        </a:rPr>
                        <a:t>9</a:t>
                      </a:r>
                      <a:endParaRPr lang="en-US" sz="1200" b="1" dirty="0">
                        <a:solidFill>
                          <a:schemeClr val="accent6">
                            <a:lumMod val="10000"/>
                          </a:schemeClr>
                        </a:solidFill>
                      </a:endParaRPr>
                    </a:p>
                  </a:txBody>
                  <a:tcPr/>
                </a:tc>
                <a:tc>
                  <a:txBody>
                    <a:bodyPr/>
                    <a:lstStyle/>
                    <a:p>
                      <a:pPr algn="ctr"/>
                      <a:r>
                        <a:rPr lang="en-US" sz="1200" b="1" i="0" kern="1200" dirty="0">
                          <a:solidFill>
                            <a:schemeClr val="accent6">
                              <a:lumMod val="10000"/>
                            </a:schemeClr>
                          </a:solidFill>
                          <a:effectLst/>
                          <a:latin typeface="+mn-lt"/>
                          <a:ea typeface="+mn-ea"/>
                          <a:cs typeface="+mn-cs"/>
                        </a:rPr>
                        <a:t>Using Components with Known Vulnerabilities</a:t>
                      </a:r>
                      <a:endParaRPr lang="en-US" sz="1200" b="1" dirty="0">
                        <a:solidFill>
                          <a:schemeClr val="accent6">
                            <a:lumMod val="10000"/>
                          </a:schemeClr>
                        </a:solidFill>
                      </a:endParaRPr>
                    </a:p>
                  </a:txBody>
                  <a:tcPr/>
                </a:tc>
                <a:tc>
                  <a:txBody>
                    <a:bodyPr/>
                    <a:lstStyle/>
                    <a:p>
                      <a:pPr algn="ctr"/>
                      <a:r>
                        <a:rPr lang="en-US" sz="1200" b="1" i="0" kern="1200" dirty="0">
                          <a:solidFill>
                            <a:schemeClr val="accent6">
                              <a:lumMod val="10000"/>
                            </a:schemeClr>
                          </a:solidFill>
                          <a:effectLst/>
                          <a:latin typeface="+mn-lt"/>
                          <a:ea typeface="+mn-ea"/>
                          <a:cs typeface="+mn-cs"/>
                        </a:rPr>
                        <a:t>While attackers might use vulnerable components in their attacks, your honeypot environment could indirectly identify these components.</a:t>
                      </a:r>
                      <a:endParaRPr lang="en-US" sz="1200" b="1" dirty="0">
                        <a:solidFill>
                          <a:schemeClr val="accent6">
                            <a:lumMod val="10000"/>
                          </a:schemeClr>
                        </a:solidFill>
                      </a:endParaRPr>
                    </a:p>
                  </a:txBody>
                  <a:tcPr/>
                </a:tc>
                <a:extLst>
                  <a:ext uri="{0D108BD9-81ED-4DB2-BD59-A6C34878D82A}">
                    <a16:rowId xmlns:a16="http://schemas.microsoft.com/office/drawing/2014/main" val="3600530471"/>
                  </a:ext>
                </a:extLst>
              </a:tr>
              <a:tr h="410532">
                <a:tc>
                  <a:txBody>
                    <a:bodyPr/>
                    <a:lstStyle/>
                    <a:p>
                      <a:pPr algn="ctr"/>
                      <a:r>
                        <a:rPr lang="en-US" sz="1200" b="1">
                          <a:solidFill>
                            <a:schemeClr val="accent6">
                              <a:lumMod val="10000"/>
                            </a:schemeClr>
                          </a:solidFill>
                        </a:rPr>
                        <a:t>10</a:t>
                      </a:r>
                      <a:endParaRPr lang="en-US" sz="1200" b="1" dirty="0">
                        <a:solidFill>
                          <a:schemeClr val="accent6">
                            <a:lumMod val="10000"/>
                          </a:schemeClr>
                        </a:solidFill>
                      </a:endParaRPr>
                    </a:p>
                  </a:txBody>
                  <a:tcPr/>
                </a:tc>
                <a:tc>
                  <a:txBody>
                    <a:bodyPr/>
                    <a:lstStyle/>
                    <a:p>
                      <a:pPr algn="ctr"/>
                      <a:r>
                        <a:rPr lang="en-US" sz="1200" b="1" i="0" kern="1200" dirty="0">
                          <a:solidFill>
                            <a:schemeClr val="accent6">
                              <a:lumMod val="10000"/>
                            </a:schemeClr>
                          </a:solidFill>
                          <a:effectLst/>
                          <a:latin typeface="+mn-lt"/>
                          <a:ea typeface="+mn-ea"/>
                          <a:cs typeface="+mn-cs"/>
                        </a:rPr>
                        <a:t>Insufficient Logging &amp; Monitoring</a:t>
                      </a:r>
                      <a:endParaRPr lang="en-US" sz="1200" b="1" dirty="0">
                        <a:solidFill>
                          <a:schemeClr val="accent6">
                            <a:lumMod val="10000"/>
                          </a:schemeClr>
                        </a:solidFill>
                      </a:endParaRPr>
                    </a:p>
                  </a:txBody>
                  <a:tcPr/>
                </a:tc>
                <a:tc>
                  <a:txBody>
                    <a:bodyPr/>
                    <a:lstStyle/>
                    <a:p>
                      <a:pPr algn="ctr"/>
                      <a:r>
                        <a:rPr lang="en-US" sz="1200" b="1" i="0" kern="1200" dirty="0">
                          <a:solidFill>
                            <a:schemeClr val="accent6">
                              <a:lumMod val="10000"/>
                            </a:schemeClr>
                          </a:solidFill>
                          <a:effectLst/>
                          <a:latin typeface="+mn-lt"/>
                          <a:ea typeface="+mn-ea"/>
                          <a:cs typeface="+mn-cs"/>
                        </a:rPr>
                        <a:t>The project actively focuses on monitoring attackers' activities, contributing to better understanding of the importance of robust logging and monitoring.</a:t>
                      </a:r>
                      <a:endParaRPr lang="en-US" sz="1200" b="1" dirty="0">
                        <a:solidFill>
                          <a:schemeClr val="accent6">
                            <a:lumMod val="10000"/>
                          </a:schemeClr>
                        </a:solidFill>
                      </a:endParaRPr>
                    </a:p>
                  </a:txBody>
                  <a:tcPr/>
                </a:tc>
                <a:extLst>
                  <a:ext uri="{0D108BD9-81ED-4DB2-BD59-A6C34878D82A}">
                    <a16:rowId xmlns:a16="http://schemas.microsoft.com/office/drawing/2014/main" val="159742626"/>
                  </a:ext>
                </a:extLst>
              </a:tr>
            </a:tbl>
          </a:graphicData>
        </a:graphic>
      </p:graphicFrame>
    </p:spTree>
    <p:extLst>
      <p:ext uri="{BB962C8B-B14F-4D97-AF65-F5344CB8AC3E}">
        <p14:creationId xmlns:p14="http://schemas.microsoft.com/office/powerpoint/2010/main" val="1002104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77" name="Title 3">
            <a:extLst>
              <a:ext uri="{FF2B5EF4-FFF2-40B4-BE49-F238E27FC236}">
                <a16:creationId xmlns:a16="http://schemas.microsoft.com/office/drawing/2014/main" id="{70701764-D0C9-4AD4-B535-36861718E841}"/>
              </a:ext>
            </a:extLst>
          </p:cNvPr>
          <p:cNvSpPr>
            <a:spLocks noGrp="1"/>
          </p:cNvSpPr>
          <p:nvPr>
            <p:ph type="title"/>
          </p:nvPr>
        </p:nvSpPr>
        <p:spPr>
          <a:xfrm>
            <a:off x="4951550" y="0"/>
            <a:ext cx="6229530" cy="1325563"/>
          </a:xfrm>
        </p:spPr>
        <p:txBody>
          <a:bodyPr/>
          <a:lstStyle/>
          <a:p>
            <a:r>
              <a:rPr lang="en-US" sz="2800" b="1" dirty="0">
                <a:solidFill>
                  <a:schemeClr val="accent6">
                    <a:lumMod val="10000"/>
                  </a:schemeClr>
                </a:solidFill>
              </a:rPr>
              <a:t>CONCLUSION</a:t>
            </a:r>
          </a:p>
        </p:txBody>
      </p:sp>
      <p:sp>
        <p:nvSpPr>
          <p:cNvPr id="69" name="TextBox 68">
            <a:extLst>
              <a:ext uri="{FF2B5EF4-FFF2-40B4-BE49-F238E27FC236}">
                <a16:creationId xmlns:a16="http://schemas.microsoft.com/office/drawing/2014/main" id="{A34ACEC6-2BC9-4A6E-AA1C-874660EE70FC}"/>
              </a:ext>
            </a:extLst>
          </p:cNvPr>
          <p:cNvSpPr txBox="1"/>
          <p:nvPr/>
        </p:nvSpPr>
        <p:spPr>
          <a:xfrm>
            <a:off x="352425" y="1706563"/>
            <a:ext cx="11487150" cy="1477328"/>
          </a:xfrm>
          <a:prstGeom prst="rect">
            <a:avLst/>
          </a:prstGeom>
          <a:noFill/>
        </p:spPr>
        <p:txBody>
          <a:bodyPr wrap="square" rtlCol="0">
            <a:spAutoFit/>
          </a:bodyPr>
          <a:lstStyle/>
          <a:p>
            <a:r>
              <a:rPr lang="en-US" b="1" i="0" dirty="0">
                <a:solidFill>
                  <a:schemeClr val="accent6">
                    <a:lumMod val="10000"/>
                  </a:schemeClr>
                </a:solidFill>
                <a:effectLst/>
                <a:latin typeface="Söhne"/>
              </a:rPr>
              <a:t>In the realm of cybersecurity, where threats evolve at an alarming pace, the Honeypot Project with Snort has been an illuminating journey. Through the fusion of advanced technology and strategic deception, we've embarked on a quest to not only understand the mind of the adversary but also to fortify our defenses. Our honeypot environment became a beacon, attracting digital predators. In studying their every move, we've unveiled the intricacies of attack techniques, tactics, and procedures that were once hidden in the shadows</a:t>
            </a:r>
            <a:endParaRPr lang="en-US" b="1" dirty="0">
              <a:solidFill>
                <a:schemeClr val="accent6">
                  <a:lumMod val="10000"/>
                </a:schemeClr>
              </a:solidFill>
            </a:endParaRPr>
          </a:p>
        </p:txBody>
      </p:sp>
    </p:spTree>
    <p:extLst>
      <p:ext uri="{BB962C8B-B14F-4D97-AF65-F5344CB8AC3E}">
        <p14:creationId xmlns:p14="http://schemas.microsoft.com/office/powerpoint/2010/main" val="1445010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2981235" y="0"/>
            <a:ext cx="6229530" cy="1325563"/>
          </a:xfrm>
        </p:spPr>
        <p:txBody>
          <a:bodyPr/>
          <a:lstStyle/>
          <a:p>
            <a:r>
              <a:rPr lang="en-US" sz="2800" b="1" dirty="0">
                <a:solidFill>
                  <a:schemeClr val="accent6">
                    <a:lumMod val="10000"/>
                  </a:schemeClr>
                </a:solidFill>
              </a:rPr>
              <a:t>INTRODUCTION</a:t>
            </a:r>
          </a:p>
        </p:txBody>
      </p:sp>
      <p:sp>
        <p:nvSpPr>
          <p:cNvPr id="6" name="Title 3">
            <a:extLst>
              <a:ext uri="{FF2B5EF4-FFF2-40B4-BE49-F238E27FC236}">
                <a16:creationId xmlns:a16="http://schemas.microsoft.com/office/drawing/2014/main" id="{3574A59B-BE5E-47CF-B3C7-90139F459A59}"/>
              </a:ext>
            </a:extLst>
          </p:cNvPr>
          <p:cNvSpPr txBox="1">
            <a:spLocks/>
          </p:cNvSpPr>
          <p:nvPr/>
        </p:nvSpPr>
        <p:spPr>
          <a:xfrm>
            <a:off x="847636" y="1325563"/>
            <a:ext cx="10582364" cy="494460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accent1"/>
                </a:solidFill>
                <a:latin typeface="+mj-lt"/>
                <a:ea typeface="+mj-ea"/>
                <a:cs typeface="+mj-cs"/>
              </a:defRPr>
            </a:lvl1pPr>
          </a:lstStyle>
          <a:p>
            <a:endParaRPr lang="en-US" sz="1800" b="1" dirty="0">
              <a:solidFill>
                <a:schemeClr val="accent6">
                  <a:lumMod val="10000"/>
                </a:schemeClr>
              </a:solidFill>
            </a:endParaRPr>
          </a:p>
        </p:txBody>
      </p:sp>
      <p:sp>
        <p:nvSpPr>
          <p:cNvPr id="8" name="TextBox 7">
            <a:extLst>
              <a:ext uri="{FF2B5EF4-FFF2-40B4-BE49-F238E27FC236}">
                <a16:creationId xmlns:a16="http://schemas.microsoft.com/office/drawing/2014/main" id="{5B6C34B0-3A36-4E0F-90DD-F3021F41FD26}"/>
              </a:ext>
            </a:extLst>
          </p:cNvPr>
          <p:cNvSpPr txBox="1"/>
          <p:nvPr/>
        </p:nvSpPr>
        <p:spPr>
          <a:xfrm>
            <a:off x="342900" y="1325563"/>
            <a:ext cx="11544300" cy="4524315"/>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solidFill>
                  <a:schemeClr val="accent6">
                    <a:lumMod val="10000"/>
                  </a:schemeClr>
                </a:solidFill>
                <a:effectLst/>
                <a:latin typeface="Söhne"/>
              </a:rPr>
              <a:t>In the ever-evolving landscape of cybersecurity, staying one step ahead of potential threats is essential. As malicious actors continue to develop new tactics, organizations and individuals alike need to fortify their defenses. This is where the concept of honeypots, coupled with powerful intrusion detection systems like Snort, comes into play.</a:t>
            </a:r>
          </a:p>
          <a:p>
            <a:pPr marL="285750" indent="-285750">
              <a:buFont typeface="Arial" panose="020B0604020202020204" pitchFamily="34" charset="0"/>
              <a:buChar char="•"/>
            </a:pPr>
            <a:r>
              <a:rPr lang="en-US" sz="2400" b="0" i="0" dirty="0">
                <a:solidFill>
                  <a:schemeClr val="accent6">
                    <a:lumMod val="10000"/>
                  </a:schemeClr>
                </a:solidFill>
                <a:effectLst/>
                <a:latin typeface="Söhne"/>
              </a:rPr>
              <a:t>Imagine creating a virtual playground that lures in cyber attackers, offering them what seems like enticing targets. Unbeknownst to them, every move they make is being meticulously observed, recorded, and analyzed. This intriguing realm is the realm of honeypots – simulated environments designed to attract and study malicious activity. When combined with Snort, an open-source network intrusion detection and prevention system, this concoction becomes a potent tool for learning, discovery, and proactive defense.</a:t>
            </a:r>
            <a:endParaRPr lang="en-US" sz="2400" dirty="0">
              <a:solidFill>
                <a:schemeClr val="accent6">
                  <a:lumMod val="10000"/>
                </a:schemeClr>
              </a:solidFill>
            </a:endParaRPr>
          </a:p>
        </p:txBody>
      </p:sp>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EF358F55-CDD9-4B52-872C-2932B266384A}"/>
              </a:ext>
            </a:extLst>
          </p:cNvPr>
          <p:cNvSpPr>
            <a:spLocks noGrp="1"/>
          </p:cNvSpPr>
          <p:nvPr>
            <p:ph type="title"/>
          </p:nvPr>
        </p:nvSpPr>
        <p:spPr>
          <a:xfrm>
            <a:off x="2981235" y="0"/>
            <a:ext cx="6229530" cy="1325563"/>
          </a:xfrm>
        </p:spPr>
        <p:txBody>
          <a:bodyPr/>
          <a:lstStyle/>
          <a:p>
            <a:r>
              <a:rPr lang="en-US" sz="2800" b="1" dirty="0">
                <a:solidFill>
                  <a:schemeClr val="accent6">
                    <a:lumMod val="10000"/>
                  </a:schemeClr>
                </a:solidFill>
              </a:rPr>
              <a:t>PURPOSE</a:t>
            </a:r>
          </a:p>
        </p:txBody>
      </p:sp>
      <p:sp>
        <p:nvSpPr>
          <p:cNvPr id="8" name="TextBox 7">
            <a:extLst>
              <a:ext uri="{FF2B5EF4-FFF2-40B4-BE49-F238E27FC236}">
                <a16:creationId xmlns:a16="http://schemas.microsoft.com/office/drawing/2014/main" id="{327DB3E7-9E7A-4A8B-A2BE-8B918E174D9B}"/>
              </a:ext>
            </a:extLst>
          </p:cNvPr>
          <p:cNvSpPr txBox="1"/>
          <p:nvPr/>
        </p:nvSpPr>
        <p:spPr>
          <a:xfrm>
            <a:off x="342900" y="1325563"/>
            <a:ext cx="11544300" cy="2308324"/>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solidFill>
                  <a:schemeClr val="accent6">
                    <a:lumMod val="10000"/>
                  </a:schemeClr>
                </a:solidFill>
                <a:effectLst/>
                <a:latin typeface="Söhne"/>
              </a:rPr>
              <a:t>Our honeypot project with Snort aims to offer a hands-on exploration of cybersecurity threats, giving you an opportunity to delve deep into the world of hackers, attackers, and the methods they employ. This project is not just about creating a digital playground; it's about understanding the psychology and mechanics of cyber threats. It's about using deception and observation to gain insights that can help secure real systems and networks.</a:t>
            </a:r>
            <a:endParaRPr lang="en-US" sz="2400" dirty="0">
              <a:solidFill>
                <a:schemeClr val="accent6">
                  <a:lumMod val="10000"/>
                </a:schemeClr>
              </a:solidFill>
            </a:endParaRPr>
          </a:p>
        </p:txBody>
      </p:sp>
      <p:pic>
        <p:nvPicPr>
          <p:cNvPr id="10" name="Picture 9">
            <a:extLst>
              <a:ext uri="{FF2B5EF4-FFF2-40B4-BE49-F238E27FC236}">
                <a16:creationId xmlns:a16="http://schemas.microsoft.com/office/drawing/2014/main" id="{FF0254AD-F02B-433D-8AB0-D4B61645131C}"/>
              </a:ext>
            </a:extLst>
          </p:cNvPr>
          <p:cNvPicPr>
            <a:picLocks noChangeAspect="1"/>
          </p:cNvPicPr>
          <p:nvPr/>
        </p:nvPicPr>
        <p:blipFill>
          <a:blip r:embed="rId2"/>
          <a:stretch>
            <a:fillRect/>
          </a:stretch>
        </p:blipFill>
        <p:spPr>
          <a:xfrm>
            <a:off x="8250438" y="3771900"/>
            <a:ext cx="3408162" cy="2674347"/>
          </a:xfrm>
          <a:prstGeom prst="rect">
            <a:avLst/>
          </a:prstGeom>
        </p:spPr>
      </p:pic>
    </p:spTree>
    <p:extLst>
      <p:ext uri="{BB962C8B-B14F-4D97-AF65-F5344CB8AC3E}">
        <p14:creationId xmlns:p14="http://schemas.microsoft.com/office/powerpoint/2010/main" val="1129438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365760" y="1393635"/>
            <a:ext cx="4572000" cy="4070729"/>
          </a:xfrm>
        </p:spPr>
        <p:txBody>
          <a:bodyPr>
            <a:normAutofit/>
          </a:bodyPr>
          <a:lstStyle/>
          <a:p>
            <a:r>
              <a:rPr lang="en-US" sz="2000" b="1" dirty="0">
                <a:solidFill>
                  <a:schemeClr val="accent6">
                    <a:lumMod val="10000"/>
                  </a:schemeClr>
                </a:solidFill>
              </a:rPr>
              <a:t>SOFTWARE : </a:t>
            </a:r>
          </a:p>
          <a:p>
            <a:r>
              <a:rPr lang="en-US" sz="2000" b="1" dirty="0">
                <a:solidFill>
                  <a:schemeClr val="accent6">
                    <a:lumMod val="10000"/>
                  </a:schemeClr>
                </a:solidFill>
              </a:rPr>
              <a:t>1 .  Operating System : </a:t>
            </a:r>
            <a:r>
              <a:rPr lang="en-US" sz="2000" b="1" dirty="0" err="1">
                <a:solidFill>
                  <a:schemeClr val="accent6">
                    <a:lumMod val="10000"/>
                  </a:schemeClr>
                </a:solidFill>
              </a:rPr>
              <a:t>Debain</a:t>
            </a:r>
            <a:r>
              <a:rPr lang="en-US" sz="2000" b="1" dirty="0">
                <a:solidFill>
                  <a:schemeClr val="accent6">
                    <a:lumMod val="10000"/>
                  </a:schemeClr>
                </a:solidFill>
              </a:rPr>
              <a:t> 10</a:t>
            </a:r>
          </a:p>
          <a:p>
            <a:r>
              <a:rPr lang="en-US" sz="2000" b="1" dirty="0">
                <a:solidFill>
                  <a:schemeClr val="accent6">
                    <a:lumMod val="10000"/>
                  </a:schemeClr>
                </a:solidFill>
              </a:rPr>
              <a:t>2. .  Firewall </a:t>
            </a:r>
          </a:p>
          <a:p>
            <a:r>
              <a:rPr lang="en-US" sz="2000" b="1" dirty="0">
                <a:solidFill>
                  <a:schemeClr val="accent6">
                    <a:lumMod val="10000"/>
                  </a:schemeClr>
                </a:solidFill>
              </a:rPr>
              <a:t>3.    Honeypot Type : Cowrie</a:t>
            </a:r>
          </a:p>
          <a:p>
            <a:pPr marL="457200" indent="-457200">
              <a:buAutoNum type="arabicPeriod" startAt="4"/>
            </a:pPr>
            <a:r>
              <a:rPr lang="en-US" sz="2000" b="1" dirty="0">
                <a:solidFill>
                  <a:schemeClr val="accent6">
                    <a:lumMod val="10000"/>
                  </a:schemeClr>
                </a:solidFill>
              </a:rPr>
              <a:t>Firewall : Snort</a:t>
            </a:r>
          </a:p>
          <a:p>
            <a:pPr marL="457200" indent="-457200">
              <a:buAutoNum type="arabicPeriod" startAt="4"/>
            </a:pPr>
            <a:r>
              <a:rPr lang="en-US" sz="2000" b="1" dirty="0">
                <a:solidFill>
                  <a:schemeClr val="accent6">
                    <a:lumMod val="10000"/>
                  </a:schemeClr>
                </a:solidFill>
              </a:rPr>
              <a:t>Database : </a:t>
            </a:r>
            <a:r>
              <a:rPr lang="en-US" sz="2000" b="1" dirty="0" err="1">
                <a:solidFill>
                  <a:schemeClr val="accent6">
                    <a:lumMod val="10000"/>
                  </a:schemeClr>
                </a:solidFill>
              </a:rPr>
              <a:t>Mysql</a:t>
            </a:r>
            <a:r>
              <a:rPr lang="en-US" sz="2000" b="1" dirty="0">
                <a:solidFill>
                  <a:schemeClr val="accent6">
                    <a:lumMod val="10000"/>
                  </a:schemeClr>
                </a:solidFill>
              </a:rPr>
              <a:t> </a:t>
            </a:r>
          </a:p>
          <a:p>
            <a:pPr marL="457200" indent="-457200">
              <a:buAutoNum type="arabicPeriod" startAt="4"/>
            </a:pPr>
            <a:r>
              <a:rPr lang="en-US" sz="2000" b="1" dirty="0">
                <a:solidFill>
                  <a:schemeClr val="accent6">
                    <a:lumMod val="10000"/>
                  </a:schemeClr>
                </a:solidFill>
              </a:rPr>
              <a:t>Cloud Platform : AWS </a:t>
            </a:r>
          </a:p>
          <a:p>
            <a:endParaRPr lang="en-US" sz="2000" b="1" dirty="0">
              <a:solidFill>
                <a:schemeClr val="accent6">
                  <a:lumMod val="10000"/>
                </a:schemeClr>
              </a:solidFill>
            </a:endParaRPr>
          </a:p>
          <a:p>
            <a:r>
              <a:rPr lang="en-US" sz="2000" b="1" dirty="0">
                <a:solidFill>
                  <a:schemeClr val="accent6">
                    <a:lumMod val="10000"/>
                  </a:schemeClr>
                </a:solidFill>
              </a:rPr>
              <a:t>HARDWARE :</a:t>
            </a:r>
          </a:p>
          <a:p>
            <a:pPr marL="457200" indent="-457200">
              <a:buAutoNum type="arabicPeriod"/>
            </a:pPr>
            <a:r>
              <a:rPr lang="en-US" sz="2000" b="1" dirty="0">
                <a:solidFill>
                  <a:schemeClr val="accent6">
                    <a:lumMod val="10000"/>
                  </a:schemeClr>
                </a:solidFill>
              </a:rPr>
              <a:t>CPU : 2.5 GHZ</a:t>
            </a:r>
          </a:p>
          <a:p>
            <a:pPr marL="457200" indent="-457200">
              <a:buAutoNum type="arabicPeriod"/>
            </a:pPr>
            <a:r>
              <a:rPr lang="en-US" sz="2000" b="1" dirty="0">
                <a:solidFill>
                  <a:schemeClr val="accent6">
                    <a:lumMod val="10000"/>
                  </a:schemeClr>
                </a:solidFill>
              </a:rPr>
              <a:t>RAM: 8 GB</a:t>
            </a:r>
          </a:p>
          <a:p>
            <a:pPr marL="457200" indent="-457200">
              <a:buAutoNum type="arabicPeriod"/>
            </a:pPr>
            <a:r>
              <a:rPr lang="en-US" sz="2000" b="1" dirty="0">
                <a:solidFill>
                  <a:schemeClr val="accent6">
                    <a:lumMod val="10000"/>
                  </a:schemeClr>
                </a:solidFill>
              </a:rPr>
              <a:t>Storage : 500 GB</a:t>
            </a:r>
          </a:p>
          <a:p>
            <a:pPr marL="457200" indent="-457200">
              <a:buAutoNum type="arabicPeriod"/>
            </a:pPr>
            <a:r>
              <a:rPr lang="en-US" sz="2000" b="1" dirty="0">
                <a:solidFill>
                  <a:schemeClr val="accent6">
                    <a:lumMod val="10000"/>
                  </a:schemeClr>
                </a:solidFill>
              </a:rPr>
              <a:t>Network : 100 Mbps</a:t>
            </a:r>
          </a:p>
        </p:txBody>
      </p:sp>
      <p:sp>
        <p:nvSpPr>
          <p:cNvPr id="10" name="Title 3">
            <a:extLst>
              <a:ext uri="{FF2B5EF4-FFF2-40B4-BE49-F238E27FC236}">
                <a16:creationId xmlns:a16="http://schemas.microsoft.com/office/drawing/2014/main" id="{957DBC46-D7D2-48A2-80AE-19ECC23C3A9B}"/>
              </a:ext>
            </a:extLst>
          </p:cNvPr>
          <p:cNvSpPr>
            <a:spLocks noGrp="1"/>
          </p:cNvSpPr>
          <p:nvPr>
            <p:ph type="title"/>
          </p:nvPr>
        </p:nvSpPr>
        <p:spPr>
          <a:xfrm>
            <a:off x="1870892" y="-263877"/>
            <a:ext cx="6229530" cy="1325563"/>
          </a:xfrm>
        </p:spPr>
        <p:txBody>
          <a:bodyPr/>
          <a:lstStyle/>
          <a:p>
            <a:r>
              <a:rPr lang="en-US" sz="2800" b="1" dirty="0">
                <a:solidFill>
                  <a:schemeClr val="accent6">
                    <a:lumMod val="10000"/>
                  </a:schemeClr>
                </a:solidFill>
              </a:rPr>
              <a:t>REQUIREMENT</a:t>
            </a:r>
          </a:p>
        </p:txBody>
      </p:sp>
      <p:pic>
        <p:nvPicPr>
          <p:cNvPr id="11" name="Picture Placeholder 10">
            <a:extLst>
              <a:ext uri="{FF2B5EF4-FFF2-40B4-BE49-F238E27FC236}">
                <a16:creationId xmlns:a16="http://schemas.microsoft.com/office/drawing/2014/main" id="{D10590C5-D9A2-4F93-B240-881F0E4CC878}"/>
              </a:ext>
            </a:extLst>
          </p:cNvPr>
          <p:cNvPicPr>
            <a:picLocks noGrp="1" noChangeAspect="1"/>
          </p:cNvPicPr>
          <p:nvPr>
            <p:ph type="pic" idx="1"/>
          </p:nvPr>
        </p:nvPicPr>
        <p:blipFill>
          <a:blip r:embed="rId2"/>
          <a:srcRect l="24020" r="24020"/>
          <a:stretch>
            <a:fillRect/>
          </a:stretch>
        </p:blipFill>
        <p:spPr/>
      </p:pic>
    </p:spTree>
    <p:extLst>
      <p:ext uri="{BB962C8B-B14F-4D97-AF65-F5344CB8AC3E}">
        <p14:creationId xmlns:p14="http://schemas.microsoft.com/office/powerpoint/2010/main" val="343507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78AA6BE6-E5D7-4BA0-A401-A45BCFF4C195}"/>
              </a:ext>
            </a:extLst>
          </p:cNvPr>
          <p:cNvSpPr>
            <a:spLocks noGrp="1"/>
          </p:cNvSpPr>
          <p:nvPr>
            <p:ph type="title"/>
          </p:nvPr>
        </p:nvSpPr>
        <p:spPr>
          <a:xfrm>
            <a:off x="2850607" y="-427162"/>
            <a:ext cx="6229530" cy="1325563"/>
          </a:xfrm>
        </p:spPr>
        <p:txBody>
          <a:bodyPr/>
          <a:lstStyle/>
          <a:p>
            <a:r>
              <a:rPr lang="en-US" sz="2800" b="1" dirty="0">
                <a:solidFill>
                  <a:schemeClr val="accent6">
                    <a:lumMod val="10000"/>
                  </a:schemeClr>
                </a:solidFill>
              </a:rPr>
              <a:t>ARCHITECTURE </a:t>
            </a:r>
          </a:p>
        </p:txBody>
      </p:sp>
      <p:pic>
        <p:nvPicPr>
          <p:cNvPr id="10" name="Picture 9">
            <a:extLst>
              <a:ext uri="{FF2B5EF4-FFF2-40B4-BE49-F238E27FC236}">
                <a16:creationId xmlns:a16="http://schemas.microsoft.com/office/drawing/2014/main" id="{909FC76C-B313-4419-8AF0-24B3BC88BF9F}"/>
              </a:ext>
            </a:extLst>
          </p:cNvPr>
          <p:cNvPicPr>
            <a:picLocks noChangeAspect="1"/>
          </p:cNvPicPr>
          <p:nvPr/>
        </p:nvPicPr>
        <p:blipFill>
          <a:blip r:embed="rId2"/>
          <a:stretch>
            <a:fillRect/>
          </a:stretch>
        </p:blipFill>
        <p:spPr>
          <a:xfrm>
            <a:off x="310244" y="1703274"/>
            <a:ext cx="6644238" cy="3853966"/>
          </a:xfrm>
          <a:prstGeom prst="rect">
            <a:avLst/>
          </a:prstGeom>
        </p:spPr>
      </p:pic>
    </p:spTree>
    <p:extLst>
      <p:ext uri="{BB962C8B-B14F-4D97-AF65-F5344CB8AC3E}">
        <p14:creationId xmlns:p14="http://schemas.microsoft.com/office/powerpoint/2010/main" val="2751285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BCBE24A-6FED-4805-9489-5939EF4E0DF9}"/>
              </a:ext>
            </a:extLst>
          </p:cNvPr>
          <p:cNvSpPr>
            <a:spLocks noGrp="1"/>
          </p:cNvSpPr>
          <p:nvPr>
            <p:ph type="title"/>
          </p:nvPr>
        </p:nvSpPr>
        <p:spPr>
          <a:xfrm>
            <a:off x="2981235" y="82296"/>
            <a:ext cx="6229530" cy="1325563"/>
          </a:xfrm>
        </p:spPr>
        <p:txBody>
          <a:bodyPr/>
          <a:lstStyle/>
          <a:p>
            <a:r>
              <a:rPr lang="en-US" sz="2800" b="1" dirty="0">
                <a:solidFill>
                  <a:schemeClr val="accent6">
                    <a:lumMod val="10000"/>
                  </a:schemeClr>
                </a:solidFill>
              </a:rPr>
              <a:t>FLOWCHART</a:t>
            </a:r>
          </a:p>
        </p:txBody>
      </p:sp>
      <p:pic>
        <p:nvPicPr>
          <p:cNvPr id="13" name="Picture 12">
            <a:extLst>
              <a:ext uri="{FF2B5EF4-FFF2-40B4-BE49-F238E27FC236}">
                <a16:creationId xmlns:a16="http://schemas.microsoft.com/office/drawing/2014/main" id="{4EDA229C-39FE-4533-A9E7-212C25797F40}"/>
              </a:ext>
            </a:extLst>
          </p:cNvPr>
          <p:cNvPicPr>
            <a:picLocks noChangeAspect="1"/>
          </p:cNvPicPr>
          <p:nvPr/>
        </p:nvPicPr>
        <p:blipFill>
          <a:blip r:embed="rId2"/>
          <a:stretch>
            <a:fillRect/>
          </a:stretch>
        </p:blipFill>
        <p:spPr>
          <a:xfrm>
            <a:off x="1234207" y="1714499"/>
            <a:ext cx="6229530" cy="4381731"/>
          </a:xfrm>
          <a:prstGeom prst="rect">
            <a:avLst/>
          </a:prstGeom>
        </p:spPr>
      </p:pic>
    </p:spTree>
    <p:extLst>
      <p:ext uri="{BB962C8B-B14F-4D97-AF65-F5344CB8AC3E}">
        <p14:creationId xmlns:p14="http://schemas.microsoft.com/office/powerpoint/2010/main" val="1699088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3">
            <a:extLst>
              <a:ext uri="{FF2B5EF4-FFF2-40B4-BE49-F238E27FC236}">
                <a16:creationId xmlns:a16="http://schemas.microsoft.com/office/drawing/2014/main" id="{F27A4571-2150-49FF-B387-67BFE3DE1095}"/>
              </a:ext>
            </a:extLst>
          </p:cNvPr>
          <p:cNvSpPr>
            <a:spLocks noGrp="1"/>
          </p:cNvSpPr>
          <p:nvPr>
            <p:ph type="title"/>
          </p:nvPr>
        </p:nvSpPr>
        <p:spPr>
          <a:xfrm>
            <a:off x="553721" y="2766218"/>
            <a:ext cx="6229530" cy="1325563"/>
          </a:xfrm>
        </p:spPr>
        <p:txBody>
          <a:bodyPr/>
          <a:lstStyle/>
          <a:p>
            <a:r>
              <a:rPr lang="en-US" sz="2800" b="1" dirty="0">
                <a:solidFill>
                  <a:schemeClr val="accent6">
                    <a:lumMod val="10000"/>
                  </a:schemeClr>
                </a:solidFill>
              </a:rPr>
              <a:t>PEOJECT EXECUTION</a:t>
            </a:r>
          </a:p>
        </p:txBody>
      </p:sp>
      <p:pic>
        <p:nvPicPr>
          <p:cNvPr id="13" name="Picture 12">
            <a:extLst>
              <a:ext uri="{FF2B5EF4-FFF2-40B4-BE49-F238E27FC236}">
                <a16:creationId xmlns:a16="http://schemas.microsoft.com/office/drawing/2014/main" id="{439B1B14-07F7-4A25-859B-CE7ACE9A1F46}"/>
              </a:ext>
            </a:extLst>
          </p:cNvPr>
          <p:cNvPicPr>
            <a:picLocks noChangeAspect="1"/>
          </p:cNvPicPr>
          <p:nvPr/>
        </p:nvPicPr>
        <p:blipFill>
          <a:blip r:embed="rId2"/>
          <a:stretch>
            <a:fillRect/>
          </a:stretch>
        </p:blipFill>
        <p:spPr>
          <a:xfrm>
            <a:off x="5806268" y="1257300"/>
            <a:ext cx="4861732" cy="4248150"/>
          </a:xfrm>
          <a:prstGeom prst="rect">
            <a:avLst/>
          </a:prstGeom>
        </p:spPr>
      </p:pic>
    </p:spTree>
    <p:extLst>
      <p:ext uri="{BB962C8B-B14F-4D97-AF65-F5344CB8AC3E}">
        <p14:creationId xmlns:p14="http://schemas.microsoft.com/office/powerpoint/2010/main" val="2752853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25F148A-916F-4424-8DE4-6DB214833CF4}"/>
              </a:ext>
            </a:extLst>
          </p:cNvPr>
          <p:cNvSpPr>
            <a:spLocks noGrp="1"/>
          </p:cNvSpPr>
          <p:nvPr>
            <p:ph type="title"/>
          </p:nvPr>
        </p:nvSpPr>
        <p:spPr>
          <a:xfrm>
            <a:off x="838200" y="1297794"/>
            <a:ext cx="10515600" cy="466344"/>
          </a:xfrm>
        </p:spPr>
        <p:txBody>
          <a:bodyPr/>
          <a:lstStyle/>
          <a:p>
            <a:r>
              <a:rPr lang="en-US" dirty="0"/>
              <a:t>1. ACTIVATE COWRIE</a:t>
            </a:r>
          </a:p>
        </p:txBody>
      </p:sp>
      <p:pic>
        <p:nvPicPr>
          <p:cNvPr id="13" name="Picture 12">
            <a:extLst>
              <a:ext uri="{FF2B5EF4-FFF2-40B4-BE49-F238E27FC236}">
                <a16:creationId xmlns:a16="http://schemas.microsoft.com/office/drawing/2014/main" id="{8588D271-7E1F-4506-9AE6-60460042BA35}"/>
              </a:ext>
            </a:extLst>
          </p:cNvPr>
          <p:cNvPicPr>
            <a:picLocks noChangeAspect="1"/>
          </p:cNvPicPr>
          <p:nvPr/>
        </p:nvPicPr>
        <p:blipFill>
          <a:blip r:embed="rId2"/>
          <a:stretch>
            <a:fillRect/>
          </a:stretch>
        </p:blipFill>
        <p:spPr>
          <a:xfrm>
            <a:off x="2035626" y="2279179"/>
            <a:ext cx="8447316" cy="3472344"/>
          </a:xfrm>
          <a:prstGeom prst="rect">
            <a:avLst/>
          </a:prstGeom>
        </p:spPr>
      </p:pic>
    </p:spTree>
    <p:extLst>
      <p:ext uri="{BB962C8B-B14F-4D97-AF65-F5344CB8AC3E}">
        <p14:creationId xmlns:p14="http://schemas.microsoft.com/office/powerpoint/2010/main" val="109671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7818AC-F23E-4A76-A505-028587C514BB}"/>
              </a:ext>
            </a:extLst>
          </p:cNvPr>
          <p:cNvSpPr>
            <a:spLocks noGrp="1"/>
          </p:cNvSpPr>
          <p:nvPr>
            <p:ph type="title"/>
          </p:nvPr>
        </p:nvSpPr>
        <p:spPr>
          <a:xfrm>
            <a:off x="838200" y="1183495"/>
            <a:ext cx="10515600" cy="466344"/>
          </a:xfrm>
        </p:spPr>
        <p:txBody>
          <a:bodyPr/>
          <a:lstStyle/>
          <a:p>
            <a:r>
              <a:rPr lang="en-US" dirty="0"/>
              <a:t>2. REDIRECT </a:t>
            </a:r>
          </a:p>
        </p:txBody>
      </p:sp>
      <p:pic>
        <p:nvPicPr>
          <p:cNvPr id="8" name="Picture 7">
            <a:extLst>
              <a:ext uri="{FF2B5EF4-FFF2-40B4-BE49-F238E27FC236}">
                <a16:creationId xmlns:a16="http://schemas.microsoft.com/office/drawing/2014/main" id="{942CBA21-5882-411E-98C9-90BB45FAA3EC}"/>
              </a:ext>
            </a:extLst>
          </p:cNvPr>
          <p:cNvPicPr>
            <a:picLocks noChangeAspect="1"/>
          </p:cNvPicPr>
          <p:nvPr/>
        </p:nvPicPr>
        <p:blipFill>
          <a:blip r:embed="rId2"/>
          <a:stretch>
            <a:fillRect/>
          </a:stretch>
        </p:blipFill>
        <p:spPr>
          <a:xfrm>
            <a:off x="1491023" y="2720361"/>
            <a:ext cx="9209953" cy="1508739"/>
          </a:xfrm>
          <a:prstGeom prst="rect">
            <a:avLst/>
          </a:prstGeom>
        </p:spPr>
      </p:pic>
    </p:spTree>
    <p:extLst>
      <p:ext uri="{BB962C8B-B14F-4D97-AF65-F5344CB8AC3E}">
        <p14:creationId xmlns:p14="http://schemas.microsoft.com/office/powerpoint/2010/main" val="3610980988"/>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F6C2ABF3-C322-42BE-B48A-63C78EC4C218}"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07964E6-3618-4106-9F0D-0B5B9150681B}">
  <ds:schemaRefs>
    <ds:schemaRef ds:uri="http://schemas.microsoft.com/sharepoint/v3/contenttype/forms"/>
  </ds:schemaRefs>
</ds:datastoreItem>
</file>

<file path=customXml/itemProps2.xml><?xml version="1.0" encoding="utf-8"?>
<ds:datastoreItem xmlns:ds="http://schemas.openxmlformats.org/officeDocument/2006/customXml" ds:itemID="{713FD1EE-2EF1-42E3-9260-53F7A9198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A499FA-9FE2-4A54-8493-B62A0ECF167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{D703D64A-7634-483E-A5CB-1D6B4F2391D0}tf11964407_win32</Template>
  <TotalTime>179</TotalTime>
  <Words>731</Words>
  <Application>Microsoft Office PowerPoint</Application>
  <PresentationFormat>Widescreen</PresentationFormat>
  <Paragraphs>73</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Black</vt:lpstr>
      <vt:lpstr>Calibri</vt:lpstr>
      <vt:lpstr>Courier New</vt:lpstr>
      <vt:lpstr>Gill Sans Nova</vt:lpstr>
      <vt:lpstr>Gill Sans Nova Light</vt:lpstr>
      <vt:lpstr>Sagona Book</vt:lpstr>
      <vt:lpstr>Söhne</vt:lpstr>
      <vt:lpstr>Custom</vt:lpstr>
      <vt:lpstr>INSTITUTE FOR ADVANCED COMPUTING  AND   SOFTWARE DEVELOPMENT   AKURDI, PUNE  </vt:lpstr>
      <vt:lpstr>INTRODUCTION</vt:lpstr>
      <vt:lpstr>PURPOSE</vt:lpstr>
      <vt:lpstr>REQUIREMENT</vt:lpstr>
      <vt:lpstr>ARCHITECTURE </vt:lpstr>
      <vt:lpstr>FLOWCHART</vt:lpstr>
      <vt:lpstr>PEOJECT EXECUTION</vt:lpstr>
      <vt:lpstr>1. ACTIVATE COWRIE</vt:lpstr>
      <vt:lpstr>2. REDIRECT </vt:lpstr>
      <vt:lpstr>3. DETECT USING SNORT</vt:lpstr>
      <vt:lpstr>4. STORES IN DATABASE </vt:lpstr>
      <vt:lpstr>5. ANALYZE AND MAKE REPORT</vt:lpstr>
      <vt:lpstr>TESTING</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Rohan Kamble</dc:creator>
  <cp:lastModifiedBy>Rohan Kamble</cp:lastModifiedBy>
  <cp:revision>16</cp:revision>
  <dcterms:created xsi:type="dcterms:W3CDTF">2023-08-29T17:11:29Z</dcterms:created>
  <dcterms:modified xsi:type="dcterms:W3CDTF">2023-08-29T20:11:22Z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