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58" r:id="rId4"/>
    <p:sldId id="304" r:id="rId5"/>
    <p:sldId id="307" r:id="rId6"/>
    <p:sldId id="333" r:id="rId7"/>
    <p:sldId id="260" r:id="rId8"/>
    <p:sldId id="326" r:id="rId9"/>
    <p:sldId id="327" r:id="rId10"/>
    <p:sldId id="330" r:id="rId11"/>
    <p:sldId id="332" r:id="rId12"/>
    <p:sldId id="331" r:id="rId13"/>
    <p:sldId id="312" r:id="rId14"/>
    <p:sldId id="334" r:id="rId15"/>
    <p:sldId id="309" r:id="rId16"/>
    <p:sldId id="319" r:id="rId17"/>
    <p:sldId id="323" r:id="rId18"/>
    <p:sldId id="313" r:id="rId19"/>
    <p:sldId id="328" r:id="rId20"/>
    <p:sldId id="310" r:id="rId21"/>
    <p:sldId id="320" r:id="rId22"/>
    <p:sldId id="324" r:id="rId23"/>
    <p:sldId id="314" r:id="rId24"/>
    <p:sldId id="329" r:id="rId25"/>
    <p:sldId id="315" r:id="rId26"/>
    <p:sldId id="321" r:id="rId27"/>
    <p:sldId id="325" r:id="rId28"/>
    <p:sldId id="316" r:id="rId29"/>
    <p:sldId id="300" r:id="rId30"/>
    <p:sldId id="306" r:id="rId31"/>
    <p:sldId id="305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B5FB74-C1E9-4F56-BF8E-2A8FC958DAD9}" v="163" dt="2024-01-24T13:56:57.747"/>
    <p1510:client id="{16E5BF39-B1E9-D85B-C9E2-B50BC054FD17}" v="2" dt="2024-01-24T19:51:15.787"/>
    <p1510:client id="{643FABD1-1586-4E94-B1F4-AAC1782281CC}" v="796" dt="2024-01-24T11:30:38.926"/>
    <p1510:client id="{A5F9121D-AE27-E4AD-000E-1F5EFC652DF1}" v="4" dt="2024-01-24T13:53:46.805"/>
    <p1510:client id="{CD522A63-E2AD-B38B-DD08-E4ED94777743}" v="1" dt="2024-01-24T13:35:29.095"/>
    <p1510:client id="{E8AACA0E-D977-2F95-30BE-B060DB55014A}" v="838" dt="2024-01-24T12:53:17.726"/>
    <p1510:client id="{F79CCD63-E609-5B03-F40B-B77B3F4BCAF8}" v="323" dt="2024-01-24T12:47:14.2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8" y="16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5B1FE-AA4E-4B71-B439-5205AC576DE5}" type="datetimeFigureOut">
              <a:rPr lang="de-DE" smtClean="0"/>
              <a:t>19.04.2024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F00228-6035-49D6-8AF9-769342E803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095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Umsetzung eines Datenbankschemas mit dem sich Stundenpläne, Veranstaltungstermine und Abwesenheiten verwalten lassen.</a:t>
            </a:r>
          </a:p>
          <a:p>
            <a:endParaRPr lang="de-DE"/>
          </a:p>
          <a:p>
            <a:r>
              <a:rPr lang="de-DE"/>
              <a:t>Das Datenbanksystem soll um eine Historie erweitert werdet um Änderungen am Stundenplan Protokollieren zu können.</a:t>
            </a:r>
          </a:p>
          <a:p>
            <a:endParaRPr lang="de-DE"/>
          </a:p>
          <a:p>
            <a:r>
              <a:rPr lang="de-DE"/>
              <a:t>Es sollen auch Anwesenheitslisten für Veranstaltungen generiert werden können.</a:t>
            </a:r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00228-6035-49D6-8AF9-769342E803A1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3673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00228-6035-49D6-8AF9-769342E803A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3837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00228-6035-49D6-8AF9-769342E803A1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3562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5F5E2-CAA7-4A86-923E-CD0D77B5BA3E}" type="datetime1">
              <a:rPr lang="de-DE" smtClean="0"/>
              <a:t>19.04.2024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3321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B25EA-C6EB-430A-B5D9-BE5DC8B65D4D}" type="datetime1">
              <a:rPr lang="de-DE" smtClean="0"/>
              <a:t>19.04.2024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4933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0986C-A2A0-4B0B-A989-D05492E3F019}" type="datetime1">
              <a:rPr lang="de-DE" smtClean="0"/>
              <a:t>19.04.2024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‹Nr.›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6670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B04D7-A908-4F78-A07D-B2F344B051CE}" type="datetime1">
              <a:rPr lang="de-DE" smtClean="0"/>
              <a:t>19.04.2024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0181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46E81-2EDF-431D-A82A-20A1C8876F74}" type="datetime1">
              <a:rPr lang="de-DE" smtClean="0"/>
              <a:t>19.04.2024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65274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5565-0D1F-494B-AE08-C0EA741D195F}" type="datetime1">
              <a:rPr lang="de-DE" smtClean="0"/>
              <a:t>19.04.2024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99992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C0227-B264-4A8D-A7A3-485F3FA0E050}" type="datetime1">
              <a:rPr lang="de-DE" smtClean="0"/>
              <a:t>19.04.2024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3378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1F6E3-D786-4208-83A2-DE1BCC9292C8}" type="datetime1">
              <a:rPr lang="de-DE" smtClean="0"/>
              <a:t>19.04.2024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4844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65F55-933A-4F02-A06B-603B73ECF528}" type="datetime1">
              <a:rPr lang="de-DE" smtClean="0"/>
              <a:t>19.04.2024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2588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F31B1-0B6E-4C25-AB68-E33A9E7C7C6A}" type="datetime1">
              <a:rPr lang="de-DE" smtClean="0"/>
              <a:t>19.04.2024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4177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CAE4E-D1D5-4FA9-9AC9-CAC177FFEC21}" type="datetime1">
              <a:rPr lang="de-DE" smtClean="0"/>
              <a:t>19.04.2024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1292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15C6-441F-437A-A02F-D67B26A3F6EA}" type="datetime1">
              <a:rPr lang="de-DE" smtClean="0"/>
              <a:t>19.04.2024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3112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D57FA-E32A-4E89-B83E-510321E7A173}" type="datetime1">
              <a:rPr lang="de-DE" smtClean="0"/>
              <a:t>19.04.2024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8372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FBCCF-369D-4EC0-8E7A-1FC2EF49DA4B}" type="datetime1">
              <a:rPr lang="de-DE" smtClean="0"/>
              <a:t>19.04.2024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4284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CAD67-AF59-4087-AA5B-1157A8A7B512}" type="datetime1">
              <a:rPr lang="de-DE" smtClean="0"/>
              <a:t>19.04.2024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3859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E2DD9-5AA9-4178-8AA3-2455094E9E1B}" type="datetime1">
              <a:rPr lang="de-DE" smtClean="0"/>
              <a:t>19.04.2024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173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B91BB-2537-42F5-B006-02E91203E35B}" type="datetime1">
              <a:rPr lang="de-DE" smtClean="0"/>
              <a:t>19.04.2024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D177590-C0B9-4388-A01F-98FB57FCBB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0721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641E8C-7883-0D46-AE3E-EF9DDBF3BC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564640"/>
            <a:ext cx="7766936" cy="2486196"/>
          </a:xfrm>
        </p:spPr>
        <p:txBody>
          <a:bodyPr/>
          <a:lstStyle/>
          <a:p>
            <a:br>
              <a:rPr lang="de-DE" dirty="0"/>
            </a:br>
            <a:br>
              <a:rPr lang="de-DE" dirty="0"/>
            </a:br>
            <a:r>
              <a:rPr lang="de-DE" dirty="0"/>
              <a:t>Datenbank Vertiefung</a:t>
            </a:r>
            <a:br>
              <a:rPr lang="de-DE" dirty="0"/>
            </a:br>
            <a:r>
              <a:rPr lang="de-DE" sz="2400" dirty="0"/>
              <a:t>Moderne Datenbanken – Gruppe 1 - Stundenplan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F86765E-381B-FF6B-F88A-311FC30385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Von: Nils Thorben Konopka, Lukas Meier, Rodrigo </a:t>
            </a:r>
            <a:r>
              <a:rPr lang="de-DE" err="1"/>
              <a:t>Galarza</a:t>
            </a:r>
            <a:r>
              <a:rPr lang="de-DE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8217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9AC7CF62-FB61-F470-0F12-008EF6E7A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Teilbereich Umsetzung – Dozenten View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BBE26C3-E16C-4194-A006-7B80AEB99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4" y="6354748"/>
            <a:ext cx="683339" cy="365125"/>
          </a:xfrm>
        </p:spPr>
        <p:txBody>
          <a:bodyPr/>
          <a:lstStyle/>
          <a:p>
            <a:fld id="{0D177590-C0B9-4388-A01F-98FB57FCBBE4}" type="slidenum">
              <a:rPr lang="de-DE" smtClean="0"/>
              <a:t>10</a:t>
            </a:fld>
            <a:endParaRPr lang="de-DE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2AAB682-55F8-622B-12F1-8A89593D33EC}"/>
              </a:ext>
            </a:extLst>
          </p:cNvPr>
          <p:cNvSpPr txBox="1"/>
          <p:nvPr/>
        </p:nvSpPr>
        <p:spPr>
          <a:xfrm>
            <a:off x="677334" y="1794456"/>
            <a:ext cx="884015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HSET </a:t>
            </a:r>
            <a:r>
              <a:rPr lang="de-DE" dirty="0">
                <a:solidFill>
                  <a:schemeClr val="accent2">
                    <a:lumMod val="50000"/>
                  </a:schemeClr>
                </a:solidFill>
              </a:rPr>
              <a:t>iba23-011023</a:t>
            </a:r>
          </a:p>
          <a:p>
            <a:r>
              <a:rPr lang="de-DE" dirty="0" err="1"/>
              <a:t>id</a:t>
            </a:r>
            <a:r>
              <a:rPr lang="de-DE" dirty="0"/>
              <a:t> "</a:t>
            </a:r>
            <a:r>
              <a:rPr lang="de-DE" dirty="0">
                <a:solidFill>
                  <a:schemeClr val="accent6"/>
                </a:solidFill>
              </a:rPr>
              <a:t>iba23-011023</a:t>
            </a:r>
            <a:r>
              <a:rPr lang="de-DE" dirty="0"/>
              <a:t>" </a:t>
            </a:r>
          </a:p>
          <a:p>
            <a:r>
              <a:rPr lang="de-DE" dirty="0" err="1"/>
              <a:t>dozentName</a:t>
            </a:r>
            <a:r>
              <a:rPr lang="de-DE" dirty="0"/>
              <a:t> "</a:t>
            </a:r>
            <a:r>
              <a:rPr lang="de-DE" dirty="0">
                <a:solidFill>
                  <a:schemeClr val="accent6"/>
                </a:solidFill>
              </a:rPr>
              <a:t>Anna Müller</a:t>
            </a:r>
            <a:r>
              <a:rPr lang="de-DE" dirty="0"/>
              <a:t> " </a:t>
            </a:r>
          </a:p>
          <a:p>
            <a:r>
              <a:rPr lang="de-DE" dirty="0" err="1"/>
              <a:t>veranstaltungTyp</a:t>
            </a:r>
            <a:r>
              <a:rPr lang="de-DE" dirty="0"/>
              <a:t> "</a:t>
            </a:r>
            <a:r>
              <a:rPr lang="de-DE" dirty="0">
                <a:solidFill>
                  <a:schemeClr val="accent6"/>
                </a:solidFill>
              </a:rPr>
              <a:t>Vorlesungen</a:t>
            </a:r>
            <a:r>
              <a:rPr lang="de-DE" dirty="0"/>
              <a:t>"</a:t>
            </a:r>
          </a:p>
          <a:p>
            <a:r>
              <a:rPr lang="de-DE" dirty="0" err="1"/>
              <a:t>semester</a:t>
            </a:r>
            <a:r>
              <a:rPr lang="de-DE" dirty="0"/>
              <a:t> "</a:t>
            </a:r>
            <a:r>
              <a:rPr lang="de-DE" dirty="0">
                <a:solidFill>
                  <a:schemeClr val="accent6"/>
                </a:solidFill>
              </a:rPr>
              <a:t>WS2023/2024</a:t>
            </a:r>
            <a:r>
              <a:rPr lang="de-DE" dirty="0"/>
              <a:t> " </a:t>
            </a:r>
          </a:p>
          <a:p>
            <a:r>
              <a:rPr lang="de-DE" dirty="0" err="1"/>
              <a:t>modulName</a:t>
            </a:r>
            <a:r>
              <a:rPr lang="de-DE" dirty="0"/>
              <a:t> "</a:t>
            </a:r>
            <a:r>
              <a:rPr lang="de-DE" dirty="0">
                <a:solidFill>
                  <a:schemeClr val="accent6"/>
                </a:solidFill>
              </a:rPr>
              <a:t>Internetbasierte</a:t>
            </a:r>
            <a:r>
              <a:rPr lang="de-DE" dirty="0"/>
              <a:t> </a:t>
            </a:r>
            <a:r>
              <a:rPr lang="de-DE" dirty="0">
                <a:solidFill>
                  <a:schemeClr val="accent6"/>
                </a:solidFill>
              </a:rPr>
              <a:t>Anwendungen</a:t>
            </a:r>
            <a:r>
              <a:rPr lang="de-DE" dirty="0"/>
              <a:t>"</a:t>
            </a:r>
          </a:p>
          <a:p>
            <a:r>
              <a:rPr lang="de-DE" dirty="0" err="1"/>
              <a:t>datum</a:t>
            </a:r>
            <a:r>
              <a:rPr lang="de-DE" dirty="0"/>
              <a:t> "</a:t>
            </a:r>
            <a:r>
              <a:rPr lang="de-DE" dirty="0">
                <a:solidFill>
                  <a:schemeClr val="accent6"/>
                </a:solidFill>
              </a:rPr>
              <a:t>01.10.2023</a:t>
            </a:r>
            <a:r>
              <a:rPr lang="de-DE" dirty="0"/>
              <a:t>" beginn "</a:t>
            </a:r>
            <a:r>
              <a:rPr lang="de-DE" dirty="0">
                <a:solidFill>
                  <a:schemeClr val="accent6"/>
                </a:solidFill>
              </a:rPr>
              <a:t>08:00</a:t>
            </a:r>
            <a:r>
              <a:rPr lang="de-DE" dirty="0"/>
              <a:t>" ende "</a:t>
            </a:r>
            <a:r>
              <a:rPr lang="de-DE" dirty="0">
                <a:solidFill>
                  <a:schemeClr val="accent6"/>
                </a:solidFill>
              </a:rPr>
              <a:t>10:00</a:t>
            </a:r>
            <a:r>
              <a:rPr lang="de-DE" dirty="0"/>
              <a:t>" </a:t>
            </a:r>
            <a:r>
              <a:rPr lang="de-DE" dirty="0" err="1">
                <a:solidFill>
                  <a:schemeClr val="accent1"/>
                </a:solidFill>
              </a:rPr>
              <a:t>teilnehmer</a:t>
            </a:r>
            <a:r>
              <a:rPr lang="de-DE" dirty="0"/>
              <a:t> "</a:t>
            </a:r>
            <a:r>
              <a:rPr lang="de-DE" dirty="0">
                <a:solidFill>
                  <a:schemeClr val="accent6"/>
                </a:solidFill>
              </a:rPr>
              <a:t>iba23T</a:t>
            </a:r>
            <a:r>
              <a:rPr lang="de-DE" dirty="0"/>
              <a:t>" </a:t>
            </a:r>
            <a:r>
              <a:rPr lang="de-DE" dirty="0" err="1"/>
              <a:t>jahrgang</a:t>
            </a:r>
            <a:r>
              <a:rPr lang="de-DE" dirty="0"/>
              <a:t> </a:t>
            </a:r>
            <a:r>
              <a:rPr lang="de-DE" dirty="0">
                <a:solidFill>
                  <a:schemeClr val="accent6"/>
                </a:solidFill>
              </a:rPr>
              <a:t>23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7C187DC-2FEF-3C17-B40B-D6B7513DEA03}"/>
              </a:ext>
            </a:extLst>
          </p:cNvPr>
          <p:cNvSpPr txBox="1"/>
          <p:nvPr/>
        </p:nvSpPr>
        <p:spPr>
          <a:xfrm>
            <a:off x="677334" y="4691756"/>
            <a:ext cx="847954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HSET </a:t>
            </a:r>
            <a:r>
              <a:rPr lang="de-DE" dirty="0">
                <a:solidFill>
                  <a:schemeClr val="accent1"/>
                </a:solidFill>
              </a:rPr>
              <a:t>iba23T</a:t>
            </a:r>
            <a:r>
              <a:rPr lang="de-DE" dirty="0"/>
              <a:t> </a:t>
            </a:r>
          </a:p>
          <a:p>
            <a:r>
              <a:rPr lang="de-DE" dirty="0" err="1"/>
              <a:t>id</a:t>
            </a:r>
            <a:r>
              <a:rPr lang="de-DE" dirty="0"/>
              <a:t> "</a:t>
            </a:r>
            <a:r>
              <a:rPr lang="de-DE" dirty="0">
                <a:solidFill>
                  <a:schemeClr val="accent6"/>
                </a:solidFill>
              </a:rPr>
              <a:t>iba23T</a:t>
            </a:r>
            <a:r>
              <a:rPr lang="de-DE" dirty="0"/>
              <a:t>" </a:t>
            </a:r>
          </a:p>
          <a:p>
            <a:r>
              <a:rPr lang="de-DE" dirty="0"/>
              <a:t>"Bubi Blauschuh" "</a:t>
            </a:r>
            <a:r>
              <a:rPr lang="de-DE" dirty="0">
                <a:solidFill>
                  <a:schemeClr val="accent6"/>
                </a:solidFill>
              </a:rPr>
              <a:t>Krank</a:t>
            </a:r>
            <a:r>
              <a:rPr lang="de-DE" dirty="0"/>
              <a:t>" "Thomas </a:t>
            </a:r>
            <a:r>
              <a:rPr lang="de-DE" dirty="0" err="1"/>
              <a:t>Koenigsmann</a:t>
            </a:r>
            <a:r>
              <a:rPr lang="de-DE" dirty="0"/>
              <a:t>" "</a:t>
            </a:r>
            <a:r>
              <a:rPr lang="de-DE" dirty="0">
                <a:solidFill>
                  <a:schemeClr val="accent6"/>
                </a:solidFill>
              </a:rPr>
              <a:t>Krank</a:t>
            </a:r>
            <a:r>
              <a:rPr lang="de-DE" dirty="0"/>
              <a:t>" "Maria </a:t>
            </a:r>
            <a:r>
              <a:rPr lang="de-DE" dirty="0" err="1"/>
              <a:t>Mandarina</a:t>
            </a:r>
            <a:r>
              <a:rPr lang="de-DE" dirty="0"/>
              <a:t>" "</a:t>
            </a:r>
            <a:r>
              <a:rPr lang="de-DE" dirty="0">
                <a:solidFill>
                  <a:schemeClr val="accent6"/>
                </a:solidFill>
              </a:rPr>
              <a:t>Entschuldigt</a:t>
            </a:r>
            <a:r>
              <a:rPr lang="de-DE" dirty="0"/>
              <a:t>" "Katrin Kleeblatt" "</a:t>
            </a:r>
            <a:r>
              <a:rPr lang="de-DE" dirty="0">
                <a:solidFill>
                  <a:schemeClr val="accent6"/>
                </a:solidFill>
              </a:rPr>
              <a:t>unentschuldigt</a:t>
            </a:r>
            <a:r>
              <a:rPr lang="de-DE" dirty="0"/>
              <a:t>"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DBC63446-1772-4FE6-AB30-68BC0412FD1A}"/>
              </a:ext>
            </a:extLst>
          </p:cNvPr>
          <p:cNvSpPr/>
          <p:nvPr/>
        </p:nvSpPr>
        <p:spPr>
          <a:xfrm>
            <a:off x="6126651" y="1794456"/>
            <a:ext cx="3030229" cy="3090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Dozenten-View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404B98C3-2F6B-46C8-9104-97661C4C38CC}"/>
              </a:ext>
            </a:extLst>
          </p:cNvPr>
          <p:cNvSpPr/>
          <p:nvPr/>
        </p:nvSpPr>
        <p:spPr>
          <a:xfrm>
            <a:off x="6126650" y="4632516"/>
            <a:ext cx="3030229" cy="3090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Teilnehmerliste</a:t>
            </a:r>
          </a:p>
        </p:txBody>
      </p:sp>
    </p:spTree>
    <p:extLst>
      <p:ext uri="{BB962C8B-B14F-4D97-AF65-F5344CB8AC3E}">
        <p14:creationId xmlns:p14="http://schemas.microsoft.com/office/powerpoint/2010/main" val="50712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9AC7CF62-FB61-F470-0F12-008EF6E7A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Teilbereich Umsetzung – Dozenten View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BBE26C3-E16C-4194-A006-7B80AEB99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4" y="6354748"/>
            <a:ext cx="683339" cy="365125"/>
          </a:xfrm>
        </p:spPr>
        <p:txBody>
          <a:bodyPr/>
          <a:lstStyle/>
          <a:p>
            <a:fld id="{0D177590-C0B9-4388-A01F-98FB57FCBBE4}" type="slidenum">
              <a:rPr lang="de-DE" smtClean="0"/>
              <a:t>11</a:t>
            </a:fld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7AE3CB4-BB8F-55A7-CAB2-0B6FD5CD288B}"/>
              </a:ext>
            </a:extLst>
          </p:cNvPr>
          <p:cNvSpPr txBox="1"/>
          <p:nvPr/>
        </p:nvSpPr>
        <p:spPr>
          <a:xfrm>
            <a:off x="677334" y="1958887"/>
            <a:ext cx="79065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HSET </a:t>
            </a:r>
            <a:r>
              <a:rPr lang="de-DE" dirty="0" err="1">
                <a:solidFill>
                  <a:schemeClr val="accent2">
                    <a:lumMod val="50000"/>
                  </a:schemeClr>
                </a:solidFill>
              </a:rPr>
              <a:t>meta</a:t>
            </a:r>
            <a:r>
              <a:rPr lang="de-DE" dirty="0"/>
              <a:t> </a:t>
            </a:r>
          </a:p>
          <a:p>
            <a:r>
              <a:rPr lang="de-DE" dirty="0" err="1"/>
              <a:t>uebung</a:t>
            </a:r>
            <a:r>
              <a:rPr lang="de-DE" dirty="0"/>
              <a:t> "&lt;</a:t>
            </a:r>
            <a:r>
              <a:rPr lang="de-DE" dirty="0" err="1">
                <a:solidFill>
                  <a:schemeClr val="accent6"/>
                </a:solidFill>
              </a:rPr>
              <a:t>modulkuerzel</a:t>
            </a:r>
            <a:r>
              <a:rPr lang="de-DE" dirty="0"/>
              <a:t>&gt;</a:t>
            </a:r>
            <a:r>
              <a:rPr lang="de-DE" dirty="0">
                <a:solidFill>
                  <a:schemeClr val="accent6"/>
                </a:solidFill>
              </a:rPr>
              <a:t>U</a:t>
            </a:r>
            <a:r>
              <a:rPr lang="de-DE" dirty="0"/>
              <a:t>&lt;</a:t>
            </a:r>
            <a:r>
              <a:rPr lang="de-DE" dirty="0" err="1">
                <a:solidFill>
                  <a:schemeClr val="accent6"/>
                </a:solidFill>
              </a:rPr>
              <a:t>datum</a:t>
            </a:r>
            <a:r>
              <a:rPr lang="de-DE" dirty="0"/>
              <a:t>&gt;" </a:t>
            </a:r>
            <a:r>
              <a:rPr lang="de-DE" dirty="0" err="1"/>
              <a:t>teilnehmerliste</a:t>
            </a:r>
            <a:r>
              <a:rPr lang="de-DE" dirty="0"/>
              <a:t> "&lt;</a:t>
            </a:r>
            <a:r>
              <a:rPr lang="de-DE" dirty="0" err="1">
                <a:solidFill>
                  <a:schemeClr val="accent6"/>
                </a:solidFill>
              </a:rPr>
              <a:t>modulkuerzel</a:t>
            </a:r>
            <a:r>
              <a:rPr lang="de-DE" dirty="0"/>
              <a:t>&gt;</a:t>
            </a:r>
            <a:r>
              <a:rPr lang="de-DE" dirty="0">
                <a:solidFill>
                  <a:schemeClr val="accent6"/>
                </a:solidFill>
              </a:rPr>
              <a:t>T</a:t>
            </a:r>
            <a:r>
              <a:rPr lang="de-DE" dirty="0"/>
              <a:t>" abfrage "&lt;</a:t>
            </a:r>
            <a:r>
              <a:rPr lang="de-DE" dirty="0" err="1">
                <a:solidFill>
                  <a:schemeClr val="accent6"/>
                </a:solidFill>
              </a:rPr>
              <a:t>modulkuerzel</a:t>
            </a:r>
            <a:r>
              <a:rPr lang="de-DE" dirty="0"/>
              <a:t>&gt;</a:t>
            </a:r>
            <a:r>
              <a:rPr lang="de-DE" dirty="0">
                <a:solidFill>
                  <a:schemeClr val="accent6"/>
                </a:solidFill>
              </a:rPr>
              <a:t>Abfrage</a:t>
            </a:r>
            <a:r>
              <a:rPr lang="de-DE" dirty="0"/>
              <a:t>"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CE734C0-29EC-9EED-0B3F-8AEEA496E6F9}"/>
              </a:ext>
            </a:extLst>
          </p:cNvPr>
          <p:cNvSpPr/>
          <p:nvPr/>
        </p:nvSpPr>
        <p:spPr>
          <a:xfrm>
            <a:off x="6127200" y="1796400"/>
            <a:ext cx="3030229" cy="3090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Metadaten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1DD095B-7B98-0F4E-0904-B72C0CA565DE}"/>
              </a:ext>
            </a:extLst>
          </p:cNvPr>
          <p:cNvSpPr/>
          <p:nvPr/>
        </p:nvSpPr>
        <p:spPr>
          <a:xfrm>
            <a:off x="6127200" y="4075574"/>
            <a:ext cx="3030229" cy="3090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Kürzel </a:t>
            </a:r>
            <a:r>
              <a:rPr lang="de-DE" dirty="0" err="1"/>
              <a:t>Map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8346761-8908-9AC8-F24A-86823F072D69}"/>
              </a:ext>
            </a:extLst>
          </p:cNvPr>
          <p:cNvSpPr txBox="1"/>
          <p:nvPr/>
        </p:nvSpPr>
        <p:spPr>
          <a:xfrm>
            <a:off x="677334" y="4558269"/>
            <a:ext cx="6098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HSET </a:t>
            </a:r>
            <a:r>
              <a:rPr lang="de-DE" dirty="0" err="1">
                <a:solidFill>
                  <a:schemeClr val="accent2">
                    <a:lumMod val="50000"/>
                  </a:schemeClr>
                </a:solidFill>
              </a:rPr>
              <a:t>modulkuerzel</a:t>
            </a:r>
            <a:r>
              <a:rPr lang="de-DE" dirty="0"/>
              <a:t> "Internetbasierte Anwendungen" "</a:t>
            </a:r>
            <a:r>
              <a:rPr lang="de-DE" dirty="0" err="1">
                <a:solidFill>
                  <a:schemeClr val="accent6"/>
                </a:solidFill>
              </a:rPr>
              <a:t>iba</a:t>
            </a:r>
            <a:r>
              <a:rPr lang="de-DE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57552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7" grpId="0" animBg="1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9AC7CF62-FB61-F470-0F12-008EF6E7A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947477" cy="1320800"/>
          </a:xfrm>
        </p:spPr>
        <p:txBody>
          <a:bodyPr/>
          <a:lstStyle/>
          <a:p>
            <a:r>
              <a:rPr lang="de-DE" dirty="0"/>
              <a:t>Erweiterungen – Übungsveranstaltung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BBE26C3-E16C-4194-A006-7B80AEB99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4" y="6354748"/>
            <a:ext cx="683339" cy="365125"/>
          </a:xfrm>
        </p:spPr>
        <p:txBody>
          <a:bodyPr/>
          <a:lstStyle/>
          <a:p>
            <a:fld id="{0D177590-C0B9-4388-A01F-98FB57FCBBE4}" type="slidenum">
              <a:rPr lang="de-DE" smtClean="0"/>
              <a:t>12</a:t>
            </a:fld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9D4F09D-5EF9-69BC-23E3-36D91ECC374A}"/>
              </a:ext>
            </a:extLst>
          </p:cNvPr>
          <p:cNvSpPr txBox="1"/>
          <p:nvPr/>
        </p:nvSpPr>
        <p:spPr>
          <a:xfrm>
            <a:off x="593500" y="1596807"/>
            <a:ext cx="903130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HSET </a:t>
            </a:r>
            <a:r>
              <a:rPr lang="de-DE" dirty="0">
                <a:solidFill>
                  <a:schemeClr val="accent2">
                    <a:lumMod val="50000"/>
                  </a:schemeClr>
                </a:solidFill>
              </a:rPr>
              <a:t>iba23U-011023</a:t>
            </a:r>
            <a:r>
              <a:rPr lang="de-DE" dirty="0"/>
              <a:t> </a:t>
            </a:r>
          </a:p>
          <a:p>
            <a:r>
              <a:rPr lang="de-DE" dirty="0" err="1"/>
              <a:t>id</a:t>
            </a:r>
            <a:r>
              <a:rPr lang="de-DE" dirty="0"/>
              <a:t> "</a:t>
            </a:r>
            <a:r>
              <a:rPr lang="de-DE" dirty="0">
                <a:solidFill>
                  <a:schemeClr val="accent6"/>
                </a:solidFill>
              </a:rPr>
              <a:t>iba23</a:t>
            </a:r>
            <a:r>
              <a:rPr lang="de-DE" dirty="0"/>
              <a:t>" </a:t>
            </a:r>
          </a:p>
          <a:p>
            <a:r>
              <a:rPr lang="de-DE" dirty="0"/>
              <a:t>"Bubi Blauschuh" "</a:t>
            </a:r>
            <a:r>
              <a:rPr lang="de-DE" dirty="0">
                <a:solidFill>
                  <a:schemeClr val="accent6"/>
                </a:solidFill>
              </a:rPr>
              <a:t>Nicht</a:t>
            </a:r>
            <a:r>
              <a:rPr lang="de-DE" dirty="0"/>
              <a:t> </a:t>
            </a:r>
            <a:r>
              <a:rPr lang="de-DE" dirty="0">
                <a:solidFill>
                  <a:schemeClr val="accent6"/>
                </a:solidFill>
              </a:rPr>
              <a:t>abgegeben</a:t>
            </a:r>
            <a:r>
              <a:rPr lang="de-DE" dirty="0"/>
              <a:t>" "Thomas </a:t>
            </a:r>
            <a:r>
              <a:rPr lang="de-DE" dirty="0" err="1"/>
              <a:t>Koenigsmann</a:t>
            </a:r>
            <a:r>
              <a:rPr lang="de-DE" dirty="0"/>
              <a:t>" </a:t>
            </a:r>
            <a:r>
              <a:rPr lang="de-DE" dirty="0">
                <a:solidFill>
                  <a:schemeClr val="accent6"/>
                </a:solidFill>
              </a:rPr>
              <a:t>10</a:t>
            </a:r>
            <a:r>
              <a:rPr lang="de-DE" dirty="0"/>
              <a:t> "Maria </a:t>
            </a:r>
            <a:r>
              <a:rPr lang="de-DE" dirty="0" err="1"/>
              <a:t>Mandarina</a:t>
            </a:r>
            <a:r>
              <a:rPr lang="de-DE" dirty="0"/>
              <a:t>" "</a:t>
            </a:r>
            <a:r>
              <a:rPr lang="de-DE" dirty="0">
                <a:solidFill>
                  <a:schemeClr val="accent6"/>
                </a:solidFill>
              </a:rPr>
              <a:t>Nicht</a:t>
            </a:r>
            <a:r>
              <a:rPr lang="de-DE" dirty="0"/>
              <a:t> </a:t>
            </a:r>
            <a:r>
              <a:rPr lang="de-DE" dirty="0">
                <a:solidFill>
                  <a:schemeClr val="accent6"/>
                </a:solidFill>
              </a:rPr>
              <a:t>abgegeben</a:t>
            </a:r>
            <a:r>
              <a:rPr lang="de-DE" dirty="0"/>
              <a:t>" "Katrin Kleeblatt" </a:t>
            </a:r>
            <a:r>
              <a:rPr lang="de-DE" dirty="0">
                <a:solidFill>
                  <a:schemeClr val="accent6"/>
                </a:solidFill>
              </a:rPr>
              <a:t>5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E26B190-B056-E5A9-40E5-5E651FBF1485}"/>
              </a:ext>
            </a:extLst>
          </p:cNvPr>
          <p:cNvSpPr/>
          <p:nvPr/>
        </p:nvSpPr>
        <p:spPr>
          <a:xfrm>
            <a:off x="5902104" y="1621307"/>
            <a:ext cx="3030229" cy="3090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Abgabeliste (Übungen)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53D6CD8-4D90-F673-0F0D-95110F2B2F1A}"/>
              </a:ext>
            </a:extLst>
          </p:cNvPr>
          <p:cNvSpPr txBox="1"/>
          <p:nvPr/>
        </p:nvSpPr>
        <p:spPr>
          <a:xfrm>
            <a:off x="593500" y="3606445"/>
            <a:ext cx="85032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 err="1"/>
              <a:t>LPush</a:t>
            </a:r>
            <a:r>
              <a:rPr lang="de-DE" dirty="0"/>
              <a:t> </a:t>
            </a:r>
            <a:r>
              <a:rPr lang="de-DE" dirty="0">
                <a:solidFill>
                  <a:schemeClr val="accent2">
                    <a:lumMod val="50000"/>
                  </a:schemeClr>
                </a:solidFill>
              </a:rPr>
              <a:t>iba23Abfrage</a:t>
            </a:r>
            <a:r>
              <a:rPr lang="de-DE" dirty="0"/>
              <a:t> </a:t>
            </a:r>
          </a:p>
          <a:p>
            <a:r>
              <a:rPr lang="de-DE" dirty="0"/>
              <a:t>"Bubi Blauschuh" "Thomas </a:t>
            </a:r>
            <a:r>
              <a:rPr lang="de-DE" dirty="0" err="1"/>
              <a:t>Koenigsmann</a:t>
            </a:r>
            <a:r>
              <a:rPr lang="de-DE" dirty="0"/>
              <a:t>" "Maria </a:t>
            </a:r>
            <a:r>
              <a:rPr lang="de-DE" dirty="0" err="1"/>
              <a:t>Mandarina</a:t>
            </a:r>
            <a:r>
              <a:rPr lang="de-DE" dirty="0"/>
              <a:t>" "Katrin Kleeblatt"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3D21AAA-5B30-EE60-E534-3A865CCD4966}"/>
              </a:ext>
            </a:extLst>
          </p:cNvPr>
          <p:cNvSpPr/>
          <p:nvPr/>
        </p:nvSpPr>
        <p:spPr>
          <a:xfrm>
            <a:off x="5902104" y="3451898"/>
            <a:ext cx="3030229" cy="3090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Aufrufliste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8E6772E-AAD1-33DA-9290-A4D6B848FB97}"/>
              </a:ext>
            </a:extLst>
          </p:cNvPr>
          <p:cNvSpPr txBox="1"/>
          <p:nvPr/>
        </p:nvSpPr>
        <p:spPr>
          <a:xfrm>
            <a:off x="593500" y="4797311"/>
            <a:ext cx="23686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RPOP</a:t>
            </a:r>
            <a:r>
              <a:rPr lang="de-DE" dirty="0"/>
              <a:t> </a:t>
            </a:r>
            <a:r>
              <a:rPr lang="de-DE" dirty="0">
                <a:solidFill>
                  <a:schemeClr val="accent2">
                    <a:lumMod val="50000"/>
                  </a:schemeClr>
                </a:solidFill>
              </a:rPr>
              <a:t>iba23Abfrage</a:t>
            </a:r>
          </a:p>
        </p:txBody>
      </p:sp>
      <p:sp>
        <p:nvSpPr>
          <p:cNvPr id="12" name="Pfeil: nach unten 11">
            <a:extLst>
              <a:ext uri="{FF2B5EF4-FFF2-40B4-BE49-F238E27FC236}">
                <a16:creationId xmlns:a16="http://schemas.microsoft.com/office/drawing/2014/main" id="{D99BC00F-0F63-2694-5628-161A900D5163}"/>
              </a:ext>
            </a:extLst>
          </p:cNvPr>
          <p:cNvSpPr/>
          <p:nvPr/>
        </p:nvSpPr>
        <p:spPr>
          <a:xfrm rot="16200000">
            <a:off x="3519017" y="4707227"/>
            <a:ext cx="206062" cy="54949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3E5B907-A6CD-4A50-F3B5-1D0D54A77BEE}"/>
              </a:ext>
            </a:extLst>
          </p:cNvPr>
          <p:cNvSpPr txBox="1"/>
          <p:nvPr/>
        </p:nvSpPr>
        <p:spPr>
          <a:xfrm>
            <a:off x="4635320" y="4797312"/>
            <a:ext cx="17826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Bubi</a:t>
            </a:r>
            <a:r>
              <a:rPr lang="de-DE" dirty="0"/>
              <a:t> </a:t>
            </a:r>
            <a:r>
              <a:rPr lang="de-DE" dirty="0">
                <a:solidFill>
                  <a:schemeClr val="accent1"/>
                </a:solidFill>
              </a:rPr>
              <a:t>Blauschuh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79841AD-5CAD-DF98-8D4F-96257CC06320}"/>
              </a:ext>
            </a:extLst>
          </p:cNvPr>
          <p:cNvSpPr txBox="1"/>
          <p:nvPr/>
        </p:nvSpPr>
        <p:spPr>
          <a:xfrm>
            <a:off x="593500" y="5423480"/>
            <a:ext cx="6098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LPUSH</a:t>
            </a:r>
            <a:r>
              <a:rPr lang="de-DE" dirty="0"/>
              <a:t> </a:t>
            </a:r>
            <a:r>
              <a:rPr lang="de-DE" dirty="0">
                <a:solidFill>
                  <a:schemeClr val="accent2">
                    <a:lumMod val="50000"/>
                  </a:schemeClr>
                </a:solidFill>
              </a:rPr>
              <a:t>iba23Abfrage</a:t>
            </a:r>
            <a:r>
              <a:rPr lang="de-DE" dirty="0"/>
              <a:t> "</a:t>
            </a:r>
            <a:r>
              <a:rPr lang="de-DE" dirty="0">
                <a:solidFill>
                  <a:schemeClr val="accent1"/>
                </a:solidFill>
              </a:rPr>
              <a:t>Bubi</a:t>
            </a:r>
            <a:r>
              <a:rPr lang="de-DE" dirty="0"/>
              <a:t> </a:t>
            </a:r>
            <a:r>
              <a:rPr lang="de-DE" dirty="0">
                <a:solidFill>
                  <a:schemeClr val="accent1"/>
                </a:solidFill>
              </a:rPr>
              <a:t>Blauschuh</a:t>
            </a:r>
            <a:r>
              <a:rPr lang="de-DE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270680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8" grpId="0"/>
      <p:bldP spid="9" grpId="0" animBg="1"/>
      <p:bldP spid="11" grpId="0"/>
      <p:bldP spid="12" grpId="0" animBg="1"/>
      <p:bldP spid="13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D1EA8F-5F3E-84B8-F6DF-ADD0339B8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Performance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71EC937-EB1B-4160-99F9-6DAE52FF766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7863" y="2160588"/>
          <a:ext cx="8596310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6494">
                  <a:extLst>
                    <a:ext uri="{9D8B030D-6E8A-4147-A177-3AD203B41FA5}">
                      <a16:colId xmlns:a16="http://schemas.microsoft.com/office/drawing/2014/main" val="770647099"/>
                    </a:ext>
                  </a:extLst>
                </a:gridCol>
                <a:gridCol w="2614379">
                  <a:extLst>
                    <a:ext uri="{9D8B030D-6E8A-4147-A177-3AD203B41FA5}">
                      <a16:colId xmlns:a16="http://schemas.microsoft.com/office/drawing/2014/main" val="4126341352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3670196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JDBC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Workbench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52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/>
                        <a:t>100 Studenten einzeln löschen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600 ms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400 ms</a:t>
                      </a:r>
                      <a:endParaRPr lang="en-U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519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/>
                        <a:t>100 Studenten einzeln über Procedure löschen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550 ms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330 ms</a:t>
                      </a:r>
                      <a:endParaRPr lang="en-U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287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100 Studenten in wenigen aber großen Statements löschen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 ms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 ms</a:t>
                      </a:r>
                      <a:endParaRPr lang="en-U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99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Alle Veranstaltungen für alle Studenten mit join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65 ms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 ms</a:t>
                      </a:r>
                      <a:endParaRPr lang="en-U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587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Alle Veranstaltungen für alle Studenten aus einer Veiw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65 ms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 ms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627740"/>
                  </a:ext>
                </a:extLst>
              </a:tr>
            </a:tbl>
          </a:graphicData>
        </a:graphic>
      </p:graphicFrame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733ABCF-BBEE-F49D-09EA-DF5ADB459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3197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F32C73-8317-F832-7B01-232934B33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74FDF5-4AD6-B363-DC79-E940D7A13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de-DE" dirty="0">
                <a:solidFill>
                  <a:schemeClr val="bg2"/>
                </a:solidFill>
              </a:rPr>
              <a:t>Rückblick</a:t>
            </a:r>
          </a:p>
          <a:p>
            <a:pPr>
              <a:buFont typeface="+mj-lt"/>
              <a:buAutoNum type="arabicPeriod"/>
            </a:pPr>
            <a:r>
              <a:rPr lang="de-DE" dirty="0" err="1">
                <a:solidFill>
                  <a:schemeClr val="bg2"/>
                </a:solidFill>
              </a:rPr>
              <a:t>Redis</a:t>
            </a:r>
            <a:endParaRPr lang="de-DE" dirty="0">
              <a:solidFill>
                <a:schemeClr val="bg2"/>
              </a:solidFill>
            </a:endParaRPr>
          </a:p>
          <a:p>
            <a:pPr>
              <a:buFont typeface="+mj-lt"/>
              <a:buAutoNum type="arabicPeriod"/>
            </a:pPr>
            <a:r>
              <a:rPr lang="de-DE" dirty="0"/>
              <a:t>Cassandra</a:t>
            </a:r>
          </a:p>
          <a:p>
            <a:pPr>
              <a:buFont typeface="+mj-lt"/>
              <a:buAutoNum type="arabicPeriod"/>
            </a:pPr>
            <a:r>
              <a:rPr lang="de-DE" dirty="0" err="1">
                <a:solidFill>
                  <a:schemeClr val="bg2"/>
                </a:solidFill>
              </a:rPr>
              <a:t>CouchDB</a:t>
            </a:r>
            <a:endParaRPr lang="de-DE" dirty="0">
              <a:solidFill>
                <a:schemeClr val="bg2"/>
              </a:solidFill>
            </a:endParaRPr>
          </a:p>
          <a:p>
            <a:pPr>
              <a:buFont typeface="+mj-lt"/>
              <a:buAutoNum type="arabicPeriod"/>
            </a:pPr>
            <a:r>
              <a:rPr lang="de-DE" dirty="0">
                <a:solidFill>
                  <a:schemeClr val="bg2"/>
                </a:solidFill>
              </a:rPr>
              <a:t>Neo4J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6E65320-50D7-60F3-0007-3E98F5592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4694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3" name="Group 4102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104" name="Straight Connector 4103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5" name="Straight Connector 4104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06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4107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4108" name="Isosceles Triangle 4107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4109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4110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4111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4112" name="Isosceles Triangle 4111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4113" name="Isosceles Triangle 4112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962D3F9D-CA5D-34C9-A2CA-593A02A65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473227"/>
            <a:ext cx="8288032" cy="10966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Cassandra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4D5474-CC14-46FB-D823-24A0601D9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5969" y="5569874"/>
            <a:ext cx="8288032" cy="7016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b="0" i="0" dirty="0" err="1">
                <a:effectLst/>
              </a:rPr>
              <a:t>Spaltenorientierte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Datenbanken</a:t>
            </a:r>
            <a:endParaRPr lang="en-US" sz="18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81C733D-71C4-7A6D-1661-6F7D6CB1C3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" r="2" b="32519"/>
          <a:stretch/>
        </p:blipFill>
        <p:spPr bwMode="auto">
          <a:xfrm>
            <a:off x="677334" y="468621"/>
            <a:ext cx="8274669" cy="3635025"/>
          </a:xfrm>
          <a:custGeom>
            <a:avLst/>
            <a:gdLst/>
            <a:ahLst/>
            <a:cxnLst/>
            <a:rect l="l" t="t" r="r" b="b"/>
            <a:pathLst>
              <a:path w="8274669" h="3635025">
                <a:moveTo>
                  <a:pt x="540554" y="0"/>
                </a:moveTo>
                <a:lnTo>
                  <a:pt x="8274669" y="0"/>
                </a:lnTo>
                <a:lnTo>
                  <a:pt x="8274669" y="3635025"/>
                </a:lnTo>
                <a:lnTo>
                  <a:pt x="0" y="363502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4B36901-E10D-BC16-CEAE-4AE8FCAFD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2023" y="6352651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0D177590-C0B9-4388-A01F-98FB57FCBBE4}" type="slidenum">
              <a:rPr lang="en-US" smtClean="0"/>
              <a:pPr defTabSz="914400">
                <a:spcAft>
                  <a:spcPts val="600"/>
                </a:spcAft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50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9AC7CF62-FB61-F470-0F12-008EF6E7A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Transformierter Teilbereich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BBE26C3-E16C-4194-A006-7B80AEB99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1518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9AC7CF62-FB61-F470-0F12-008EF6E7A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Clustering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BBE26C3-E16C-4194-A006-7B80AEB99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63548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D1EA8F-5F3E-84B8-F6DF-ADD0339B8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Performance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71EC937-EB1B-4160-99F9-6DAE52FF766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7863" y="2160588"/>
          <a:ext cx="8596310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6494">
                  <a:extLst>
                    <a:ext uri="{9D8B030D-6E8A-4147-A177-3AD203B41FA5}">
                      <a16:colId xmlns:a16="http://schemas.microsoft.com/office/drawing/2014/main" val="770647099"/>
                    </a:ext>
                  </a:extLst>
                </a:gridCol>
                <a:gridCol w="2614379">
                  <a:extLst>
                    <a:ext uri="{9D8B030D-6E8A-4147-A177-3AD203B41FA5}">
                      <a16:colId xmlns:a16="http://schemas.microsoft.com/office/drawing/2014/main" val="4126341352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3670196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JDBC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Workbench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52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/>
                        <a:t>100 Studenten einzeln löschen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600 ms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400 ms</a:t>
                      </a:r>
                      <a:endParaRPr lang="en-U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519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/>
                        <a:t>100 Studenten einzeln über Procedure löschen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550 ms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330 ms</a:t>
                      </a:r>
                      <a:endParaRPr lang="en-U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287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100 Studenten in wenigen aber großen Statements löschen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 ms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 ms</a:t>
                      </a:r>
                      <a:endParaRPr lang="en-U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99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Alle Veranstaltungen für alle Studenten mit join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65 ms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 ms</a:t>
                      </a:r>
                      <a:endParaRPr lang="en-U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587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Alle Veranstaltungen für alle Studenten aus einer Veiw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65 ms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 ms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627740"/>
                  </a:ext>
                </a:extLst>
              </a:tr>
            </a:tbl>
          </a:graphicData>
        </a:graphic>
      </p:graphicFrame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733ABCF-BBEE-F49D-09EA-DF5ADB459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288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F32C73-8317-F832-7B01-232934B33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74FDF5-4AD6-B363-DC79-E940D7A13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de-DE" dirty="0">
                <a:solidFill>
                  <a:schemeClr val="bg2"/>
                </a:solidFill>
              </a:rPr>
              <a:t>Rückblick</a:t>
            </a:r>
          </a:p>
          <a:p>
            <a:pPr>
              <a:buFont typeface="+mj-lt"/>
              <a:buAutoNum type="arabicPeriod"/>
            </a:pPr>
            <a:r>
              <a:rPr lang="de-DE" dirty="0" err="1">
                <a:solidFill>
                  <a:schemeClr val="bg2"/>
                </a:solidFill>
              </a:rPr>
              <a:t>Redis</a:t>
            </a:r>
            <a:endParaRPr lang="de-DE" dirty="0">
              <a:solidFill>
                <a:schemeClr val="bg2"/>
              </a:solidFill>
            </a:endParaRPr>
          </a:p>
          <a:p>
            <a:pPr>
              <a:buFont typeface="+mj-lt"/>
              <a:buAutoNum type="arabicPeriod"/>
            </a:pPr>
            <a:r>
              <a:rPr lang="de-DE" dirty="0">
                <a:solidFill>
                  <a:schemeClr val="bg2"/>
                </a:solidFill>
              </a:rPr>
              <a:t>Cassandra</a:t>
            </a:r>
          </a:p>
          <a:p>
            <a:pPr>
              <a:buFont typeface="+mj-lt"/>
              <a:buAutoNum type="arabicPeriod"/>
            </a:pPr>
            <a:r>
              <a:rPr lang="de-DE" dirty="0" err="1"/>
              <a:t>CouchDB</a:t>
            </a:r>
            <a:endParaRPr lang="de-DE" dirty="0"/>
          </a:p>
          <a:p>
            <a:pPr>
              <a:buFont typeface="+mj-lt"/>
              <a:buAutoNum type="arabicPeriod"/>
            </a:pPr>
            <a:r>
              <a:rPr lang="de-DE" dirty="0">
                <a:solidFill>
                  <a:schemeClr val="bg2"/>
                </a:solidFill>
              </a:rPr>
              <a:t>Neo4J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6E65320-50D7-60F3-0007-3E98F5592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1475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F32C73-8317-F832-7B01-232934B33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74FDF5-4AD6-B363-DC79-E940D7A13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de-DE" dirty="0"/>
              <a:t>Rückblick</a:t>
            </a:r>
          </a:p>
          <a:p>
            <a:pPr>
              <a:buFont typeface="+mj-lt"/>
              <a:buAutoNum type="arabicPeriod"/>
            </a:pPr>
            <a:r>
              <a:rPr lang="de-DE" dirty="0" err="1"/>
              <a:t>Redis</a:t>
            </a:r>
            <a:endParaRPr lang="de-DE" dirty="0"/>
          </a:p>
          <a:p>
            <a:pPr>
              <a:buFont typeface="+mj-lt"/>
              <a:buAutoNum type="arabicPeriod"/>
            </a:pPr>
            <a:r>
              <a:rPr lang="de-DE" dirty="0"/>
              <a:t>Cassandra</a:t>
            </a:r>
          </a:p>
          <a:p>
            <a:pPr>
              <a:buFont typeface="+mj-lt"/>
              <a:buAutoNum type="arabicPeriod"/>
            </a:pPr>
            <a:r>
              <a:rPr lang="de-DE" dirty="0" err="1"/>
              <a:t>CouchDB</a:t>
            </a:r>
            <a:endParaRPr lang="de-DE" dirty="0"/>
          </a:p>
          <a:p>
            <a:pPr>
              <a:buFont typeface="+mj-lt"/>
              <a:buAutoNum type="arabicPeriod"/>
            </a:pPr>
            <a:r>
              <a:rPr lang="de-DE" dirty="0"/>
              <a:t>Neo4J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6E65320-50D7-60F3-0007-3E98F5592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1671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9" name="Group 307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080" name="Straight Connector 307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1" name="Straight Connector 308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8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08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084" name="Isosceles Triangle 308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08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08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08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088" name="Isosceles Triangle 308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089" name="Isosceles Triangle 308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962D3F9D-CA5D-34C9-A2CA-593A02A65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473227"/>
            <a:ext cx="8288032" cy="10966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CouchDB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4D5474-CC14-46FB-D823-24A0601D9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5969" y="5569874"/>
            <a:ext cx="8288032" cy="7016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 err="1"/>
              <a:t>Dokumentorientierte</a:t>
            </a:r>
            <a:r>
              <a:rPr lang="en-US" sz="1800" dirty="0"/>
              <a:t> </a:t>
            </a:r>
            <a:r>
              <a:rPr lang="en-US" sz="1800" dirty="0" err="1"/>
              <a:t>Datenbanken</a:t>
            </a:r>
            <a:endParaRPr lang="en-US" sz="18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4B36901-E10D-BC16-CEAE-4AE8FCAFD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2023" y="6352651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0D177590-C0B9-4388-A01F-98FB57FCBBE4}" type="slidenum">
              <a:rPr lang="en-US" smtClean="0"/>
              <a:pPr defTabSz="914400">
                <a:spcAft>
                  <a:spcPts val="600"/>
                </a:spcAft>
              </a:pPr>
              <a:t>20</a:t>
            </a:fld>
            <a:endParaRPr lang="en-US"/>
          </a:p>
        </p:txBody>
      </p:sp>
      <p:pic>
        <p:nvPicPr>
          <p:cNvPr id="6" name="Grafik 5" descr="Ein Bild, das Schrift, Grafiken, Logo, Design enthält.&#10;&#10;Automatisch generierte Beschreibung">
            <a:extLst>
              <a:ext uri="{FF2B5EF4-FFF2-40B4-BE49-F238E27FC236}">
                <a16:creationId xmlns:a16="http://schemas.microsoft.com/office/drawing/2014/main" id="{0F5383FB-754E-918C-6B6B-9AAAB74172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77" y="1422981"/>
            <a:ext cx="8677515" cy="282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6278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9AC7CF62-FB61-F470-0F12-008EF6E7A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Transformierter Teilbereich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BBE26C3-E16C-4194-A006-7B80AEB99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6785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9AC7CF62-FB61-F470-0F12-008EF6E7A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Views und </a:t>
            </a:r>
            <a:r>
              <a:rPr lang="de-DE" dirty="0" err="1"/>
              <a:t>Reduce</a:t>
            </a:r>
            <a:r>
              <a:rPr lang="de-DE" dirty="0"/>
              <a:t>-Funktionen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BBE26C3-E16C-4194-A006-7B80AEB99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43638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D1EA8F-5F3E-84B8-F6DF-ADD0339B8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Performance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71EC937-EB1B-4160-99F9-6DAE52FF766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7863" y="2160588"/>
          <a:ext cx="8596310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6494">
                  <a:extLst>
                    <a:ext uri="{9D8B030D-6E8A-4147-A177-3AD203B41FA5}">
                      <a16:colId xmlns:a16="http://schemas.microsoft.com/office/drawing/2014/main" val="770647099"/>
                    </a:ext>
                  </a:extLst>
                </a:gridCol>
                <a:gridCol w="2614379">
                  <a:extLst>
                    <a:ext uri="{9D8B030D-6E8A-4147-A177-3AD203B41FA5}">
                      <a16:colId xmlns:a16="http://schemas.microsoft.com/office/drawing/2014/main" val="4126341352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3670196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JDBC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Workbench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52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/>
                        <a:t>100 Studenten einzeln löschen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600 ms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400 ms</a:t>
                      </a:r>
                      <a:endParaRPr lang="en-U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519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/>
                        <a:t>100 Studenten einzeln über Procedure löschen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550 ms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330 ms</a:t>
                      </a:r>
                      <a:endParaRPr lang="en-U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287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100 Studenten in wenigen aber großen Statements löschen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 ms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 ms</a:t>
                      </a:r>
                      <a:endParaRPr lang="en-U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99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Alle Veranstaltungen für alle Studenten mit join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65 ms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 ms</a:t>
                      </a:r>
                      <a:endParaRPr lang="en-U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587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Alle Veranstaltungen für alle Studenten aus einer Veiw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65 ms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 ms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627740"/>
                  </a:ext>
                </a:extLst>
              </a:tr>
            </a:tbl>
          </a:graphicData>
        </a:graphic>
      </p:graphicFrame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733ABCF-BBEE-F49D-09EA-DF5ADB459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50561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F32C73-8317-F832-7B01-232934B33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74FDF5-4AD6-B363-DC79-E940D7A13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de-DE" dirty="0">
                <a:solidFill>
                  <a:schemeClr val="bg2"/>
                </a:solidFill>
              </a:rPr>
              <a:t>Rückblick</a:t>
            </a:r>
          </a:p>
          <a:p>
            <a:pPr>
              <a:buFont typeface="+mj-lt"/>
              <a:buAutoNum type="arabicPeriod"/>
            </a:pPr>
            <a:r>
              <a:rPr lang="de-DE" dirty="0" err="1">
                <a:solidFill>
                  <a:schemeClr val="bg2"/>
                </a:solidFill>
              </a:rPr>
              <a:t>Redis</a:t>
            </a:r>
            <a:endParaRPr lang="de-DE" dirty="0">
              <a:solidFill>
                <a:schemeClr val="bg2"/>
              </a:solidFill>
            </a:endParaRPr>
          </a:p>
          <a:p>
            <a:pPr>
              <a:buFont typeface="+mj-lt"/>
              <a:buAutoNum type="arabicPeriod"/>
            </a:pPr>
            <a:r>
              <a:rPr lang="de-DE" dirty="0">
                <a:solidFill>
                  <a:schemeClr val="bg2"/>
                </a:solidFill>
              </a:rPr>
              <a:t>Cassandra</a:t>
            </a:r>
          </a:p>
          <a:p>
            <a:pPr>
              <a:buFont typeface="+mj-lt"/>
              <a:buAutoNum type="arabicPeriod"/>
            </a:pPr>
            <a:r>
              <a:rPr lang="de-DE" dirty="0" err="1">
                <a:solidFill>
                  <a:schemeClr val="bg2"/>
                </a:solidFill>
              </a:rPr>
              <a:t>CouchDB</a:t>
            </a:r>
            <a:endParaRPr lang="de-DE" dirty="0">
              <a:solidFill>
                <a:schemeClr val="bg2"/>
              </a:solidFill>
            </a:endParaRPr>
          </a:p>
          <a:p>
            <a:pPr>
              <a:buFont typeface="+mj-lt"/>
              <a:buAutoNum type="arabicPeriod"/>
            </a:pPr>
            <a:r>
              <a:rPr lang="de-DE" dirty="0"/>
              <a:t>Neo4J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6E65320-50D7-60F3-0007-3E98F5592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3852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>
            <a:extLst>
              <a:ext uri="{FF2B5EF4-FFF2-40B4-BE49-F238E27FC236}">
                <a16:creationId xmlns:a16="http://schemas.microsoft.com/office/drawing/2014/main" id="{90C1370D-763A-8455-2828-BD2B6814A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468618"/>
            <a:ext cx="8497160" cy="318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62D3F9D-CA5D-34C9-A2CA-593A02A65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473227"/>
            <a:ext cx="8288032" cy="10966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Neo4J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4D5474-CC14-46FB-D823-24A0601D9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5969" y="5569874"/>
            <a:ext cx="8288032" cy="7016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b="0" i="0" dirty="0">
                <a:effectLst/>
              </a:rPr>
              <a:t>Graph-</a:t>
            </a:r>
            <a:r>
              <a:rPr lang="en-US" sz="1800" b="0" i="0" dirty="0" err="1">
                <a:effectLst/>
              </a:rPr>
              <a:t>Datenbanken</a:t>
            </a:r>
            <a:endParaRPr lang="en-US" sz="18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4B36901-E10D-BC16-CEAE-4AE8FCAFD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2023" y="6352651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0D177590-C0B9-4388-A01F-98FB57FCBBE4}" type="slidenum">
              <a:rPr lang="en-US" smtClean="0"/>
              <a:pPr defTabSz="914400">
                <a:spcAft>
                  <a:spcPts val="600"/>
                </a:spcAft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674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9AC7CF62-FB61-F470-0F12-008EF6E7A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Transformierter Teilbereich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BBE26C3-E16C-4194-A006-7B80AEB99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58441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9AC7CF62-FB61-F470-0F12-008EF6E7A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Erweiterung des Datenbankmodells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BBE26C3-E16C-4194-A006-7B80AEB99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9181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D1EA8F-5F3E-84B8-F6DF-ADD0339B8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Performance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71EC937-EB1B-4160-99F9-6DAE52FF766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7863" y="2160588"/>
          <a:ext cx="8596310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6494">
                  <a:extLst>
                    <a:ext uri="{9D8B030D-6E8A-4147-A177-3AD203B41FA5}">
                      <a16:colId xmlns:a16="http://schemas.microsoft.com/office/drawing/2014/main" val="770647099"/>
                    </a:ext>
                  </a:extLst>
                </a:gridCol>
                <a:gridCol w="2614379">
                  <a:extLst>
                    <a:ext uri="{9D8B030D-6E8A-4147-A177-3AD203B41FA5}">
                      <a16:colId xmlns:a16="http://schemas.microsoft.com/office/drawing/2014/main" val="4126341352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3670196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JDBC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Workbench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52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/>
                        <a:t>100 Studenten einzeln löschen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600 ms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400 ms</a:t>
                      </a:r>
                      <a:endParaRPr lang="en-U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519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/>
                        <a:t>100 Studenten einzeln über Procedure löschen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550 ms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330 ms</a:t>
                      </a:r>
                      <a:endParaRPr lang="en-U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287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100 Studenten in wenigen aber großen Statements löschen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 ms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 ms</a:t>
                      </a:r>
                      <a:endParaRPr lang="en-U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99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Alle Veranstaltungen für alle Studenten mit join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65 ms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 ms</a:t>
                      </a:r>
                      <a:endParaRPr lang="en-U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587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Alle Veranstaltungen für alle Studenten aus einer Veiw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65 ms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 ms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627740"/>
                  </a:ext>
                </a:extLst>
              </a:tr>
            </a:tbl>
          </a:graphicData>
        </a:graphic>
      </p:graphicFrame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733ABCF-BBEE-F49D-09EA-DF5ADB459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95265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54FC5A-3220-7777-4395-56D0A88ED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Impressum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2BD5B7B-99A1-9B88-A2E2-977D33F48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29</a:t>
            </a:fld>
            <a:endParaRPr lang="de-DE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CDF4C6A6-17B3-2E35-C9D0-27F7E121DDA2}"/>
              </a:ext>
            </a:extLst>
          </p:cNvPr>
          <p:cNvGrpSpPr/>
          <p:nvPr/>
        </p:nvGrpSpPr>
        <p:grpSpPr>
          <a:xfrm>
            <a:off x="88094" y="2560755"/>
            <a:ext cx="2839242" cy="1996090"/>
            <a:chOff x="8929417" y="1422453"/>
            <a:chExt cx="2839242" cy="1996090"/>
          </a:xfrm>
        </p:grpSpPr>
        <p:sp>
          <p:nvSpPr>
            <p:cNvPr id="6" name="Eckige Klammer links 5">
              <a:extLst>
                <a:ext uri="{FF2B5EF4-FFF2-40B4-BE49-F238E27FC236}">
                  <a16:creationId xmlns:a16="http://schemas.microsoft.com/office/drawing/2014/main" id="{A3934A86-EA04-AC12-5112-56599182EB22}"/>
                </a:ext>
              </a:extLst>
            </p:cNvPr>
            <p:cNvSpPr/>
            <p:nvPr/>
          </p:nvSpPr>
          <p:spPr>
            <a:xfrm>
              <a:off x="8929417" y="1516909"/>
              <a:ext cx="402430" cy="1612107"/>
            </a:xfrm>
            <a:prstGeom prst="leftBracket">
              <a:avLst/>
            </a:prstGeom>
            <a:noFill/>
            <a:ln w="28575">
              <a:gradFill>
                <a:gsLst>
                  <a:gs pos="13000">
                    <a:srgbClr val="BADAE8"/>
                  </a:gs>
                  <a:gs pos="25843">
                    <a:srgbClr val="93D1C8"/>
                  </a:gs>
                  <a:gs pos="46000">
                    <a:srgbClr val="66C7A3"/>
                  </a:gs>
                  <a:gs pos="68000">
                    <a:srgbClr val="38BD7E"/>
                  </a:gs>
                  <a:gs pos="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4"/>
                  </a:gs>
                </a:gsLst>
                <a:lin ang="5400000" scaled="1"/>
              </a:gradFill>
            </a:ln>
          </p:spPr>
          <p:txBody>
            <a:bodyPr anchor="ctr"/>
            <a:lstStyle/>
            <a:p>
              <a:pPr defTabSz="1072798">
                <a:spcBef>
                  <a:spcPct val="20000"/>
                </a:spcBef>
              </a:pPr>
              <a:endParaRPr lang="de-DE" sz="1600">
                <a:solidFill>
                  <a:schemeClr val="accent2"/>
                </a:solidFill>
              </a:endParaRPr>
            </a:p>
          </p:txBody>
        </p:sp>
        <p:sp>
          <p:nvSpPr>
            <p:cNvPr id="7" name="Eckige Klammer links 6">
              <a:extLst>
                <a:ext uri="{FF2B5EF4-FFF2-40B4-BE49-F238E27FC236}">
                  <a16:creationId xmlns:a16="http://schemas.microsoft.com/office/drawing/2014/main" id="{224F0716-A348-84B3-DCAF-1F4C7B6F193F}"/>
                </a:ext>
              </a:extLst>
            </p:cNvPr>
            <p:cNvSpPr/>
            <p:nvPr/>
          </p:nvSpPr>
          <p:spPr>
            <a:xfrm flipH="1">
              <a:off x="11366228" y="1516908"/>
              <a:ext cx="402431" cy="1612107"/>
            </a:xfrm>
            <a:prstGeom prst="leftBracket">
              <a:avLst/>
            </a:prstGeom>
            <a:noFill/>
            <a:ln w="28575">
              <a:gradFill>
                <a:gsLst>
                  <a:gs pos="13000">
                    <a:srgbClr val="BADAE8"/>
                  </a:gs>
                  <a:gs pos="25843">
                    <a:srgbClr val="93D1C8"/>
                  </a:gs>
                  <a:gs pos="46000">
                    <a:srgbClr val="66C7A3"/>
                  </a:gs>
                  <a:gs pos="68000">
                    <a:srgbClr val="38BD7E"/>
                  </a:gs>
                  <a:gs pos="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4"/>
                  </a:gs>
                </a:gsLst>
                <a:lin ang="5400000" scaled="1"/>
              </a:gradFill>
            </a:ln>
          </p:spPr>
          <p:txBody>
            <a:bodyPr anchor="ctr"/>
            <a:lstStyle/>
            <a:p>
              <a:pPr defTabSz="1072798">
                <a:spcBef>
                  <a:spcPct val="20000"/>
                </a:spcBef>
              </a:pPr>
              <a:endParaRPr lang="de-DE" sz="1600">
                <a:solidFill>
                  <a:schemeClr val="accent2"/>
                </a:solidFill>
              </a:endParaRPr>
            </a:p>
          </p:txBody>
        </p:sp>
        <p:sp>
          <p:nvSpPr>
            <p:cNvPr id="8" name="Flussdiagramm: Verbinder 7">
              <a:extLst>
                <a:ext uri="{FF2B5EF4-FFF2-40B4-BE49-F238E27FC236}">
                  <a16:creationId xmlns:a16="http://schemas.microsoft.com/office/drawing/2014/main" id="{334958DE-C833-CB99-948E-C9BF5F27CE99}"/>
                </a:ext>
              </a:extLst>
            </p:cNvPr>
            <p:cNvSpPr/>
            <p:nvPr/>
          </p:nvSpPr>
          <p:spPr>
            <a:xfrm>
              <a:off x="9718669" y="1422453"/>
              <a:ext cx="1178189" cy="1146440"/>
            </a:xfrm>
            <a:prstGeom prst="flowChartConnector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9050">
              <a:gradFill>
                <a:gsLst>
                  <a:gs pos="68000">
                    <a:srgbClr val="3BBE80"/>
                  </a:gs>
                  <a:gs pos="45980">
                    <a:srgbClr val="71CAAD"/>
                  </a:gs>
                  <a:gs pos="26000">
                    <a:srgbClr val="9BD3CF"/>
                  </a:gs>
                  <a:gs pos="13200">
                    <a:srgbClr val="BADAE8"/>
                  </a:gs>
                  <a:gs pos="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4"/>
                  </a:gs>
                </a:gsLst>
                <a:lin ang="5400000" scaled="1"/>
              </a:gradFill>
            </a:ln>
          </p:spPr>
          <p:txBody>
            <a:bodyPr anchor="ctr"/>
            <a:lstStyle/>
            <a:p>
              <a:pPr>
                <a:spcBef>
                  <a:spcPct val="20000"/>
                </a:spcBef>
              </a:pPr>
              <a:endParaRPr lang="de-DE" sz="1600">
                <a:solidFill>
                  <a:schemeClr val="bg1"/>
                </a:solidFill>
              </a:endParaRP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C00F4863-E9AB-108E-1D6E-F234B66F4E88}"/>
                </a:ext>
              </a:extLst>
            </p:cNvPr>
            <p:cNvSpPr txBox="1"/>
            <p:nvPr/>
          </p:nvSpPr>
          <p:spPr bwMode="auto">
            <a:xfrm>
              <a:off x="9331847" y="2709915"/>
              <a:ext cx="2034381" cy="4614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180000" tIns="180000" rIns="180000" bIns="180000" rtlCol="0">
              <a:noAutofit/>
            </a:bodyPr>
            <a:lstStyle/>
            <a:p>
              <a:pPr marL="0">
                <a:lnSpc>
                  <a:spcPct val="110000"/>
                </a:lnSpc>
                <a:spcAft>
                  <a:spcPts val="600"/>
                </a:spcAft>
              </a:pPr>
              <a:endParaRPr lang="de-DE" sz="1800">
                <a:latin typeface="Calibri" pitchFamily="34" charset="0"/>
              </a:endParaRPr>
            </a:p>
          </p:txBody>
        </p:sp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61370655-976D-F052-7D49-989BC2591F8E}"/>
                </a:ext>
              </a:extLst>
            </p:cNvPr>
            <p:cNvGrpSpPr/>
            <p:nvPr/>
          </p:nvGrpSpPr>
          <p:grpSpPr>
            <a:xfrm>
              <a:off x="9257877" y="2529600"/>
              <a:ext cx="2176684" cy="888943"/>
              <a:chOff x="2726690" y="598849"/>
              <a:chExt cx="3595639" cy="1183610"/>
            </a:xfrm>
          </p:grpSpPr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55545C14-CD35-8CF3-954E-CF1AE3047A6F}"/>
                  </a:ext>
                </a:extLst>
              </p:cNvPr>
              <p:cNvSpPr/>
              <p:nvPr/>
            </p:nvSpPr>
            <p:spPr>
              <a:xfrm rot="5400000">
                <a:off x="3938233" y="-479688"/>
                <a:ext cx="1045502" cy="32025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3">
                <a:scrgbClr r="0" g="0" b="0"/>
              </a:lnRef>
              <a:fillRef idx="1">
                <a:scrgbClr r="0" g="0" b="0"/>
              </a:fillRef>
              <a:effectRef idx="1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de-DE"/>
              </a:p>
            </p:txBody>
          </p:sp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FC088EB5-CDD4-118D-5DF9-9F9224AD6DC4}"/>
                  </a:ext>
                </a:extLst>
              </p:cNvPr>
              <p:cNvSpPr txBox="1"/>
              <p:nvPr/>
            </p:nvSpPr>
            <p:spPr>
              <a:xfrm>
                <a:off x="2726690" y="736957"/>
                <a:ext cx="3595639" cy="1045502"/>
              </a:xfrm>
              <a:prstGeom prst="rect">
                <a:avLst/>
              </a:prstGeom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marL="0" lvl="0" indent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de-DE" sz="1000" kern="1200">
                    <a:ln>
                      <a:noFill/>
                    </a:ln>
                    <a:solidFill>
                      <a:schemeClr val="tx1"/>
                    </a:solidFill>
                  </a:rPr>
                  <a:t>Nils Thorben Konopka</a:t>
                </a:r>
              </a:p>
              <a:p>
                <a:pPr marL="0" lvl="0" indent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de-DE" sz="1000">
                    <a:solidFill>
                      <a:schemeClr val="tx1"/>
                    </a:solidFill>
                    <a:latin typeface="Calibri" pitchFamily="34" charset="0"/>
                  </a:rPr>
                  <a:t>nils-thorben.konopka@itc-studenten.de</a:t>
                </a:r>
              </a:p>
              <a:p>
                <a:pPr marL="0" lvl="0" indent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de-DE" sz="1000" kern="120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843EE85C-B65E-D24E-33FB-53AB83A0FC3B}"/>
              </a:ext>
            </a:extLst>
          </p:cNvPr>
          <p:cNvGrpSpPr/>
          <p:nvPr/>
        </p:nvGrpSpPr>
        <p:grpSpPr>
          <a:xfrm>
            <a:off x="6434760" y="2601570"/>
            <a:ext cx="2839242" cy="1886540"/>
            <a:chOff x="5430360" y="3757154"/>
            <a:chExt cx="2839242" cy="1886540"/>
          </a:xfrm>
        </p:grpSpPr>
        <p:sp>
          <p:nvSpPr>
            <p:cNvPr id="14" name="Flussdiagramm: Verbinder 13">
              <a:extLst>
                <a:ext uri="{FF2B5EF4-FFF2-40B4-BE49-F238E27FC236}">
                  <a16:creationId xmlns:a16="http://schemas.microsoft.com/office/drawing/2014/main" id="{0FFF1473-6E93-217C-D719-4102CB9E4A32}"/>
                </a:ext>
              </a:extLst>
            </p:cNvPr>
            <p:cNvSpPr/>
            <p:nvPr/>
          </p:nvSpPr>
          <p:spPr>
            <a:xfrm>
              <a:off x="6219611" y="3757154"/>
              <a:ext cx="1178189" cy="1146440"/>
            </a:xfrm>
            <a:prstGeom prst="flowChartConnector">
              <a:avLst/>
            </a:prstGeom>
            <a:blipFill>
              <a:blip r:embed="rId4"/>
              <a:stretch>
                <a:fillRect/>
              </a:stretch>
            </a:blipFill>
            <a:ln w="19050">
              <a:gradFill>
                <a:gsLst>
                  <a:gs pos="68000">
                    <a:srgbClr val="3BBE80"/>
                  </a:gs>
                  <a:gs pos="45980">
                    <a:srgbClr val="71CAAD"/>
                  </a:gs>
                  <a:gs pos="26000">
                    <a:srgbClr val="9BD3CF"/>
                  </a:gs>
                  <a:gs pos="13200">
                    <a:srgbClr val="BADAE8"/>
                  </a:gs>
                  <a:gs pos="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4"/>
                  </a:gs>
                </a:gsLst>
                <a:lin ang="5400000" scaled="1"/>
              </a:gradFill>
            </a:ln>
          </p:spPr>
          <p:txBody>
            <a:bodyPr anchor="ctr"/>
            <a:lstStyle/>
            <a:p>
              <a:pPr>
                <a:spcBef>
                  <a:spcPct val="20000"/>
                </a:spcBef>
              </a:pPr>
              <a:endParaRPr lang="de-DE" sz="1600">
                <a:solidFill>
                  <a:schemeClr val="bg1"/>
                </a:solidFill>
              </a:endParaRPr>
            </a:p>
          </p:txBody>
        </p: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A20649C9-E580-6F6A-B871-F43855AF1838}"/>
                </a:ext>
              </a:extLst>
            </p:cNvPr>
            <p:cNvGrpSpPr/>
            <p:nvPr/>
          </p:nvGrpSpPr>
          <p:grpSpPr>
            <a:xfrm>
              <a:off x="5430360" y="3815990"/>
              <a:ext cx="2839242" cy="1827704"/>
              <a:chOff x="5430360" y="3815990"/>
              <a:chExt cx="2839242" cy="1827704"/>
            </a:xfrm>
          </p:grpSpPr>
          <p:sp>
            <p:nvSpPr>
              <p:cNvPr id="16" name="Eckige Klammer links 15">
                <a:extLst>
                  <a:ext uri="{FF2B5EF4-FFF2-40B4-BE49-F238E27FC236}">
                    <a16:creationId xmlns:a16="http://schemas.microsoft.com/office/drawing/2014/main" id="{7468184E-878A-C1D0-D477-1C3A0E727CA0}"/>
                  </a:ext>
                </a:extLst>
              </p:cNvPr>
              <p:cNvSpPr/>
              <p:nvPr/>
            </p:nvSpPr>
            <p:spPr>
              <a:xfrm>
                <a:off x="5430360" y="3815991"/>
                <a:ext cx="402430" cy="1612107"/>
              </a:xfrm>
              <a:prstGeom prst="leftBracket">
                <a:avLst/>
              </a:prstGeom>
              <a:noFill/>
              <a:ln w="28575">
                <a:gradFill>
                  <a:gsLst>
                    <a:gs pos="13000">
                      <a:srgbClr val="BADAE8"/>
                    </a:gs>
                    <a:gs pos="25843">
                      <a:srgbClr val="93D1C8"/>
                    </a:gs>
                    <a:gs pos="46000">
                      <a:srgbClr val="66C7A3"/>
                    </a:gs>
                    <a:gs pos="68000">
                      <a:srgbClr val="38BD7E"/>
                    </a:gs>
                    <a:gs pos="0">
                      <a:schemeClr val="accent6">
                        <a:lumMod val="20000"/>
                        <a:lumOff val="80000"/>
                      </a:schemeClr>
                    </a:gs>
                    <a:gs pos="100000">
                      <a:schemeClr val="accent4"/>
                    </a:gs>
                  </a:gsLst>
                  <a:lin ang="5400000" scaled="1"/>
                </a:gradFill>
              </a:ln>
            </p:spPr>
            <p:txBody>
              <a:bodyPr anchor="ctr"/>
              <a:lstStyle/>
              <a:p>
                <a:pPr defTabSz="1072798">
                  <a:spcBef>
                    <a:spcPct val="20000"/>
                  </a:spcBef>
                </a:pPr>
                <a:endParaRPr lang="de-DE" sz="16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7" name="Eckige Klammer links 16">
                <a:extLst>
                  <a:ext uri="{FF2B5EF4-FFF2-40B4-BE49-F238E27FC236}">
                    <a16:creationId xmlns:a16="http://schemas.microsoft.com/office/drawing/2014/main" id="{FA7E6D21-A255-4E2E-B66D-A155464D49F5}"/>
                  </a:ext>
                </a:extLst>
              </p:cNvPr>
              <p:cNvSpPr/>
              <p:nvPr/>
            </p:nvSpPr>
            <p:spPr>
              <a:xfrm flipH="1">
                <a:off x="7867171" y="3815990"/>
                <a:ext cx="402431" cy="1612107"/>
              </a:xfrm>
              <a:prstGeom prst="leftBracket">
                <a:avLst/>
              </a:prstGeom>
              <a:noFill/>
              <a:ln w="28575">
                <a:gradFill>
                  <a:gsLst>
                    <a:gs pos="13000">
                      <a:srgbClr val="BADAE8"/>
                    </a:gs>
                    <a:gs pos="25843">
                      <a:srgbClr val="93D1C8"/>
                    </a:gs>
                    <a:gs pos="46000">
                      <a:srgbClr val="66C7A3"/>
                    </a:gs>
                    <a:gs pos="68000">
                      <a:srgbClr val="38BD7E"/>
                    </a:gs>
                    <a:gs pos="0">
                      <a:schemeClr val="accent6">
                        <a:lumMod val="20000"/>
                        <a:lumOff val="80000"/>
                      </a:schemeClr>
                    </a:gs>
                    <a:gs pos="100000">
                      <a:schemeClr val="accent4"/>
                    </a:gs>
                  </a:gsLst>
                  <a:lin ang="5400000" scaled="1"/>
                </a:gradFill>
              </a:ln>
            </p:spPr>
            <p:txBody>
              <a:bodyPr anchor="ctr"/>
              <a:lstStyle/>
              <a:p>
                <a:pPr defTabSz="1072798">
                  <a:spcBef>
                    <a:spcPct val="20000"/>
                  </a:spcBef>
                </a:pPr>
                <a:endParaRPr lang="de-DE" sz="16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981ECA20-C708-B2CB-F797-FCAC64BFBEF4}"/>
                  </a:ext>
                </a:extLst>
              </p:cNvPr>
              <p:cNvSpPr txBox="1"/>
              <p:nvPr/>
            </p:nvSpPr>
            <p:spPr bwMode="auto">
              <a:xfrm>
                <a:off x="5832790" y="5008997"/>
                <a:ext cx="2034381" cy="4614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180000" tIns="180000" rIns="180000" bIns="180000" rtlCol="0">
                <a:noAutofit/>
              </a:bodyPr>
              <a:lstStyle/>
              <a:p>
                <a:pPr marL="0">
                  <a:lnSpc>
                    <a:spcPct val="110000"/>
                  </a:lnSpc>
                  <a:spcAft>
                    <a:spcPts val="600"/>
                  </a:spcAft>
                </a:pPr>
                <a:endParaRPr lang="de-DE" sz="1800">
                  <a:latin typeface="Calibri" pitchFamily="34" charset="0"/>
                </a:endParaRPr>
              </a:p>
            </p:txBody>
          </p:sp>
          <p:grpSp>
            <p:nvGrpSpPr>
              <p:cNvPr id="19" name="Gruppieren 18">
                <a:extLst>
                  <a:ext uri="{FF2B5EF4-FFF2-40B4-BE49-F238E27FC236}">
                    <a16:creationId xmlns:a16="http://schemas.microsoft.com/office/drawing/2014/main" id="{82A3BC61-A848-F73A-B8B9-DDCB158821A0}"/>
                  </a:ext>
                </a:extLst>
              </p:cNvPr>
              <p:cNvGrpSpPr/>
              <p:nvPr/>
            </p:nvGrpSpPr>
            <p:grpSpPr>
              <a:xfrm>
                <a:off x="5839338" y="4828682"/>
                <a:ext cx="1938736" cy="815012"/>
                <a:chOff x="2859696" y="598849"/>
                <a:chExt cx="3202576" cy="1085172"/>
              </a:xfrm>
            </p:grpSpPr>
            <p:sp>
              <p:nvSpPr>
                <p:cNvPr id="20" name="Rechteck 19">
                  <a:extLst>
                    <a:ext uri="{FF2B5EF4-FFF2-40B4-BE49-F238E27FC236}">
                      <a16:creationId xmlns:a16="http://schemas.microsoft.com/office/drawing/2014/main" id="{5DEF2A63-A9AC-97F0-3BF1-420ADA6A15AC}"/>
                    </a:ext>
                  </a:extLst>
                </p:cNvPr>
                <p:cNvSpPr/>
                <p:nvPr/>
              </p:nvSpPr>
              <p:spPr>
                <a:xfrm rot="5400000">
                  <a:off x="3938233" y="-479688"/>
                  <a:ext cx="1045502" cy="320257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3">
                  <a:scrgbClr r="0" g="0" b="0"/>
                </a:lnRef>
                <a:fillRef idx="1">
                  <a:scrgbClr r="0" g="0" b="0"/>
                </a:fillRef>
                <a:effectRef idx="1">
                  <a:schemeClr val="l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/>
                <a:lstStyle/>
                <a:p>
                  <a:endParaRPr lang="de-DE"/>
                </a:p>
              </p:txBody>
            </p:sp>
            <p:sp>
              <p:nvSpPr>
                <p:cNvPr id="21" name="Textfeld 20">
                  <a:extLst>
                    <a:ext uri="{FF2B5EF4-FFF2-40B4-BE49-F238E27FC236}">
                      <a16:creationId xmlns:a16="http://schemas.microsoft.com/office/drawing/2014/main" id="{8FC84111-8675-5AAA-94AB-881D499E1DD5}"/>
                    </a:ext>
                  </a:extLst>
                </p:cNvPr>
                <p:cNvSpPr txBox="1"/>
                <p:nvPr/>
              </p:nvSpPr>
              <p:spPr>
                <a:xfrm>
                  <a:off x="2859696" y="638519"/>
                  <a:ext cx="3202576" cy="104550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60960" tIns="60960" rIns="60960" bIns="60960" numCol="1" spcCol="1270" anchor="ctr" anchorCtr="0">
                  <a:noAutofit/>
                </a:bodyPr>
                <a:lstStyle/>
                <a:p>
                  <a:pPr marL="0" lvl="0" indent="0" algn="ctr" defTabSz="711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de-DE" sz="1000" kern="1200">
                      <a:ln>
                        <a:noFill/>
                      </a:ln>
                      <a:solidFill>
                        <a:schemeClr val="tx1"/>
                      </a:solidFill>
                    </a:rPr>
                    <a:t>Lukas Cornel Meier</a:t>
                  </a:r>
                  <a:endParaRPr lang="de-DE" sz="1000" kern="1200">
                    <a:ln>
                      <a:noFill/>
                    </a:ln>
                    <a:solidFill>
                      <a:schemeClr val="tx1"/>
                    </a:solidFill>
                    <a:latin typeface="Calibri" pitchFamily="34" charset="0"/>
                  </a:endParaRPr>
                </a:p>
                <a:p>
                  <a:pPr marL="0" lvl="0" indent="0" algn="ctr" defTabSz="711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de-DE" sz="1000">
                      <a:solidFill>
                        <a:schemeClr val="tx1"/>
                      </a:solidFill>
                      <a:latin typeface="Calibri" pitchFamily="34" charset="0"/>
                    </a:rPr>
                    <a:t>lukas.meier@itc-studenten.de</a:t>
                  </a:r>
                  <a:endParaRPr lang="de-DE" sz="1000" kern="1200">
                    <a:ln>
                      <a:noFill/>
                    </a:ln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922D2990-BC8A-B193-BAA1-49F727F8A13A}"/>
              </a:ext>
            </a:extLst>
          </p:cNvPr>
          <p:cNvGrpSpPr/>
          <p:nvPr/>
        </p:nvGrpSpPr>
        <p:grpSpPr>
          <a:xfrm>
            <a:off x="3234401" y="2560755"/>
            <a:ext cx="2772701" cy="1892365"/>
            <a:chOff x="1774825" y="3740665"/>
            <a:chExt cx="2772701" cy="1892365"/>
          </a:xfrm>
        </p:grpSpPr>
        <p:sp>
          <p:nvSpPr>
            <p:cNvPr id="23" name="Eckige Klammer links 22">
              <a:extLst>
                <a:ext uri="{FF2B5EF4-FFF2-40B4-BE49-F238E27FC236}">
                  <a16:creationId xmlns:a16="http://schemas.microsoft.com/office/drawing/2014/main" id="{1F311DC4-CACD-8F50-5150-C25DFE847F34}"/>
                </a:ext>
              </a:extLst>
            </p:cNvPr>
            <p:cNvSpPr/>
            <p:nvPr/>
          </p:nvSpPr>
          <p:spPr>
            <a:xfrm>
              <a:off x="1774825" y="3835121"/>
              <a:ext cx="402430" cy="1612107"/>
            </a:xfrm>
            <a:prstGeom prst="leftBracket">
              <a:avLst/>
            </a:prstGeom>
            <a:noFill/>
            <a:ln w="28575">
              <a:gradFill>
                <a:gsLst>
                  <a:gs pos="13000">
                    <a:srgbClr val="BADAE8"/>
                  </a:gs>
                  <a:gs pos="25843">
                    <a:srgbClr val="93D1C8"/>
                  </a:gs>
                  <a:gs pos="46000">
                    <a:srgbClr val="66C7A3"/>
                  </a:gs>
                  <a:gs pos="68000">
                    <a:srgbClr val="38BD7E"/>
                  </a:gs>
                  <a:gs pos="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4"/>
                  </a:gs>
                </a:gsLst>
                <a:lin ang="5400000" scaled="1"/>
              </a:gradFill>
            </a:ln>
          </p:spPr>
          <p:txBody>
            <a:bodyPr anchor="ctr"/>
            <a:lstStyle/>
            <a:p>
              <a:pPr defTabSz="1072798">
                <a:spcBef>
                  <a:spcPct val="20000"/>
                </a:spcBef>
              </a:pPr>
              <a:endParaRPr lang="de-DE" sz="1600">
                <a:solidFill>
                  <a:schemeClr val="accent2"/>
                </a:solidFill>
              </a:endParaRPr>
            </a:p>
          </p:txBody>
        </p:sp>
        <p:sp>
          <p:nvSpPr>
            <p:cNvPr id="24" name="Eckige Klammer links 23">
              <a:extLst>
                <a:ext uri="{FF2B5EF4-FFF2-40B4-BE49-F238E27FC236}">
                  <a16:creationId xmlns:a16="http://schemas.microsoft.com/office/drawing/2014/main" id="{BF16137C-438D-1508-987F-AA3A8D5CE82D}"/>
                </a:ext>
              </a:extLst>
            </p:cNvPr>
            <p:cNvSpPr/>
            <p:nvPr/>
          </p:nvSpPr>
          <p:spPr>
            <a:xfrm flipH="1">
              <a:off x="4145095" y="3835120"/>
              <a:ext cx="402431" cy="1612107"/>
            </a:xfrm>
            <a:prstGeom prst="leftBracket">
              <a:avLst/>
            </a:prstGeom>
            <a:noFill/>
            <a:ln w="28575">
              <a:gradFill>
                <a:gsLst>
                  <a:gs pos="13000">
                    <a:srgbClr val="BADAE8"/>
                  </a:gs>
                  <a:gs pos="25843">
                    <a:srgbClr val="93D1C8"/>
                  </a:gs>
                  <a:gs pos="46000">
                    <a:srgbClr val="66C7A3"/>
                  </a:gs>
                  <a:gs pos="68000">
                    <a:srgbClr val="38BD7E"/>
                  </a:gs>
                  <a:gs pos="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4"/>
                  </a:gs>
                </a:gsLst>
                <a:lin ang="5400000" scaled="1"/>
              </a:gradFill>
            </a:ln>
          </p:spPr>
          <p:txBody>
            <a:bodyPr anchor="ctr"/>
            <a:lstStyle/>
            <a:p>
              <a:pPr defTabSz="1072798">
                <a:spcBef>
                  <a:spcPct val="20000"/>
                </a:spcBef>
              </a:pPr>
              <a:endParaRPr lang="de-DE" sz="1600">
                <a:solidFill>
                  <a:schemeClr val="accent2"/>
                </a:solidFill>
              </a:endParaRPr>
            </a:p>
          </p:txBody>
        </p:sp>
        <p:sp>
          <p:nvSpPr>
            <p:cNvPr id="25" name="Flussdiagramm: Verbinder 24">
              <a:extLst>
                <a:ext uri="{FF2B5EF4-FFF2-40B4-BE49-F238E27FC236}">
                  <a16:creationId xmlns:a16="http://schemas.microsoft.com/office/drawing/2014/main" id="{067CAE49-AF26-26A9-1816-5026DA2DB1D3}"/>
                </a:ext>
              </a:extLst>
            </p:cNvPr>
            <p:cNvSpPr/>
            <p:nvPr/>
          </p:nvSpPr>
          <p:spPr>
            <a:xfrm>
              <a:off x="2564077" y="3740665"/>
              <a:ext cx="1178189" cy="1146440"/>
            </a:xfrm>
            <a:prstGeom prst="flowChartConnector">
              <a:avLst/>
            </a:prstGeom>
            <a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 l="-13000" r="-13000"/>
              </a:stretch>
            </a:blipFill>
            <a:ln w="19050">
              <a:gradFill>
                <a:gsLst>
                  <a:gs pos="68000">
                    <a:srgbClr val="3BBE80"/>
                  </a:gs>
                  <a:gs pos="45980">
                    <a:srgbClr val="71CAAD"/>
                  </a:gs>
                  <a:gs pos="26000">
                    <a:srgbClr val="9BD3CF"/>
                  </a:gs>
                  <a:gs pos="13200">
                    <a:srgbClr val="BADAE8"/>
                  </a:gs>
                  <a:gs pos="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4"/>
                  </a:gs>
                </a:gsLst>
                <a:lin ang="5400000" scaled="1"/>
              </a:gradFill>
            </a:ln>
          </p:spPr>
          <p:txBody>
            <a:bodyPr anchor="ctr"/>
            <a:lstStyle/>
            <a:p>
              <a:pPr>
                <a:spcBef>
                  <a:spcPct val="20000"/>
                </a:spcBef>
              </a:pPr>
              <a:endParaRPr lang="de-DE" sz="1600">
                <a:solidFill>
                  <a:schemeClr val="bg1"/>
                </a:solidFill>
              </a:endParaRP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8EB14720-EA4B-4B51-E1B4-5FF4BF8624E7}"/>
                </a:ext>
              </a:extLst>
            </p:cNvPr>
            <p:cNvSpPr txBox="1"/>
            <p:nvPr/>
          </p:nvSpPr>
          <p:spPr bwMode="auto">
            <a:xfrm>
              <a:off x="2177255" y="5028127"/>
              <a:ext cx="2034381" cy="4614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180000" tIns="180000" rIns="180000" bIns="180000" rtlCol="0">
              <a:noAutofit/>
            </a:bodyPr>
            <a:lstStyle/>
            <a:p>
              <a:pPr marL="0">
                <a:lnSpc>
                  <a:spcPct val="110000"/>
                </a:lnSpc>
                <a:spcAft>
                  <a:spcPts val="600"/>
                </a:spcAft>
              </a:pPr>
              <a:endParaRPr lang="de-DE" sz="1800">
                <a:latin typeface="Calibri" pitchFamily="34" charset="0"/>
              </a:endParaRPr>
            </a:p>
          </p:txBody>
        </p:sp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5C87F514-562D-1EE2-4B7E-87F5BE1AD6A2}"/>
                </a:ext>
              </a:extLst>
            </p:cNvPr>
            <p:cNvGrpSpPr/>
            <p:nvPr/>
          </p:nvGrpSpPr>
          <p:grpSpPr>
            <a:xfrm>
              <a:off x="2183802" y="4837548"/>
              <a:ext cx="1983120" cy="795482"/>
              <a:chOff x="2859696" y="585183"/>
              <a:chExt cx="3275894" cy="1059168"/>
            </a:xfrm>
          </p:grpSpPr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9D2D3EC1-5E31-9C75-DA07-4C45A1626C25}"/>
                  </a:ext>
                </a:extLst>
              </p:cNvPr>
              <p:cNvSpPr/>
              <p:nvPr/>
            </p:nvSpPr>
            <p:spPr>
              <a:xfrm rot="5400000">
                <a:off x="3938233" y="-479688"/>
                <a:ext cx="1045502" cy="32025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3">
                <a:scrgbClr r="0" g="0" b="0"/>
              </a:lnRef>
              <a:fillRef idx="1">
                <a:scrgbClr r="0" g="0" b="0"/>
              </a:fillRef>
              <a:effectRef idx="1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de-DE"/>
              </a:p>
            </p:txBody>
          </p:sp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F70F03F1-FA97-E314-E7C1-0C91D1ABFA41}"/>
                  </a:ext>
                </a:extLst>
              </p:cNvPr>
              <p:cNvSpPr txBox="1"/>
              <p:nvPr/>
            </p:nvSpPr>
            <p:spPr>
              <a:xfrm>
                <a:off x="2933013" y="585183"/>
                <a:ext cx="3202577" cy="1045500"/>
              </a:xfrm>
              <a:prstGeom prst="rect">
                <a:avLst/>
              </a:prstGeom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marL="0" lvl="0" indent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de-DE" sz="1000" kern="1200">
                    <a:ln>
                      <a:noFill/>
                    </a:ln>
                    <a:solidFill>
                      <a:schemeClr val="tx1"/>
                    </a:solidFill>
                  </a:rPr>
                  <a:t>Rodrigo Galarza</a:t>
                </a:r>
              </a:p>
              <a:p>
                <a:pPr marL="0" lvl="0" indent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de-DE" sz="1000">
                    <a:solidFill>
                      <a:schemeClr val="tx1"/>
                    </a:solidFill>
                    <a:latin typeface="Calibri" pitchFamily="34" charset="0"/>
                  </a:rPr>
                  <a:t>i.quiroz-galarza@itc-studenten.de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59559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D972E8-92A0-DBE0-D758-20C96E9AA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Aufgabenstellung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1D6E6E2-851C-DFD8-463C-0934A4B3A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3</a:t>
            </a:fld>
            <a:endParaRPr lang="de-DE"/>
          </a:p>
        </p:txBody>
      </p:sp>
      <p:pic>
        <p:nvPicPr>
          <p:cNvPr id="6" name="Grafik 5" descr="Tageskalender mit einfarbiger Füllung">
            <a:extLst>
              <a:ext uri="{FF2B5EF4-FFF2-40B4-BE49-F238E27FC236}">
                <a16:creationId xmlns:a16="http://schemas.microsoft.com/office/drawing/2014/main" id="{9048B952-63F0-E79A-2E1C-122D44C537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7620" y="1858624"/>
            <a:ext cx="914400" cy="914400"/>
          </a:xfrm>
          <a:prstGeom prst="rect">
            <a:avLst/>
          </a:prstGeom>
        </p:spPr>
      </p:pic>
      <p:pic>
        <p:nvPicPr>
          <p:cNvPr id="10" name="Grafik 9" descr="Klemmbrett abgehakt mit einfarbiger Füllung">
            <a:extLst>
              <a:ext uri="{FF2B5EF4-FFF2-40B4-BE49-F238E27FC236}">
                <a16:creationId xmlns:a16="http://schemas.microsoft.com/office/drawing/2014/main" id="{F838689A-2A85-4CFE-3976-583B43C143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7334" y="4723117"/>
            <a:ext cx="914400" cy="914400"/>
          </a:xfrm>
          <a:prstGeom prst="rect">
            <a:avLst/>
          </a:prstGeom>
        </p:spPr>
      </p:pic>
      <p:pic>
        <p:nvPicPr>
          <p:cNvPr id="12" name="Grafik 11" descr="Feder mit einfarbiger Füllung">
            <a:extLst>
              <a:ext uri="{FF2B5EF4-FFF2-40B4-BE49-F238E27FC236}">
                <a16:creationId xmlns:a16="http://schemas.microsoft.com/office/drawing/2014/main" id="{3AE8E1A7-A35B-3DD4-8D3D-B17F901AA6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7334" y="3237896"/>
            <a:ext cx="914400" cy="914400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607840BE-D86C-DE1F-B9AF-B3B7B197D019}"/>
              </a:ext>
            </a:extLst>
          </p:cNvPr>
          <p:cNvSpPr txBox="1"/>
          <p:nvPr/>
        </p:nvSpPr>
        <p:spPr>
          <a:xfrm>
            <a:off x="1721317" y="2038505"/>
            <a:ext cx="792213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/>
              <a:t>Mit Hilfe des Datenbankschemas Stundenpläne, Veranstaltungstermine und Abwesenheiten verwalten lassen.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8328143-6336-CE34-5AE2-161154EC6813}"/>
              </a:ext>
            </a:extLst>
          </p:cNvPr>
          <p:cNvSpPr txBox="1"/>
          <p:nvPr/>
        </p:nvSpPr>
        <p:spPr>
          <a:xfrm>
            <a:off x="1721317" y="3487737"/>
            <a:ext cx="6869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Änderungen am Stundenplan Protokollieren.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305D78D-BF04-1E57-B831-49C8C4403366}"/>
              </a:ext>
            </a:extLst>
          </p:cNvPr>
          <p:cNvSpPr txBox="1"/>
          <p:nvPr/>
        </p:nvSpPr>
        <p:spPr>
          <a:xfrm>
            <a:off x="1721317" y="4995651"/>
            <a:ext cx="6869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Anwesenheitslisten für Veranstaltungen generieren.</a:t>
            </a:r>
          </a:p>
        </p:txBody>
      </p:sp>
    </p:spTree>
    <p:extLst>
      <p:ext uri="{BB962C8B-B14F-4D97-AF65-F5344CB8AC3E}">
        <p14:creationId xmlns:p14="http://schemas.microsoft.com/office/powerpoint/2010/main" val="992222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7CD4DB-50E2-8800-C17B-2CBD57A31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Testdaten für 50 Jahre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D363D290-44F5-5196-C704-D2A7AA6B7E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3271348"/>
              </p:ext>
            </p:extLst>
          </p:nvPr>
        </p:nvGraphicFramePr>
        <p:xfrm>
          <a:off x="677863" y="2160588"/>
          <a:ext cx="8596312" cy="3708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3111423430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24240789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Tabelle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Anzahl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970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Jahrgang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53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340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Semester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103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230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Veranstaltung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1804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12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1005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21021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BelegteVeranstaltung</a:t>
                      </a:r>
                      <a:endParaRPr lang="de-DE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36025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61037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Termin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18044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7666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TerminZuGruppe</a:t>
                      </a:r>
                      <a:endParaRPr lang="de-DE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18046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78274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Historie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729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VertretenderDozent</a:t>
                      </a:r>
                      <a:endParaRPr lang="de-DE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769714"/>
                  </a:ext>
                </a:extLst>
              </a:tr>
            </a:tbl>
          </a:graphicData>
        </a:graphic>
      </p:graphicFrame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B58D6E4-E677-4C5B-B446-6B7092EB3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24100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D1EA8F-5F3E-84B8-F6DF-ADD0339B8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Performance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71EC937-EB1B-4160-99F9-6DAE52FF76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7980842"/>
              </p:ext>
            </p:extLst>
          </p:nvPr>
        </p:nvGraphicFramePr>
        <p:xfrm>
          <a:off x="677863" y="2160588"/>
          <a:ext cx="8596310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6494">
                  <a:extLst>
                    <a:ext uri="{9D8B030D-6E8A-4147-A177-3AD203B41FA5}">
                      <a16:colId xmlns:a16="http://schemas.microsoft.com/office/drawing/2014/main" val="770647099"/>
                    </a:ext>
                  </a:extLst>
                </a:gridCol>
                <a:gridCol w="2614379">
                  <a:extLst>
                    <a:ext uri="{9D8B030D-6E8A-4147-A177-3AD203B41FA5}">
                      <a16:colId xmlns:a16="http://schemas.microsoft.com/office/drawing/2014/main" val="4126341352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3670196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JDBC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Workbench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52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/>
                        <a:t>100 Studenten einzeln löschen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600 ms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400 ms</a:t>
                      </a:r>
                      <a:endParaRPr lang="en-U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519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/>
                        <a:t>100 Studenten einzeln über Procedure löschen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550 ms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330 ms</a:t>
                      </a:r>
                      <a:endParaRPr lang="en-U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287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100 Studenten in wenigen aber großen Statements löschen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 ms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 ms</a:t>
                      </a:r>
                      <a:endParaRPr lang="en-U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99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Alle Veranstaltungen für alle Studenten mit join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65 ms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 ms</a:t>
                      </a:r>
                      <a:endParaRPr lang="en-U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587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Alle Veranstaltungen für alle Studenten aus einer Veiw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65 ms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 ms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627740"/>
                  </a:ext>
                </a:extLst>
              </a:tr>
            </a:tbl>
          </a:graphicData>
        </a:graphic>
      </p:graphicFrame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733ABCF-BBEE-F49D-09EA-DF5ADB459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081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D972E8-92A0-DBE0-D758-20C96E9AA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Aufgabenstellung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1D6E6E2-851C-DFD8-463C-0934A4B3A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4</a:t>
            </a:fld>
            <a:endParaRPr lang="de-DE"/>
          </a:p>
        </p:txBody>
      </p:sp>
      <p:pic>
        <p:nvPicPr>
          <p:cNvPr id="8" name="Grafik 7" descr="Ein Bild, das Text, Screenshot, Software, Zahl enthält.&#10;&#10;Automatisch generierte Beschreibung">
            <a:extLst>
              <a:ext uri="{FF2B5EF4-FFF2-40B4-BE49-F238E27FC236}">
                <a16:creationId xmlns:a16="http://schemas.microsoft.com/office/drawing/2014/main" id="{09D208BC-B98A-BF24-E459-FA200B7229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68529"/>
            <a:ext cx="8596668" cy="443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050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968BE22F-DB2D-89BE-6670-5180570D4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Datenbankmodell</a:t>
            </a:r>
            <a:endParaRPr lang="en-US" sz="48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Grafik 5" descr="Ein Bild, das Text, Screenshot, Diagramm, Schrift enthält.&#10;&#10;Automatisch generierte Beschreibung">
            <a:extLst>
              <a:ext uri="{FF2B5EF4-FFF2-40B4-BE49-F238E27FC236}">
                <a16:creationId xmlns:a16="http://schemas.microsoft.com/office/drawing/2014/main" id="{4B01162D-86FA-2D51-7408-791F8A6B1A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740" y="1072061"/>
            <a:ext cx="8143424" cy="3522031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1835FE3-6CFA-DB1F-6F0D-B147CF851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2023" y="6352651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0D177590-C0B9-4388-A01F-98FB57FCBBE4}" type="slidenum">
              <a:rPr lang="en-US" smtClean="0"/>
              <a:pPr defTabSz="914400"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5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F32C73-8317-F832-7B01-232934B33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74FDF5-4AD6-B363-DC79-E940D7A13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de-DE" dirty="0">
                <a:solidFill>
                  <a:schemeClr val="bg2"/>
                </a:solidFill>
              </a:rPr>
              <a:t>Rückblick</a:t>
            </a:r>
          </a:p>
          <a:p>
            <a:pPr>
              <a:buFont typeface="+mj-lt"/>
              <a:buAutoNum type="arabicPeriod"/>
            </a:pPr>
            <a:r>
              <a:rPr lang="de-DE" dirty="0" err="1"/>
              <a:t>Redis</a:t>
            </a:r>
            <a:endParaRPr lang="de-DE" dirty="0"/>
          </a:p>
          <a:p>
            <a:pPr>
              <a:buFont typeface="+mj-lt"/>
              <a:buAutoNum type="arabicPeriod"/>
            </a:pPr>
            <a:r>
              <a:rPr lang="de-DE" dirty="0">
                <a:solidFill>
                  <a:schemeClr val="bg2"/>
                </a:solidFill>
              </a:rPr>
              <a:t>Cassandra</a:t>
            </a:r>
          </a:p>
          <a:p>
            <a:pPr>
              <a:buFont typeface="+mj-lt"/>
              <a:buAutoNum type="arabicPeriod"/>
            </a:pPr>
            <a:r>
              <a:rPr lang="de-DE" dirty="0" err="1">
                <a:solidFill>
                  <a:schemeClr val="bg2"/>
                </a:solidFill>
              </a:rPr>
              <a:t>CouchDB</a:t>
            </a:r>
            <a:endParaRPr lang="de-DE" dirty="0">
              <a:solidFill>
                <a:schemeClr val="bg2"/>
              </a:solidFill>
            </a:endParaRPr>
          </a:p>
          <a:p>
            <a:pPr>
              <a:buFont typeface="+mj-lt"/>
              <a:buAutoNum type="arabicPeriod"/>
            </a:pPr>
            <a:r>
              <a:rPr lang="de-DE" dirty="0">
                <a:solidFill>
                  <a:schemeClr val="bg2"/>
                </a:solidFill>
              </a:rPr>
              <a:t>Neo4J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6E65320-50D7-60F3-0007-3E98F5592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086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0" name="Group 105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61" name="Straight Connector 106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2" name="Straight Connector 106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06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065" name="Isosceles Triangle 106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06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06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06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069" name="Isosceles Triangle 106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070" name="Isosceles Triangle 106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962D3F9D-CA5D-34C9-A2CA-593A02A65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199" y="4571999"/>
            <a:ext cx="7673801" cy="10876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Redis</a:t>
            </a:r>
            <a:endParaRPr lang="en-US" sz="4800" kern="120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4D5474-CC14-46FB-D823-24A0601D9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4795" y="5659655"/>
            <a:ext cx="7599205" cy="6118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b="0" i="0" dirty="0">
                <a:effectLst/>
              </a:rPr>
              <a:t>Key-Value </a:t>
            </a:r>
            <a:r>
              <a:rPr lang="en-US" sz="1800" b="0" i="0" dirty="0" err="1">
                <a:effectLst/>
              </a:rPr>
              <a:t>Datenbanken</a:t>
            </a:r>
            <a:endParaRPr lang="en-US" sz="1800" dirty="0"/>
          </a:p>
        </p:txBody>
      </p:sp>
      <p:pic>
        <p:nvPicPr>
          <p:cNvPr id="1028" name="Picture 4" descr="Ein Bild, das Grafiken, Logo, Schrift, Symbol enthält.&#10;&#10;Automatisch generierte Beschreibung">
            <a:extLst>
              <a:ext uri="{FF2B5EF4-FFF2-40B4-BE49-F238E27FC236}">
                <a16:creationId xmlns:a16="http://schemas.microsoft.com/office/drawing/2014/main" id="{61934967-262D-CE9B-759A-2E4818C9A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00201" y="1640340"/>
            <a:ext cx="7625162" cy="2611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4B36901-E10D-BC16-CEAE-4AE8FCAFD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2023" y="6352651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0D177590-C0B9-4388-A01F-98FB57FCBBE4}" type="slidenum">
              <a:rPr lang="en-US" smtClean="0"/>
              <a:pPr defTabSz="914400"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243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9AC7CF62-FB61-F470-0F12-008EF6E7A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870078" cy="1320800"/>
          </a:xfrm>
        </p:spPr>
        <p:txBody>
          <a:bodyPr/>
          <a:lstStyle/>
          <a:p>
            <a:r>
              <a:rPr lang="de-DE" dirty="0"/>
              <a:t>Teilbereich Umsetzung – Dozenten View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BBE26C3-E16C-4194-A006-7B80AEB99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8</a:t>
            </a:fld>
            <a:endParaRPr lang="de-DE"/>
          </a:p>
        </p:txBody>
      </p:sp>
      <p:pic>
        <p:nvPicPr>
          <p:cNvPr id="3" name="Grafik 2" descr="Ein Bild, das Text, Schrift, Zahl, Reihe enthält.&#10;&#10;Automatisch generierte Beschreibung">
            <a:extLst>
              <a:ext uri="{FF2B5EF4-FFF2-40B4-BE49-F238E27FC236}">
                <a16:creationId xmlns:a16="http://schemas.microsoft.com/office/drawing/2014/main" id="{BE14901C-0D37-0B72-414C-E0E5504311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742875"/>
            <a:ext cx="6128065" cy="1098606"/>
          </a:xfrm>
          <a:prstGeom prst="rect">
            <a:avLst/>
          </a:prstGeom>
        </p:spPr>
      </p:pic>
      <p:pic>
        <p:nvPicPr>
          <p:cNvPr id="7" name="Grafik 6" descr="Ein Bild, das Text, Schrift, Screenshot enthält.&#10;&#10;Automatisch generierte Beschreibung">
            <a:extLst>
              <a:ext uri="{FF2B5EF4-FFF2-40B4-BE49-F238E27FC236}">
                <a16:creationId xmlns:a16="http://schemas.microsoft.com/office/drawing/2014/main" id="{08F4B3FC-C04E-B83D-4496-487F07E71E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79" y="3429000"/>
            <a:ext cx="6128065" cy="24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548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9AC7CF62-FB61-F470-0F12-008EF6E7A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Teilbereich Umsetzung – Dozenten View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BBE26C3-E16C-4194-A006-7B80AEB99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9</a:t>
            </a:fld>
            <a:endParaRPr lang="de-DE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C431E0A-E0B5-2015-9F52-2EDA9EF80825}"/>
              </a:ext>
            </a:extLst>
          </p:cNvPr>
          <p:cNvSpPr/>
          <p:nvPr/>
        </p:nvSpPr>
        <p:spPr>
          <a:xfrm>
            <a:off x="1357173" y="1558343"/>
            <a:ext cx="2206580" cy="3090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Modulkürzel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BCFD20E-B204-13D3-926A-74A5DDCD50F0}"/>
              </a:ext>
            </a:extLst>
          </p:cNvPr>
          <p:cNvSpPr/>
          <p:nvPr/>
        </p:nvSpPr>
        <p:spPr>
          <a:xfrm>
            <a:off x="4047049" y="1558343"/>
            <a:ext cx="2206580" cy="3090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Jahrgang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56EEA04-C05E-8A14-338D-C37E93923D36}"/>
              </a:ext>
            </a:extLst>
          </p:cNvPr>
          <p:cNvSpPr/>
          <p:nvPr/>
        </p:nvSpPr>
        <p:spPr>
          <a:xfrm>
            <a:off x="6705602" y="1558342"/>
            <a:ext cx="2206580" cy="3090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Datum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B350721-8B0D-6A05-73B5-5C4BC1827866}"/>
              </a:ext>
            </a:extLst>
          </p:cNvPr>
          <p:cNvSpPr/>
          <p:nvPr/>
        </p:nvSpPr>
        <p:spPr>
          <a:xfrm>
            <a:off x="4047049" y="2793283"/>
            <a:ext cx="2206580" cy="30909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Hash-ID</a:t>
            </a:r>
          </a:p>
        </p:txBody>
      </p:sp>
      <p:sp>
        <p:nvSpPr>
          <p:cNvPr id="8" name="Pfeil: nach unten 7">
            <a:extLst>
              <a:ext uri="{FF2B5EF4-FFF2-40B4-BE49-F238E27FC236}">
                <a16:creationId xmlns:a16="http://schemas.microsoft.com/office/drawing/2014/main" id="{B0CB55C7-70BD-4328-68D8-CFF025F74AD6}"/>
              </a:ext>
            </a:extLst>
          </p:cNvPr>
          <p:cNvSpPr/>
          <p:nvPr/>
        </p:nvSpPr>
        <p:spPr>
          <a:xfrm>
            <a:off x="5047308" y="2150772"/>
            <a:ext cx="206062" cy="54949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FC728B22-B67C-65AB-EF96-CE1A87C9A90F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3563753" y="1712890"/>
            <a:ext cx="483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FCC060CA-1773-25A6-B4C1-B9DDD31D0BD5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 flipV="1">
            <a:off x="6253629" y="1712889"/>
            <a:ext cx="45197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0B0F0575-44A8-D20D-01FE-89C4D8F29050}"/>
              </a:ext>
            </a:extLst>
          </p:cNvPr>
          <p:cNvSpPr/>
          <p:nvPr/>
        </p:nvSpPr>
        <p:spPr>
          <a:xfrm>
            <a:off x="1357173" y="4583188"/>
            <a:ext cx="2206580" cy="3090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iba</a:t>
            </a:r>
            <a:endParaRPr lang="de-DE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718DC8AB-96D7-5393-9310-CA707E8D7178}"/>
              </a:ext>
            </a:extLst>
          </p:cNvPr>
          <p:cNvSpPr/>
          <p:nvPr/>
        </p:nvSpPr>
        <p:spPr>
          <a:xfrm>
            <a:off x="4047049" y="4583188"/>
            <a:ext cx="2206580" cy="3090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23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B3A1E3D-586B-D837-587D-2BBBB7FCF3D2}"/>
              </a:ext>
            </a:extLst>
          </p:cNvPr>
          <p:cNvSpPr/>
          <p:nvPr/>
        </p:nvSpPr>
        <p:spPr>
          <a:xfrm>
            <a:off x="6705602" y="4583187"/>
            <a:ext cx="2206580" cy="3090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011023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FAC5FE4-8ADE-9590-5D04-48888AE6472A}"/>
              </a:ext>
            </a:extLst>
          </p:cNvPr>
          <p:cNvSpPr/>
          <p:nvPr/>
        </p:nvSpPr>
        <p:spPr>
          <a:xfrm>
            <a:off x="4047049" y="5818128"/>
            <a:ext cx="2206580" cy="30909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Iba23-011023</a:t>
            </a:r>
          </a:p>
        </p:txBody>
      </p:sp>
      <p:sp>
        <p:nvSpPr>
          <p:cNvPr id="19" name="Pfeil: nach unten 18">
            <a:extLst>
              <a:ext uri="{FF2B5EF4-FFF2-40B4-BE49-F238E27FC236}">
                <a16:creationId xmlns:a16="http://schemas.microsoft.com/office/drawing/2014/main" id="{EADD51C2-7692-0C81-359F-DE6578C02F09}"/>
              </a:ext>
            </a:extLst>
          </p:cNvPr>
          <p:cNvSpPr/>
          <p:nvPr/>
        </p:nvSpPr>
        <p:spPr>
          <a:xfrm>
            <a:off x="5047308" y="5175617"/>
            <a:ext cx="206062" cy="54949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49A7D307-A5B3-F346-7023-FC675B389C76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3563753" y="4737735"/>
            <a:ext cx="483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31F8BE78-92CA-6A83-CD51-BD269FDE42C4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6253629" y="4737734"/>
            <a:ext cx="45197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E9822B3F-8D6A-84BE-5AE5-EBAA19CBBB2E}"/>
              </a:ext>
            </a:extLst>
          </p:cNvPr>
          <p:cNvSpPr/>
          <p:nvPr/>
        </p:nvSpPr>
        <p:spPr>
          <a:xfrm>
            <a:off x="1357173" y="3601078"/>
            <a:ext cx="7555009" cy="30909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Internetbasierte Anwendungen, Jahrgang 2023, am 01.Oktober.2023</a:t>
            </a:r>
          </a:p>
        </p:txBody>
      </p:sp>
    </p:spTree>
    <p:extLst>
      <p:ext uri="{BB962C8B-B14F-4D97-AF65-F5344CB8AC3E}">
        <p14:creationId xmlns:p14="http://schemas.microsoft.com/office/powerpoint/2010/main" val="417741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2" grpId="0" animBg="1"/>
    </p:bldLst>
  </p:timing>
</p:sld>
</file>

<file path=ppt/theme/theme1.xml><?xml version="1.0" encoding="utf-8"?>
<a:theme xmlns:a="http://schemas.openxmlformats.org/drawingml/2006/main" name="Facette">
  <a:themeElements>
    <a:clrScheme name="Laufschrift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734</Words>
  <Application>Microsoft Office PowerPoint</Application>
  <PresentationFormat>Breitbild</PresentationFormat>
  <Paragraphs>254</Paragraphs>
  <Slides>31</Slides>
  <Notes>3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6" baseType="lpstr">
      <vt:lpstr>Arial</vt:lpstr>
      <vt:lpstr>Calibri</vt:lpstr>
      <vt:lpstr>Trebuchet MS</vt:lpstr>
      <vt:lpstr>Wingdings 3</vt:lpstr>
      <vt:lpstr>Facette</vt:lpstr>
      <vt:lpstr>  Datenbank Vertiefung Moderne Datenbanken – Gruppe 1 - Stundenplan</vt:lpstr>
      <vt:lpstr>Inhaltsverzeichnis</vt:lpstr>
      <vt:lpstr>Aufgabenstellung</vt:lpstr>
      <vt:lpstr>Aufgabenstellung</vt:lpstr>
      <vt:lpstr>Datenbankmodell</vt:lpstr>
      <vt:lpstr>Inhaltsverzeichnis</vt:lpstr>
      <vt:lpstr>Redis</vt:lpstr>
      <vt:lpstr>Teilbereich Umsetzung – Dozenten View</vt:lpstr>
      <vt:lpstr>Teilbereich Umsetzung – Dozenten View</vt:lpstr>
      <vt:lpstr>Teilbereich Umsetzung – Dozenten View</vt:lpstr>
      <vt:lpstr>Teilbereich Umsetzung – Dozenten View</vt:lpstr>
      <vt:lpstr>Erweiterungen – Übungsveranstaltung</vt:lpstr>
      <vt:lpstr>Performance</vt:lpstr>
      <vt:lpstr>Inhaltsverzeichnis</vt:lpstr>
      <vt:lpstr>Cassandra</vt:lpstr>
      <vt:lpstr>Transformierter Teilbereich</vt:lpstr>
      <vt:lpstr>Clustering</vt:lpstr>
      <vt:lpstr>Performance</vt:lpstr>
      <vt:lpstr>Inhaltsverzeichnis</vt:lpstr>
      <vt:lpstr>CouchDB</vt:lpstr>
      <vt:lpstr>Transformierter Teilbereich</vt:lpstr>
      <vt:lpstr>Views und Reduce-Funktionen</vt:lpstr>
      <vt:lpstr>Performance</vt:lpstr>
      <vt:lpstr>Inhaltsverzeichnis</vt:lpstr>
      <vt:lpstr>Neo4J</vt:lpstr>
      <vt:lpstr>Transformierter Teilbereich</vt:lpstr>
      <vt:lpstr>Erweiterung des Datenbankmodells</vt:lpstr>
      <vt:lpstr>Performance</vt:lpstr>
      <vt:lpstr>Impressum</vt:lpstr>
      <vt:lpstr>Testdaten für 50 Jahre</vt:lpstr>
      <vt:lpstr>Performance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Stundenplan</dc:title>
  <dc:creator>Konopka, Nils Thorben</dc:creator>
  <cp:lastModifiedBy>Rodrigo Galarza</cp:lastModifiedBy>
  <cp:revision>10</cp:revision>
  <dcterms:created xsi:type="dcterms:W3CDTF">2024-01-21T17:49:26Z</dcterms:created>
  <dcterms:modified xsi:type="dcterms:W3CDTF">2024-04-19T07:48:46Z</dcterms:modified>
</cp:coreProperties>
</file>