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7"/>
  </p:notesMasterIdLst>
  <p:sldIdLst>
    <p:sldId id="256" r:id="rId2"/>
    <p:sldId id="257" r:id="rId3"/>
    <p:sldId id="258" r:id="rId4"/>
    <p:sldId id="304" r:id="rId5"/>
    <p:sldId id="307" r:id="rId6"/>
    <p:sldId id="333" r:id="rId7"/>
    <p:sldId id="260" r:id="rId8"/>
    <p:sldId id="326" r:id="rId9"/>
    <p:sldId id="327" r:id="rId10"/>
    <p:sldId id="330" r:id="rId11"/>
    <p:sldId id="332" r:id="rId12"/>
    <p:sldId id="331" r:id="rId13"/>
    <p:sldId id="312" r:id="rId14"/>
    <p:sldId id="334" r:id="rId15"/>
    <p:sldId id="315" r:id="rId16"/>
    <p:sldId id="321" r:id="rId17"/>
    <p:sldId id="348" r:id="rId18"/>
    <p:sldId id="359" r:id="rId19"/>
    <p:sldId id="325" r:id="rId20"/>
    <p:sldId id="360" r:id="rId21"/>
    <p:sldId id="361" r:id="rId22"/>
    <p:sldId id="363" r:id="rId23"/>
    <p:sldId id="309" r:id="rId24"/>
    <p:sldId id="319" r:id="rId25"/>
    <p:sldId id="336" r:id="rId26"/>
    <p:sldId id="340" r:id="rId27"/>
    <p:sldId id="345" r:id="rId28"/>
    <p:sldId id="337" r:id="rId29"/>
    <p:sldId id="347" r:id="rId30"/>
    <p:sldId id="338" r:id="rId31"/>
    <p:sldId id="349" r:id="rId32"/>
    <p:sldId id="353" r:id="rId33"/>
    <p:sldId id="354" r:id="rId34"/>
    <p:sldId id="356" r:id="rId35"/>
    <p:sldId id="339" r:id="rId36"/>
    <p:sldId id="362" r:id="rId37"/>
    <p:sldId id="323" r:id="rId38"/>
    <p:sldId id="328" r:id="rId39"/>
    <p:sldId id="310" r:id="rId40"/>
    <p:sldId id="320" r:id="rId41"/>
    <p:sldId id="324" r:id="rId42"/>
    <p:sldId id="351" r:id="rId43"/>
    <p:sldId id="352" r:id="rId44"/>
    <p:sldId id="355" r:id="rId45"/>
    <p:sldId id="357" r:id="rId46"/>
    <p:sldId id="358" r:id="rId47"/>
    <p:sldId id="346" r:id="rId48"/>
    <p:sldId id="342" r:id="rId49"/>
    <p:sldId id="343" r:id="rId50"/>
    <p:sldId id="344" r:id="rId51"/>
    <p:sldId id="329" r:id="rId52"/>
    <p:sldId id="316" r:id="rId53"/>
    <p:sldId id="300" r:id="rId54"/>
    <p:sldId id="306" r:id="rId55"/>
    <p:sldId id="305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451DD5-95A8-4B39-8E33-B60CB0E7DCFF}" v="355" dt="2024-04-19T10:52:33.503"/>
    <p1510:client id="{735B596B-B114-4477-82BE-7B74776C885C}" v="3203" dt="2024-04-19T10:55:55.371"/>
    <p1510:client id="{BB3F05A3-FBFF-4028-8C8A-B57998A0A0DC}" v="4469" dt="2024-04-19T10:56:22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5B1FE-AA4E-4B71-B439-5205AC576DE5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00228-6035-49D6-8AF9-769342E803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09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Umsetzung eines Datenbankschemas mit dem sich Stundenpläne, Veranstaltungstermine und Abwesenheiten verwalten lassen.</a:t>
            </a:r>
          </a:p>
          <a:p>
            <a:endParaRPr lang="de-DE"/>
          </a:p>
          <a:p>
            <a:r>
              <a:rPr lang="de-DE"/>
              <a:t>Das Datenbanksystem soll um eine Historie erweitert werdet um Änderungen am Stundenplan Protokollieren zu können.</a:t>
            </a:r>
          </a:p>
          <a:p>
            <a:endParaRPr lang="de-DE"/>
          </a:p>
          <a:p>
            <a:r>
              <a:rPr lang="de-DE"/>
              <a:t>Es sollen auch Anwesenheitslisten für Veranstaltungen generiert werden können.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00228-6035-49D6-8AF9-769342E803A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673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00228-6035-49D6-8AF9-769342E803A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837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Die Tabellen des jetzigen Datenbankschemas lassen sich in die drei Kategorien </a:t>
            </a:r>
            <a:r>
              <a:rPr lang="de-DE" b="1"/>
              <a:t>Entity</a:t>
            </a:r>
            <a:r>
              <a:rPr lang="de-DE"/>
              <a:t>, </a:t>
            </a:r>
            <a:r>
              <a:rPr lang="de-DE" b="1"/>
              <a:t>Relation</a:t>
            </a:r>
            <a:r>
              <a:rPr lang="de-DE"/>
              <a:t> und </a:t>
            </a:r>
            <a:r>
              <a:rPr lang="de-DE" b="1"/>
              <a:t>Domain</a:t>
            </a:r>
            <a:r>
              <a:rPr lang="de-DE"/>
              <a:t> unterteilen.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00228-6035-49D6-8AF9-769342E803A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346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Eine Tabelle, die Fachliche Objekte bzw. Informationen Enthält, kann und wird in Neo4J durch Knoten dargestellt.</a:t>
            </a:r>
          </a:p>
          <a:p>
            <a:endParaRPr lang="de-DE"/>
          </a:p>
          <a:p>
            <a:r>
              <a:rPr lang="de-DE"/>
              <a:t>Also wird jedes Tupel aus einer Entitäts-Tabelle zu einem Label.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00228-6035-49D6-8AF9-769342E803A1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748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Eine Tabelle, die Fachliche Objekte bzw. Informationen Enthält, kann und wird in Neo4J durch Knoten dargestellt.</a:t>
            </a:r>
          </a:p>
          <a:p>
            <a:endParaRPr lang="de-DE"/>
          </a:p>
          <a:p>
            <a:r>
              <a:rPr lang="de-DE"/>
              <a:t>Also wird jedes Tupel aus einer Entitäts-Tabelle zu einem Label.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00228-6035-49D6-8AF9-769342E803A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547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00228-6035-49D6-8AF9-769342E803A1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56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F5E2-CAA7-4A86-923E-CD0D77B5BA3E}" type="datetime1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32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25EA-C6EB-430A-B5D9-BE5DC8B65D4D}" type="datetime1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93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986C-A2A0-4B0B-A989-D05492E3F019}" type="datetime1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6670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04D7-A908-4F78-A07D-B2F344B051CE}" type="datetime1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181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6E81-2EDF-431D-A82A-20A1C8876F74}" type="datetime1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6527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5565-0D1F-494B-AE08-C0EA741D195F}" type="datetime1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999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0227-B264-4A8D-A7A3-485F3FA0E050}" type="datetime1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378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F6E3-D786-4208-83A2-DE1BCC9292C8}" type="datetime1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84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5F55-933A-4F02-A06B-603B73ECF528}" type="datetime1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58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31B1-0B6E-4C25-AB68-E33A9E7C7C6A}" type="datetime1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17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AE4E-D1D5-4FA9-9AC9-CAC177FFEC21}" type="datetime1">
              <a:rPr lang="de-DE" smtClean="0"/>
              <a:t>22.04.2024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29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15C6-441F-437A-A02F-D67B26A3F6EA}" type="datetime1">
              <a:rPr lang="de-DE" smtClean="0"/>
              <a:t>22.04.2024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11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57FA-E32A-4E89-B83E-510321E7A173}" type="datetime1">
              <a:rPr lang="de-DE" smtClean="0"/>
              <a:t>22.04.2024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37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BCCF-369D-4EC0-8E7A-1FC2EF49DA4B}" type="datetime1">
              <a:rPr lang="de-DE" smtClean="0"/>
              <a:t>22.04.2024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28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AD67-AF59-4087-AA5B-1157A8A7B512}" type="datetime1">
              <a:rPr lang="de-DE" smtClean="0"/>
              <a:t>22.04.2024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85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2DD9-5AA9-4178-8AA3-2455094E9E1B}" type="datetime1">
              <a:rPr lang="de-DE" smtClean="0"/>
              <a:t>22.04.2024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7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B91BB-2537-42F5-B006-02E91203E35B}" type="datetime1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72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41E8C-7883-0D46-AE3E-EF9DDBF3B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64640"/>
            <a:ext cx="7766936" cy="2486196"/>
          </a:xfrm>
        </p:spPr>
        <p:txBody>
          <a:bodyPr/>
          <a:lstStyle/>
          <a:p>
            <a:br>
              <a:rPr lang="de-DE"/>
            </a:br>
            <a:br>
              <a:rPr lang="de-DE"/>
            </a:br>
            <a:r>
              <a:rPr lang="de-DE"/>
              <a:t>Datenbank Vertiefung</a:t>
            </a:r>
            <a:br>
              <a:rPr lang="de-DE"/>
            </a:br>
            <a:r>
              <a:rPr lang="de-DE" sz="2400"/>
              <a:t>Moderne Datenbanken – Gruppe 1 - Stundenplan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86765E-381B-FF6B-F88A-311FC3038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Von: Nils Thorben Konopka, Lukas Meier, Rodrigo </a:t>
            </a:r>
            <a:r>
              <a:rPr lang="de-DE" err="1"/>
              <a:t>Galarza</a:t>
            </a:r>
            <a:r>
              <a:rPr lang="de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8217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Teilbereich Umsetzung – Dozenten View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4" y="6354748"/>
            <a:ext cx="683339" cy="365125"/>
          </a:xfrm>
        </p:spPr>
        <p:txBody>
          <a:bodyPr/>
          <a:lstStyle/>
          <a:p>
            <a:fld id="{0D177590-C0B9-4388-A01F-98FB57FCBBE4}" type="slidenum">
              <a:rPr lang="de-DE" smtClean="0"/>
              <a:t>10</a:t>
            </a:fld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2AAB682-55F8-622B-12F1-8A89593D33EC}"/>
              </a:ext>
            </a:extLst>
          </p:cNvPr>
          <p:cNvSpPr txBox="1"/>
          <p:nvPr/>
        </p:nvSpPr>
        <p:spPr>
          <a:xfrm>
            <a:off x="677334" y="1794456"/>
            <a:ext cx="884015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HSET </a:t>
            </a:r>
            <a:r>
              <a:rPr lang="de-DE">
                <a:solidFill>
                  <a:schemeClr val="accent2">
                    <a:lumMod val="50000"/>
                  </a:schemeClr>
                </a:solidFill>
              </a:rPr>
              <a:t>iba23-011023</a:t>
            </a:r>
          </a:p>
          <a:p>
            <a:r>
              <a:rPr lang="de-DE" err="1"/>
              <a:t>id</a:t>
            </a:r>
            <a:r>
              <a:rPr lang="de-DE"/>
              <a:t> "</a:t>
            </a:r>
            <a:r>
              <a:rPr lang="de-DE">
                <a:solidFill>
                  <a:schemeClr val="accent6"/>
                </a:solidFill>
              </a:rPr>
              <a:t>iba23-011023</a:t>
            </a:r>
            <a:r>
              <a:rPr lang="de-DE"/>
              <a:t>" </a:t>
            </a:r>
          </a:p>
          <a:p>
            <a:r>
              <a:rPr lang="de-DE" err="1"/>
              <a:t>dozentName</a:t>
            </a:r>
            <a:r>
              <a:rPr lang="de-DE"/>
              <a:t> "</a:t>
            </a:r>
            <a:r>
              <a:rPr lang="de-DE">
                <a:solidFill>
                  <a:schemeClr val="accent6"/>
                </a:solidFill>
              </a:rPr>
              <a:t>Anna Müller</a:t>
            </a:r>
            <a:r>
              <a:rPr lang="de-DE"/>
              <a:t> " </a:t>
            </a:r>
          </a:p>
          <a:p>
            <a:r>
              <a:rPr lang="de-DE" err="1"/>
              <a:t>veranstaltungTyp</a:t>
            </a:r>
            <a:r>
              <a:rPr lang="de-DE"/>
              <a:t> "</a:t>
            </a:r>
            <a:r>
              <a:rPr lang="de-DE">
                <a:solidFill>
                  <a:schemeClr val="accent6"/>
                </a:solidFill>
              </a:rPr>
              <a:t>Vorlesungen</a:t>
            </a:r>
            <a:r>
              <a:rPr lang="de-DE"/>
              <a:t>"</a:t>
            </a:r>
          </a:p>
          <a:p>
            <a:r>
              <a:rPr lang="de-DE" err="1"/>
              <a:t>semester</a:t>
            </a:r>
            <a:r>
              <a:rPr lang="de-DE"/>
              <a:t> "</a:t>
            </a:r>
            <a:r>
              <a:rPr lang="de-DE">
                <a:solidFill>
                  <a:schemeClr val="accent6"/>
                </a:solidFill>
              </a:rPr>
              <a:t>WS2023/2024</a:t>
            </a:r>
            <a:r>
              <a:rPr lang="de-DE"/>
              <a:t> " </a:t>
            </a:r>
          </a:p>
          <a:p>
            <a:r>
              <a:rPr lang="de-DE" err="1"/>
              <a:t>modulName</a:t>
            </a:r>
            <a:r>
              <a:rPr lang="de-DE"/>
              <a:t> "</a:t>
            </a:r>
            <a:r>
              <a:rPr lang="de-DE">
                <a:solidFill>
                  <a:schemeClr val="accent6"/>
                </a:solidFill>
              </a:rPr>
              <a:t>Internetbasierte</a:t>
            </a:r>
            <a:r>
              <a:rPr lang="de-DE"/>
              <a:t> </a:t>
            </a:r>
            <a:r>
              <a:rPr lang="de-DE">
                <a:solidFill>
                  <a:schemeClr val="accent6"/>
                </a:solidFill>
              </a:rPr>
              <a:t>Anwendungen</a:t>
            </a:r>
            <a:r>
              <a:rPr lang="de-DE"/>
              <a:t>"</a:t>
            </a:r>
          </a:p>
          <a:p>
            <a:r>
              <a:rPr lang="de-DE" err="1"/>
              <a:t>datum</a:t>
            </a:r>
            <a:r>
              <a:rPr lang="de-DE"/>
              <a:t> "</a:t>
            </a:r>
            <a:r>
              <a:rPr lang="de-DE">
                <a:solidFill>
                  <a:schemeClr val="accent6"/>
                </a:solidFill>
              </a:rPr>
              <a:t>01.10.2023</a:t>
            </a:r>
            <a:r>
              <a:rPr lang="de-DE"/>
              <a:t>" beginn "</a:t>
            </a:r>
            <a:r>
              <a:rPr lang="de-DE">
                <a:solidFill>
                  <a:schemeClr val="accent6"/>
                </a:solidFill>
              </a:rPr>
              <a:t>08:00</a:t>
            </a:r>
            <a:r>
              <a:rPr lang="de-DE"/>
              <a:t>" ende "</a:t>
            </a:r>
            <a:r>
              <a:rPr lang="de-DE">
                <a:solidFill>
                  <a:schemeClr val="accent6"/>
                </a:solidFill>
              </a:rPr>
              <a:t>10:00</a:t>
            </a:r>
            <a:r>
              <a:rPr lang="de-DE"/>
              <a:t>" </a:t>
            </a:r>
            <a:r>
              <a:rPr lang="de-DE" err="1">
                <a:solidFill>
                  <a:schemeClr val="accent1"/>
                </a:solidFill>
              </a:rPr>
              <a:t>teilnehmer</a:t>
            </a:r>
            <a:r>
              <a:rPr lang="de-DE"/>
              <a:t> "</a:t>
            </a:r>
            <a:r>
              <a:rPr lang="de-DE">
                <a:solidFill>
                  <a:schemeClr val="accent6"/>
                </a:solidFill>
              </a:rPr>
              <a:t>iba23T</a:t>
            </a:r>
            <a:r>
              <a:rPr lang="de-DE"/>
              <a:t>" </a:t>
            </a:r>
            <a:r>
              <a:rPr lang="de-DE" err="1"/>
              <a:t>jahrgang</a:t>
            </a:r>
            <a:r>
              <a:rPr lang="de-DE"/>
              <a:t> </a:t>
            </a:r>
            <a:r>
              <a:rPr lang="de-DE">
                <a:solidFill>
                  <a:schemeClr val="accent6"/>
                </a:solidFill>
              </a:rPr>
              <a:t>23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7C187DC-2FEF-3C17-B40B-D6B7513DEA03}"/>
              </a:ext>
            </a:extLst>
          </p:cNvPr>
          <p:cNvSpPr txBox="1"/>
          <p:nvPr/>
        </p:nvSpPr>
        <p:spPr>
          <a:xfrm>
            <a:off x="677334" y="4691756"/>
            <a:ext cx="84795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HSET </a:t>
            </a:r>
            <a:r>
              <a:rPr lang="de-DE">
                <a:solidFill>
                  <a:schemeClr val="accent1"/>
                </a:solidFill>
              </a:rPr>
              <a:t>iba23T</a:t>
            </a:r>
            <a:r>
              <a:rPr lang="de-DE"/>
              <a:t> </a:t>
            </a:r>
          </a:p>
          <a:p>
            <a:r>
              <a:rPr lang="de-DE" err="1"/>
              <a:t>id</a:t>
            </a:r>
            <a:r>
              <a:rPr lang="de-DE"/>
              <a:t> "</a:t>
            </a:r>
            <a:r>
              <a:rPr lang="de-DE">
                <a:solidFill>
                  <a:schemeClr val="accent6"/>
                </a:solidFill>
              </a:rPr>
              <a:t>iba23T</a:t>
            </a:r>
            <a:r>
              <a:rPr lang="de-DE"/>
              <a:t>" </a:t>
            </a:r>
          </a:p>
          <a:p>
            <a:r>
              <a:rPr lang="de-DE"/>
              <a:t>"Bubi Blauschuh" "</a:t>
            </a:r>
            <a:r>
              <a:rPr lang="de-DE">
                <a:solidFill>
                  <a:schemeClr val="accent6"/>
                </a:solidFill>
              </a:rPr>
              <a:t>Krank</a:t>
            </a:r>
            <a:r>
              <a:rPr lang="de-DE"/>
              <a:t>" "Thomas </a:t>
            </a:r>
            <a:r>
              <a:rPr lang="de-DE" err="1"/>
              <a:t>Koenigsmann</a:t>
            </a:r>
            <a:r>
              <a:rPr lang="de-DE"/>
              <a:t>" "</a:t>
            </a:r>
            <a:r>
              <a:rPr lang="de-DE">
                <a:solidFill>
                  <a:schemeClr val="accent6"/>
                </a:solidFill>
              </a:rPr>
              <a:t>Krank</a:t>
            </a:r>
            <a:r>
              <a:rPr lang="de-DE"/>
              <a:t>" "Maria </a:t>
            </a:r>
            <a:r>
              <a:rPr lang="de-DE" err="1"/>
              <a:t>Mandarina</a:t>
            </a:r>
            <a:r>
              <a:rPr lang="de-DE"/>
              <a:t>" "</a:t>
            </a:r>
            <a:r>
              <a:rPr lang="de-DE">
                <a:solidFill>
                  <a:schemeClr val="accent6"/>
                </a:solidFill>
              </a:rPr>
              <a:t>Entschuldigt</a:t>
            </a:r>
            <a:r>
              <a:rPr lang="de-DE"/>
              <a:t>" "Katrin Kleeblatt" "</a:t>
            </a:r>
            <a:r>
              <a:rPr lang="de-DE">
                <a:solidFill>
                  <a:schemeClr val="accent6"/>
                </a:solidFill>
              </a:rPr>
              <a:t>unentschuldigt</a:t>
            </a:r>
            <a:r>
              <a:rPr lang="de-DE"/>
              <a:t>"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BC63446-1772-4FE6-AB30-68BC0412FD1A}"/>
              </a:ext>
            </a:extLst>
          </p:cNvPr>
          <p:cNvSpPr/>
          <p:nvPr/>
        </p:nvSpPr>
        <p:spPr>
          <a:xfrm>
            <a:off x="6126651" y="1794456"/>
            <a:ext cx="3030229" cy="3090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Dozenten-View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04B98C3-2F6B-46C8-9104-97661C4C38CC}"/>
              </a:ext>
            </a:extLst>
          </p:cNvPr>
          <p:cNvSpPr/>
          <p:nvPr/>
        </p:nvSpPr>
        <p:spPr>
          <a:xfrm>
            <a:off x="6126650" y="4632516"/>
            <a:ext cx="3030229" cy="3090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Teilnehmerliste</a:t>
            </a:r>
          </a:p>
        </p:txBody>
      </p:sp>
    </p:spTree>
    <p:extLst>
      <p:ext uri="{BB962C8B-B14F-4D97-AF65-F5344CB8AC3E}">
        <p14:creationId xmlns:p14="http://schemas.microsoft.com/office/powerpoint/2010/main" val="50712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Teilbereich Umsetzung – Dozenten View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4" y="6354748"/>
            <a:ext cx="683339" cy="365125"/>
          </a:xfrm>
        </p:spPr>
        <p:txBody>
          <a:bodyPr/>
          <a:lstStyle/>
          <a:p>
            <a:fld id="{0D177590-C0B9-4388-A01F-98FB57FCBBE4}" type="slidenum">
              <a:rPr lang="de-DE" smtClean="0"/>
              <a:t>11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7AE3CB4-BB8F-55A7-CAB2-0B6FD5CD288B}"/>
              </a:ext>
            </a:extLst>
          </p:cNvPr>
          <p:cNvSpPr txBox="1"/>
          <p:nvPr/>
        </p:nvSpPr>
        <p:spPr>
          <a:xfrm>
            <a:off x="677334" y="1958887"/>
            <a:ext cx="7906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HSET </a:t>
            </a:r>
            <a:r>
              <a:rPr lang="de-DE" err="1">
                <a:solidFill>
                  <a:schemeClr val="accent2">
                    <a:lumMod val="50000"/>
                  </a:schemeClr>
                </a:solidFill>
              </a:rPr>
              <a:t>meta</a:t>
            </a:r>
            <a:r>
              <a:rPr lang="de-DE"/>
              <a:t> </a:t>
            </a:r>
          </a:p>
          <a:p>
            <a:r>
              <a:rPr lang="de-DE" err="1"/>
              <a:t>uebung</a:t>
            </a:r>
            <a:r>
              <a:rPr lang="de-DE"/>
              <a:t> "&lt;</a:t>
            </a:r>
            <a:r>
              <a:rPr lang="de-DE" err="1">
                <a:solidFill>
                  <a:schemeClr val="accent6"/>
                </a:solidFill>
              </a:rPr>
              <a:t>modulkuerzel</a:t>
            </a:r>
            <a:r>
              <a:rPr lang="de-DE"/>
              <a:t>&gt;</a:t>
            </a:r>
            <a:r>
              <a:rPr lang="de-DE">
                <a:solidFill>
                  <a:schemeClr val="accent6"/>
                </a:solidFill>
              </a:rPr>
              <a:t>U</a:t>
            </a:r>
            <a:r>
              <a:rPr lang="de-DE"/>
              <a:t>&lt;</a:t>
            </a:r>
            <a:r>
              <a:rPr lang="de-DE" err="1">
                <a:solidFill>
                  <a:schemeClr val="accent6"/>
                </a:solidFill>
              </a:rPr>
              <a:t>datum</a:t>
            </a:r>
            <a:r>
              <a:rPr lang="de-DE"/>
              <a:t>&gt;" </a:t>
            </a:r>
            <a:r>
              <a:rPr lang="de-DE" err="1"/>
              <a:t>teilnehmerliste</a:t>
            </a:r>
            <a:r>
              <a:rPr lang="de-DE"/>
              <a:t> "&lt;</a:t>
            </a:r>
            <a:r>
              <a:rPr lang="de-DE" err="1">
                <a:solidFill>
                  <a:schemeClr val="accent6"/>
                </a:solidFill>
              </a:rPr>
              <a:t>modulkuerzel</a:t>
            </a:r>
            <a:r>
              <a:rPr lang="de-DE"/>
              <a:t>&gt;</a:t>
            </a:r>
            <a:r>
              <a:rPr lang="de-DE">
                <a:solidFill>
                  <a:schemeClr val="accent6"/>
                </a:solidFill>
              </a:rPr>
              <a:t>T</a:t>
            </a:r>
            <a:r>
              <a:rPr lang="de-DE"/>
              <a:t>" abfrage "&lt;</a:t>
            </a:r>
            <a:r>
              <a:rPr lang="de-DE" err="1">
                <a:solidFill>
                  <a:schemeClr val="accent6"/>
                </a:solidFill>
              </a:rPr>
              <a:t>modulkuerzel</a:t>
            </a:r>
            <a:r>
              <a:rPr lang="de-DE"/>
              <a:t>&gt;</a:t>
            </a:r>
            <a:r>
              <a:rPr lang="de-DE">
                <a:solidFill>
                  <a:schemeClr val="accent6"/>
                </a:solidFill>
              </a:rPr>
              <a:t>Abfrage</a:t>
            </a:r>
            <a:r>
              <a:rPr lang="de-DE"/>
              <a:t>"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CE734C0-29EC-9EED-0B3F-8AEEA496E6F9}"/>
              </a:ext>
            </a:extLst>
          </p:cNvPr>
          <p:cNvSpPr/>
          <p:nvPr/>
        </p:nvSpPr>
        <p:spPr>
          <a:xfrm>
            <a:off x="6127200" y="1796400"/>
            <a:ext cx="3030229" cy="3090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Metadaten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1DD095B-7B98-0F4E-0904-B72C0CA565DE}"/>
              </a:ext>
            </a:extLst>
          </p:cNvPr>
          <p:cNvSpPr/>
          <p:nvPr/>
        </p:nvSpPr>
        <p:spPr>
          <a:xfrm>
            <a:off x="6127200" y="4075574"/>
            <a:ext cx="3030229" cy="3090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Kürzel </a:t>
            </a:r>
            <a:r>
              <a:rPr lang="de-DE" err="1"/>
              <a:t>Map</a:t>
            </a:r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8346761-8908-9AC8-F24A-86823F072D69}"/>
              </a:ext>
            </a:extLst>
          </p:cNvPr>
          <p:cNvSpPr txBox="1"/>
          <p:nvPr/>
        </p:nvSpPr>
        <p:spPr>
          <a:xfrm>
            <a:off x="677334" y="4558269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HSET </a:t>
            </a:r>
            <a:r>
              <a:rPr lang="de-DE" err="1">
                <a:solidFill>
                  <a:schemeClr val="accent2">
                    <a:lumMod val="50000"/>
                  </a:schemeClr>
                </a:solidFill>
              </a:rPr>
              <a:t>modulkuerzel</a:t>
            </a:r>
            <a:r>
              <a:rPr lang="de-DE"/>
              <a:t> "Internetbasierte Anwendungen" "</a:t>
            </a:r>
            <a:r>
              <a:rPr lang="de-DE" err="1">
                <a:solidFill>
                  <a:schemeClr val="accent6"/>
                </a:solidFill>
              </a:rPr>
              <a:t>iba</a:t>
            </a:r>
            <a:r>
              <a:rPr lang="de-DE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5755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947477" cy="1320800"/>
          </a:xfrm>
        </p:spPr>
        <p:txBody>
          <a:bodyPr/>
          <a:lstStyle/>
          <a:p>
            <a:r>
              <a:rPr lang="de-DE"/>
              <a:t>Erweiterungen – Übungsveranstaltung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4" y="6354748"/>
            <a:ext cx="683339" cy="365125"/>
          </a:xfrm>
        </p:spPr>
        <p:txBody>
          <a:bodyPr/>
          <a:lstStyle/>
          <a:p>
            <a:fld id="{0D177590-C0B9-4388-A01F-98FB57FCBBE4}" type="slidenum">
              <a:rPr lang="de-DE" smtClean="0"/>
              <a:t>12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9D4F09D-5EF9-69BC-23E3-36D91ECC374A}"/>
              </a:ext>
            </a:extLst>
          </p:cNvPr>
          <p:cNvSpPr txBox="1"/>
          <p:nvPr/>
        </p:nvSpPr>
        <p:spPr>
          <a:xfrm>
            <a:off x="593500" y="1596807"/>
            <a:ext cx="90313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HSET </a:t>
            </a:r>
            <a:r>
              <a:rPr lang="de-DE">
                <a:solidFill>
                  <a:schemeClr val="accent2">
                    <a:lumMod val="50000"/>
                  </a:schemeClr>
                </a:solidFill>
              </a:rPr>
              <a:t>iba23U-011023</a:t>
            </a:r>
            <a:r>
              <a:rPr lang="de-DE"/>
              <a:t> </a:t>
            </a:r>
          </a:p>
          <a:p>
            <a:r>
              <a:rPr lang="de-DE" err="1"/>
              <a:t>id</a:t>
            </a:r>
            <a:r>
              <a:rPr lang="de-DE"/>
              <a:t> "</a:t>
            </a:r>
            <a:r>
              <a:rPr lang="de-DE">
                <a:solidFill>
                  <a:schemeClr val="accent6"/>
                </a:solidFill>
              </a:rPr>
              <a:t>iba23</a:t>
            </a:r>
            <a:r>
              <a:rPr lang="de-DE"/>
              <a:t>" </a:t>
            </a:r>
          </a:p>
          <a:p>
            <a:r>
              <a:rPr lang="de-DE"/>
              <a:t>"Bubi Blauschuh" "</a:t>
            </a:r>
            <a:r>
              <a:rPr lang="de-DE">
                <a:solidFill>
                  <a:schemeClr val="accent6"/>
                </a:solidFill>
              </a:rPr>
              <a:t>Nicht</a:t>
            </a:r>
            <a:r>
              <a:rPr lang="de-DE"/>
              <a:t> </a:t>
            </a:r>
            <a:r>
              <a:rPr lang="de-DE">
                <a:solidFill>
                  <a:schemeClr val="accent6"/>
                </a:solidFill>
              </a:rPr>
              <a:t>abgegeben</a:t>
            </a:r>
            <a:r>
              <a:rPr lang="de-DE"/>
              <a:t>" "Thomas </a:t>
            </a:r>
            <a:r>
              <a:rPr lang="de-DE" err="1"/>
              <a:t>Koenigsmann</a:t>
            </a:r>
            <a:r>
              <a:rPr lang="de-DE"/>
              <a:t>" </a:t>
            </a:r>
            <a:r>
              <a:rPr lang="de-DE">
                <a:solidFill>
                  <a:schemeClr val="accent6"/>
                </a:solidFill>
              </a:rPr>
              <a:t>10</a:t>
            </a:r>
            <a:r>
              <a:rPr lang="de-DE"/>
              <a:t> "Maria </a:t>
            </a:r>
            <a:r>
              <a:rPr lang="de-DE" err="1"/>
              <a:t>Mandarina</a:t>
            </a:r>
            <a:r>
              <a:rPr lang="de-DE"/>
              <a:t>" "</a:t>
            </a:r>
            <a:r>
              <a:rPr lang="de-DE">
                <a:solidFill>
                  <a:schemeClr val="accent6"/>
                </a:solidFill>
              </a:rPr>
              <a:t>Nicht</a:t>
            </a:r>
            <a:r>
              <a:rPr lang="de-DE"/>
              <a:t> </a:t>
            </a:r>
            <a:r>
              <a:rPr lang="de-DE">
                <a:solidFill>
                  <a:schemeClr val="accent6"/>
                </a:solidFill>
              </a:rPr>
              <a:t>abgegeben</a:t>
            </a:r>
            <a:r>
              <a:rPr lang="de-DE"/>
              <a:t>" "Katrin Kleeblatt" </a:t>
            </a:r>
            <a:r>
              <a:rPr lang="de-DE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E26B190-B056-E5A9-40E5-5E651FBF1485}"/>
              </a:ext>
            </a:extLst>
          </p:cNvPr>
          <p:cNvSpPr/>
          <p:nvPr/>
        </p:nvSpPr>
        <p:spPr>
          <a:xfrm>
            <a:off x="5902104" y="1621307"/>
            <a:ext cx="3030229" cy="3090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Abgabeliste (Übungen)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53D6CD8-4D90-F673-0F0D-95110F2B2F1A}"/>
              </a:ext>
            </a:extLst>
          </p:cNvPr>
          <p:cNvSpPr txBox="1"/>
          <p:nvPr/>
        </p:nvSpPr>
        <p:spPr>
          <a:xfrm>
            <a:off x="593500" y="3606445"/>
            <a:ext cx="85032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err="1"/>
              <a:t>LPush</a:t>
            </a:r>
            <a:r>
              <a:rPr lang="de-DE"/>
              <a:t> </a:t>
            </a:r>
            <a:r>
              <a:rPr lang="de-DE">
                <a:solidFill>
                  <a:schemeClr val="accent2">
                    <a:lumMod val="50000"/>
                  </a:schemeClr>
                </a:solidFill>
              </a:rPr>
              <a:t>iba23Abfrage</a:t>
            </a:r>
            <a:r>
              <a:rPr lang="de-DE"/>
              <a:t> </a:t>
            </a:r>
          </a:p>
          <a:p>
            <a:r>
              <a:rPr lang="de-DE"/>
              <a:t>"Bubi Blauschuh" "Thomas </a:t>
            </a:r>
            <a:r>
              <a:rPr lang="de-DE" err="1"/>
              <a:t>Koenigsmann</a:t>
            </a:r>
            <a:r>
              <a:rPr lang="de-DE"/>
              <a:t>" "Maria </a:t>
            </a:r>
            <a:r>
              <a:rPr lang="de-DE" err="1"/>
              <a:t>Mandarina</a:t>
            </a:r>
            <a:r>
              <a:rPr lang="de-DE"/>
              <a:t>" "Katrin Kleeblatt"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D21AAA-5B30-EE60-E534-3A865CCD4966}"/>
              </a:ext>
            </a:extLst>
          </p:cNvPr>
          <p:cNvSpPr/>
          <p:nvPr/>
        </p:nvSpPr>
        <p:spPr>
          <a:xfrm>
            <a:off x="5902104" y="3451898"/>
            <a:ext cx="3030229" cy="3090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Aufrufliste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8E6772E-AAD1-33DA-9290-A4D6B848FB97}"/>
              </a:ext>
            </a:extLst>
          </p:cNvPr>
          <p:cNvSpPr txBox="1"/>
          <p:nvPr/>
        </p:nvSpPr>
        <p:spPr>
          <a:xfrm>
            <a:off x="593500" y="4797311"/>
            <a:ext cx="2368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>
                <a:solidFill>
                  <a:schemeClr val="accent6">
                    <a:lumMod val="75000"/>
                  </a:schemeClr>
                </a:solidFill>
              </a:rPr>
              <a:t>RPOP</a:t>
            </a:r>
            <a:r>
              <a:rPr lang="de-DE"/>
              <a:t> </a:t>
            </a:r>
            <a:r>
              <a:rPr lang="de-DE">
                <a:solidFill>
                  <a:schemeClr val="accent2">
                    <a:lumMod val="50000"/>
                  </a:schemeClr>
                </a:solidFill>
              </a:rPr>
              <a:t>iba23Abfrage</a:t>
            </a:r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D99BC00F-0F63-2694-5628-161A900D5163}"/>
              </a:ext>
            </a:extLst>
          </p:cNvPr>
          <p:cNvSpPr/>
          <p:nvPr/>
        </p:nvSpPr>
        <p:spPr>
          <a:xfrm rot="16200000">
            <a:off x="3519017" y="4707227"/>
            <a:ext cx="206062" cy="54949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3E5B907-A6CD-4A50-F3B5-1D0D54A77BEE}"/>
              </a:ext>
            </a:extLst>
          </p:cNvPr>
          <p:cNvSpPr txBox="1"/>
          <p:nvPr/>
        </p:nvSpPr>
        <p:spPr>
          <a:xfrm>
            <a:off x="4635320" y="4797312"/>
            <a:ext cx="1782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>
                <a:solidFill>
                  <a:schemeClr val="accent1"/>
                </a:solidFill>
              </a:rPr>
              <a:t>Bubi</a:t>
            </a:r>
            <a:r>
              <a:rPr lang="de-DE"/>
              <a:t> </a:t>
            </a:r>
            <a:r>
              <a:rPr lang="de-DE">
                <a:solidFill>
                  <a:schemeClr val="accent1"/>
                </a:solidFill>
              </a:rPr>
              <a:t>Blauschuh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79841AD-5CAD-DF98-8D4F-96257CC06320}"/>
              </a:ext>
            </a:extLst>
          </p:cNvPr>
          <p:cNvSpPr txBox="1"/>
          <p:nvPr/>
        </p:nvSpPr>
        <p:spPr>
          <a:xfrm>
            <a:off x="593500" y="5423480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>
                <a:solidFill>
                  <a:schemeClr val="accent6">
                    <a:lumMod val="75000"/>
                  </a:schemeClr>
                </a:solidFill>
              </a:rPr>
              <a:t>LPUSH</a:t>
            </a:r>
            <a:r>
              <a:rPr lang="de-DE"/>
              <a:t> </a:t>
            </a:r>
            <a:r>
              <a:rPr lang="de-DE">
                <a:solidFill>
                  <a:schemeClr val="accent2">
                    <a:lumMod val="50000"/>
                  </a:schemeClr>
                </a:solidFill>
              </a:rPr>
              <a:t>iba23Abfrage</a:t>
            </a:r>
            <a:r>
              <a:rPr lang="de-DE"/>
              <a:t> "</a:t>
            </a:r>
            <a:r>
              <a:rPr lang="de-DE">
                <a:solidFill>
                  <a:schemeClr val="accent1"/>
                </a:solidFill>
              </a:rPr>
              <a:t>Bubi</a:t>
            </a:r>
            <a:r>
              <a:rPr lang="de-DE"/>
              <a:t> </a:t>
            </a:r>
            <a:r>
              <a:rPr lang="de-DE">
                <a:solidFill>
                  <a:schemeClr val="accent1"/>
                </a:solidFill>
              </a:rPr>
              <a:t>Blauschuh</a:t>
            </a:r>
            <a:r>
              <a:rPr lang="de-DE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7068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/>
      <p:bldP spid="9" grpId="0" animBg="1"/>
      <p:bldP spid="11" grpId="0"/>
      <p:bldP spid="12" grpId="0" animBg="1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1EA8F-5F3E-84B8-F6DF-ADD0339B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Performance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1EC937-EB1B-4160-99F9-6DAE52FF7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383490"/>
              </p:ext>
            </p:extLst>
          </p:nvPr>
        </p:nvGraphicFramePr>
        <p:xfrm>
          <a:off x="719808" y="1548192"/>
          <a:ext cx="859631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494">
                  <a:extLst>
                    <a:ext uri="{9D8B030D-6E8A-4147-A177-3AD203B41FA5}">
                      <a16:colId xmlns:a16="http://schemas.microsoft.com/office/drawing/2014/main" val="770647099"/>
                    </a:ext>
                  </a:extLst>
                </a:gridCol>
                <a:gridCol w="2614379">
                  <a:extLst>
                    <a:ext uri="{9D8B030D-6E8A-4147-A177-3AD203B41FA5}">
                      <a16:colId xmlns:a16="http://schemas.microsoft.com/office/drawing/2014/main" val="4126341352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67019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JDBC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Workbench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/>
                        <a:t>100 Studenten einzeln löschen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600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400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1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/>
                        <a:t>100 Studenten einzeln über Procedure löschen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550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330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8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100 Studenten in wenigen aber großen Statements löschen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9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Alle Veranstaltungen für alle Studenten mit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65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58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Alle </a:t>
                      </a:r>
                      <a:r>
                        <a:rPr lang="en-US" err="1"/>
                        <a:t>Veranstaltungen</a:t>
                      </a:r>
                      <a:r>
                        <a:rPr lang="en-US"/>
                        <a:t> für alle </a:t>
                      </a:r>
                      <a:r>
                        <a:rPr lang="en-US" err="1"/>
                        <a:t>Studenten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aus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einer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Veiw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65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</a:t>
                      </a:r>
                      <a:r>
                        <a:rPr lang="en-US" err="1"/>
                        <a:t>ms</a:t>
                      </a:r>
                      <a:r>
                        <a:rPr lang="en-US"/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627740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33ABCF-BBEE-F49D-09EA-DF5ADB45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197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32C73-8317-F832-7B01-232934B3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74FDF5-4AD6-B363-DC79-E940D7A1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>
                <a:solidFill>
                  <a:schemeClr val="bg2"/>
                </a:solidFill>
              </a:rPr>
              <a:t>Rückblick</a:t>
            </a:r>
          </a:p>
          <a:p>
            <a:pPr>
              <a:buFont typeface="+mj-lt"/>
              <a:buAutoNum type="arabicPeriod"/>
            </a:pPr>
            <a:r>
              <a:rPr lang="de-DE" err="1">
                <a:solidFill>
                  <a:schemeClr val="bg2"/>
                </a:solidFill>
              </a:rPr>
              <a:t>Redis</a:t>
            </a:r>
            <a:endParaRPr lang="de-DE">
              <a:solidFill>
                <a:schemeClr val="bg2"/>
              </a:solidFill>
            </a:endParaRPr>
          </a:p>
          <a:p>
            <a:pPr>
              <a:buFont typeface="+mj-lt"/>
              <a:buAutoNum type="arabicPeriod"/>
            </a:pPr>
            <a:r>
              <a:rPr lang="de-DE"/>
              <a:t>Cassandra</a:t>
            </a:r>
          </a:p>
          <a:p>
            <a:pPr>
              <a:buFont typeface="+mj-lt"/>
              <a:buAutoNum type="arabicPeriod"/>
            </a:pPr>
            <a:r>
              <a:rPr lang="de-DE" err="1">
                <a:solidFill>
                  <a:schemeClr val="bg2"/>
                </a:solidFill>
              </a:rPr>
              <a:t>CouchDB</a:t>
            </a:r>
            <a:endParaRPr lang="de-DE">
              <a:solidFill>
                <a:schemeClr val="bg2"/>
              </a:solidFill>
            </a:endParaRPr>
          </a:p>
          <a:p>
            <a:pPr>
              <a:buFont typeface="+mj-lt"/>
              <a:buAutoNum type="arabicPeriod"/>
            </a:pPr>
            <a:r>
              <a:rPr lang="de-DE">
                <a:solidFill>
                  <a:schemeClr val="bg2"/>
                </a:solidFill>
              </a:rPr>
              <a:t>Neo4J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E65320-50D7-60F3-0007-3E98F559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694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90C1370D-763A-8455-2828-BD2B6814A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68618"/>
            <a:ext cx="8497160" cy="318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2D3F9D-CA5D-34C9-A2CA-593A02A6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Neo4J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D5474-CC14-46FB-D823-24A0601D9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969" y="5569874"/>
            <a:ext cx="8288032" cy="7016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0" i="0">
                <a:effectLst/>
              </a:rPr>
              <a:t>Graph-</a:t>
            </a:r>
            <a:r>
              <a:rPr lang="en-US" sz="1800" b="0" i="0" err="1">
                <a:effectLst/>
              </a:rPr>
              <a:t>Datenbanken</a:t>
            </a:r>
            <a:endParaRPr lang="en-US" sz="180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B36901-E10D-BC16-CEAE-4AE8FCAF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D177590-C0B9-4388-A01F-98FB57FCBBE4}" type="slidenum">
              <a:rPr lang="en-US" smtClean="0"/>
              <a:pPr defTabSz="914400"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67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Umsetzung der Datenbank auf Neo4J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16</a:t>
            </a:fld>
            <a:endParaRPr lang="de-DE"/>
          </a:p>
        </p:txBody>
      </p:sp>
      <p:pic>
        <p:nvPicPr>
          <p:cNvPr id="2" name="Grafik 1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5B463F5D-8369-38B9-BB74-2A05F8F1D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511811"/>
            <a:ext cx="8881905" cy="384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44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7EFA12-10CD-A735-B6FE-93892E40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Umsetzung der Datenbank auf Neo4J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D0F827-BB4B-E94D-E186-4E91B986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17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1510325-99D1-6021-5543-DEAB96F63853}"/>
              </a:ext>
            </a:extLst>
          </p:cNvPr>
          <p:cNvSpPr txBox="1"/>
          <p:nvPr/>
        </p:nvSpPr>
        <p:spPr>
          <a:xfrm>
            <a:off x="1376988" y="4508290"/>
            <a:ext cx="2620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Entity &gt; Label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BDF2968-5D6A-9D35-F5BC-DB40A32EC8C1}"/>
              </a:ext>
            </a:extLst>
          </p:cNvPr>
          <p:cNvSpPr/>
          <p:nvPr/>
        </p:nvSpPr>
        <p:spPr>
          <a:xfrm>
            <a:off x="1156086" y="2145146"/>
            <a:ext cx="2895598" cy="214052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Dozent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Termin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Veranstaltung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Modul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trike="sngStrike"/>
              <a:t>Historie</a:t>
            </a:r>
          </a:p>
        </p:txBody>
      </p:sp>
      <p:pic>
        <p:nvPicPr>
          <p:cNvPr id="10" name="Grafik 9" descr="Ein Bild, das Kreis, gelb enthält.&#10;&#10;Automatisch generierte Beschreibung">
            <a:extLst>
              <a:ext uri="{FF2B5EF4-FFF2-40B4-BE49-F238E27FC236}">
                <a16:creationId xmlns:a16="http://schemas.microsoft.com/office/drawing/2014/main" id="{E8A88519-F235-AC6B-6FA6-76978A6544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0"/>
          <a:stretch/>
        </p:blipFill>
        <p:spPr>
          <a:xfrm>
            <a:off x="4716592" y="2147185"/>
            <a:ext cx="4215740" cy="264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49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38B9780B-F452-1E74-521D-A0F7A89A2A60}"/>
              </a:ext>
            </a:extLst>
          </p:cNvPr>
          <p:cNvSpPr/>
          <p:nvPr/>
        </p:nvSpPr>
        <p:spPr>
          <a:xfrm>
            <a:off x="1186832" y="2158266"/>
            <a:ext cx="2895599" cy="21405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/>
              <a:t>VertretenderDozent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trike="sngStrike"/>
              <a:t>Termin2Gruppe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/>
              <a:t>BelegteVeranstaltung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Anwesenheit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7EFA12-10CD-A735-B6FE-93892E40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Umsetzung der Datenbank auf Neo4J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D0F827-BB4B-E94D-E186-4E91B986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18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7512928-373D-7DCC-0F21-4B1E856741E7}"/>
              </a:ext>
            </a:extLst>
          </p:cNvPr>
          <p:cNvSpPr txBox="1"/>
          <p:nvPr/>
        </p:nvSpPr>
        <p:spPr>
          <a:xfrm>
            <a:off x="677334" y="4521410"/>
            <a:ext cx="4187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Releation</a:t>
            </a:r>
            <a:r>
              <a:rPr lang="de-DE" sz="28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&gt; Beziehungen</a:t>
            </a:r>
          </a:p>
        </p:txBody>
      </p:sp>
      <p:pic>
        <p:nvPicPr>
          <p:cNvPr id="9" name="Grafik 8" descr="Ein Bild, das Screenshot, Text, Diagramm enthält.&#10;&#10;Automatisch generierte Beschreibung">
            <a:extLst>
              <a:ext uri="{FF2B5EF4-FFF2-40B4-BE49-F238E27FC236}">
                <a16:creationId xmlns:a16="http://schemas.microsoft.com/office/drawing/2014/main" id="{2940083A-3ADB-77F6-D115-13E61BDDEE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36"/>
          <a:stretch/>
        </p:blipFill>
        <p:spPr>
          <a:xfrm>
            <a:off x="5066765" y="2158266"/>
            <a:ext cx="4536230" cy="23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89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Knoten und Beziehungen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B814CA-A964-0A95-C1EB-D2D24D1C9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Knoten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377B534-DD7A-76E4-D06E-049527C8D0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Dozent</a:t>
            </a:r>
          </a:p>
          <a:p>
            <a:r>
              <a:rPr lang="de-DE"/>
              <a:t>Termin </a:t>
            </a:r>
          </a:p>
          <a:p>
            <a:r>
              <a:rPr lang="de-DE"/>
              <a:t>Modul</a:t>
            </a:r>
          </a:p>
          <a:p>
            <a:r>
              <a:rPr lang="de-DE"/>
              <a:t>Veranstaltung</a:t>
            </a:r>
          </a:p>
          <a:p>
            <a:r>
              <a:rPr lang="de-DE"/>
              <a:t>Student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41D0133-1C7F-AFFE-3CF1-072419376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/>
              <a:t>Beziehungen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3CD0545-331C-1B21-891A-0683430F261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VERTRITT_IN</a:t>
            </a:r>
          </a:p>
          <a:p>
            <a:r>
              <a:rPr lang="de-DE"/>
              <a:t>BELEGT_VERANSTALTUNG</a:t>
            </a:r>
          </a:p>
          <a:p>
            <a:r>
              <a:rPr lang="de-DE"/>
              <a:t>NICHT_ANWESEND</a:t>
            </a:r>
          </a:p>
          <a:p>
            <a:r>
              <a:rPr lang="de-DE"/>
              <a:t>HAT</a:t>
            </a:r>
          </a:p>
          <a:p>
            <a:r>
              <a:rPr lang="de-DE"/>
              <a:t>LEITET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1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32C73-8317-F832-7B01-232934B3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74FDF5-4AD6-B363-DC79-E940D7A1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/>
              <a:t>Rückblick</a:t>
            </a:r>
          </a:p>
          <a:p>
            <a:pPr>
              <a:buFont typeface="+mj-lt"/>
              <a:buAutoNum type="arabicPeriod"/>
            </a:pPr>
            <a:r>
              <a:rPr lang="de-DE" err="1"/>
              <a:t>Redis</a:t>
            </a:r>
            <a:endParaRPr lang="de-DE"/>
          </a:p>
          <a:p>
            <a:pPr>
              <a:buFont typeface="+mj-lt"/>
              <a:buAutoNum type="arabicPeriod"/>
            </a:pPr>
            <a:r>
              <a:rPr lang="de-DE"/>
              <a:t>Cassandra</a:t>
            </a:r>
          </a:p>
          <a:p>
            <a:pPr>
              <a:buFont typeface="+mj-lt"/>
              <a:buAutoNum type="arabicPeriod"/>
            </a:pPr>
            <a:r>
              <a:rPr lang="de-DE" err="1"/>
              <a:t>CouchDB</a:t>
            </a:r>
            <a:endParaRPr lang="de-DE"/>
          </a:p>
          <a:p>
            <a:pPr>
              <a:buFont typeface="+mj-lt"/>
              <a:buAutoNum type="arabicPeriod"/>
            </a:pPr>
            <a:r>
              <a:rPr lang="de-DE"/>
              <a:t>Neo4J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E65320-50D7-60F3-0007-3E98F559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67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Erweiterung des Datenbankmodells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377B534-DD7A-76E4-D06E-049527C8D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/>
              <a:t>Aufeinander aufbauende Module</a:t>
            </a:r>
          </a:p>
          <a:p>
            <a:pPr lvl="1">
              <a:buFont typeface="Courier New" charset="2"/>
              <a:buChar char="o"/>
            </a:pPr>
            <a:r>
              <a:rPr lang="de-DE"/>
              <a:t>Module bauen auf einander auf</a:t>
            </a:r>
          </a:p>
          <a:p>
            <a:pPr lvl="1">
              <a:buFont typeface="Courier New" charset="2"/>
              <a:buChar char="o"/>
            </a:pPr>
            <a:r>
              <a:rPr lang="de-DE"/>
              <a:t>Neue Beziehung: BASIERT_AUF</a:t>
            </a:r>
          </a:p>
          <a:p>
            <a:r>
              <a:rPr lang="de-DE"/>
              <a:t>Vertiefungen</a:t>
            </a:r>
          </a:p>
          <a:p>
            <a:pPr lvl="1">
              <a:buFont typeface="Courier New" charset="2"/>
              <a:buChar char="o"/>
            </a:pPr>
            <a:r>
              <a:rPr lang="de-DE"/>
              <a:t>Eine Vertiefung ist eine Gruppierung von Modulen</a:t>
            </a:r>
          </a:p>
          <a:p>
            <a:pPr lvl="1">
              <a:buFont typeface="Courier New" charset="2"/>
              <a:buChar char="o"/>
            </a:pPr>
            <a:r>
              <a:rPr lang="de-DE"/>
              <a:t>Neuer Knotentyp: Vertiefung </a:t>
            </a:r>
          </a:p>
          <a:p>
            <a:pPr lvl="2">
              <a:buFont typeface="Wingdings" charset="2"/>
              <a:buChar char="§"/>
            </a:pPr>
            <a:r>
              <a:rPr lang="de-DE"/>
              <a:t>Besitzt einen Namen</a:t>
            </a:r>
          </a:p>
          <a:p>
            <a:pPr lvl="1">
              <a:buFont typeface="Courier New" charset="2"/>
              <a:buChar char="o"/>
            </a:pPr>
            <a:r>
              <a:rPr lang="de-DE"/>
              <a:t>Neue Beziehung: BESTEHT_AUS</a:t>
            </a:r>
          </a:p>
          <a:p>
            <a:r>
              <a:rPr lang="de-DE"/>
              <a:t>Hilfe unter Studenten</a:t>
            </a:r>
          </a:p>
          <a:p>
            <a:pPr lvl="1">
              <a:buFont typeface="Courier New" charset="2"/>
              <a:buChar char="o"/>
            </a:pPr>
            <a:r>
              <a:rPr lang="de-DE"/>
              <a:t>Studenten können Studenten sehen, die das Modul bereits abgeschlossen haben</a:t>
            </a:r>
          </a:p>
          <a:p>
            <a:pPr lvl="1">
              <a:buFont typeface="Courier New" charset="2"/>
              <a:buChar char="o"/>
            </a:pPr>
            <a:r>
              <a:rPr lang="de-DE"/>
              <a:t>Keine Änderung bzw. Erweiterung notwendig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564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</a:t>
            </a:r>
          </a:p>
        </p:txBody>
      </p:sp>
      <p:pic>
        <p:nvPicPr>
          <p:cNvPr id="6" name="Inhaltsplatzhalter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8805FF5-84B0-8740-E11A-D5D6BDCE7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27753"/>
            <a:ext cx="8596312" cy="3147106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602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Fazit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7E3C456-3C98-D65F-A94F-68AE9C269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Wenig Anwendungsfälle für Neo4J</a:t>
            </a:r>
          </a:p>
          <a:p>
            <a:r>
              <a:rPr lang="de-DE"/>
              <a:t>Viele Beziehungen (unübersichtlich in der Darstellung)</a:t>
            </a:r>
          </a:p>
          <a:p>
            <a:r>
              <a:rPr lang="de-DE"/>
              <a:t>MySQL ist in den meisten Anwendungsfällen vermutlich schneller.</a:t>
            </a:r>
          </a:p>
          <a:p>
            <a:r>
              <a:rPr lang="de-DE"/>
              <a:t>Gefundener Anwendungsfall wurde dazu erfunden und wird wahrscheinlich gar nicht gebraucht.</a:t>
            </a:r>
          </a:p>
          <a:p>
            <a:r>
              <a:rPr lang="de-DE"/>
              <a:t>Würden wir nicht benutzen.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137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3" name="Group 4102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04" name="Straight Connector 4103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5" name="Straight Connector 4104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6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107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108" name="Isosceles Triangle 4107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109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110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111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112" name="Isosceles Triangle 4111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113" name="Isosceles Triangle 4112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62D3F9D-CA5D-34C9-A2CA-593A02A6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Cassandra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D5474-CC14-46FB-D823-24A0601D9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969" y="5569874"/>
            <a:ext cx="8288032" cy="7016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0" i="0" err="1">
                <a:effectLst/>
              </a:rPr>
              <a:t>Spaltenorientierte</a:t>
            </a:r>
            <a:r>
              <a:rPr lang="en-US" sz="1800" b="0" i="0">
                <a:effectLst/>
              </a:rPr>
              <a:t> </a:t>
            </a:r>
            <a:r>
              <a:rPr lang="en-US" sz="1800" b="0" i="0" err="1">
                <a:effectLst/>
              </a:rPr>
              <a:t>Datenbanken</a:t>
            </a:r>
            <a:endParaRPr lang="en-US" sz="180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81C733D-71C4-7A6D-1661-6F7D6CB1C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" r="2" b="32519"/>
          <a:stretch/>
        </p:blipFill>
        <p:spPr bwMode="auto">
          <a:xfrm>
            <a:off x="677334" y="468621"/>
            <a:ext cx="8274669" cy="3635025"/>
          </a:xfrm>
          <a:custGeom>
            <a:avLst/>
            <a:gdLst/>
            <a:ahLst/>
            <a:cxnLst/>
            <a:rect l="l" t="t" r="r" b="b"/>
            <a:pathLst>
              <a:path w="8274669" h="3635025">
                <a:moveTo>
                  <a:pt x="540554" y="0"/>
                </a:moveTo>
                <a:lnTo>
                  <a:pt x="8274669" y="0"/>
                </a:lnTo>
                <a:lnTo>
                  <a:pt x="8274669" y="3635025"/>
                </a:lnTo>
                <a:lnTo>
                  <a:pt x="0" y="363502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B36901-E10D-BC16-CEAE-4AE8FCAF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D177590-C0B9-4388-A01F-98FB57FCBBE4}" type="slidenum">
              <a:rPr lang="en-US" smtClean="0"/>
              <a:pPr defTabSz="914400"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50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Anwendungsfälle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3885167-EA26-5AC8-F449-CE0194050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Eine Tabelle wird in Cassandra um ein Query herumgebaut</a:t>
            </a:r>
          </a:p>
          <a:p>
            <a:r>
              <a:rPr lang="de-DE"/>
              <a:t>Für diese Query ist die Tabelle sehr performant</a:t>
            </a:r>
          </a:p>
          <a:p>
            <a:r>
              <a:rPr lang="de-DE"/>
              <a:t>Ein Student möchte seine Termine einsehen</a:t>
            </a:r>
          </a:p>
          <a:p>
            <a:pPr lvl="1">
              <a:buFont typeface="Courier New" charset="2"/>
              <a:buChar char="o"/>
            </a:pPr>
            <a:r>
              <a:rPr lang="de-DE"/>
              <a:t>Datum, Beginn, Ende, Bezeichnung, Typ, Dozent, Teilnahmestatus</a:t>
            </a:r>
          </a:p>
          <a:p>
            <a:r>
              <a:rPr lang="de-DE"/>
              <a:t>Ein Dozent möchte seine Termine einsehen</a:t>
            </a:r>
          </a:p>
          <a:p>
            <a:pPr lvl="1">
              <a:buFont typeface="Courier New" charset="2"/>
              <a:buChar char="o"/>
            </a:pPr>
            <a:r>
              <a:rPr lang="de-DE"/>
              <a:t>Datum, Beginn, Ende, Bezeichnung, Typ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518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Tabellen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AE87844-C54B-19E6-14BF-611853941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Daten über alle Knoten gleichmäßig verteilen</a:t>
            </a:r>
          </a:p>
          <a:p>
            <a:r>
              <a:rPr lang="de-DE"/>
              <a:t>Von so wenig Partitionen lesen wie möglich</a:t>
            </a:r>
          </a:p>
          <a:p>
            <a:r>
              <a:rPr lang="de-DE"/>
              <a:t>Studenten Tabelle für Termine</a:t>
            </a:r>
          </a:p>
          <a:p>
            <a:pPr lvl="1">
              <a:buFont typeface="Courier New" charset="2"/>
              <a:buChar char="o"/>
            </a:pPr>
            <a:r>
              <a:rPr lang="de-DE"/>
              <a:t>60 Termine pro Student pro Semester</a:t>
            </a:r>
          </a:p>
          <a:p>
            <a:pPr lvl="1">
              <a:buFont typeface="Courier New" charset="2"/>
              <a:buChar char="o"/>
            </a:pPr>
            <a:r>
              <a:rPr lang="de-DE"/>
              <a:t>10 Semester wären 600 Termine pro Student</a:t>
            </a:r>
          </a:p>
          <a:p>
            <a:r>
              <a:rPr lang="de-DE"/>
              <a:t>Dozenten Tabelle für Termine</a:t>
            </a:r>
          </a:p>
          <a:p>
            <a:pPr lvl="1">
              <a:buFont typeface="Courier New" charset="2"/>
              <a:buChar char="o"/>
            </a:pPr>
            <a:r>
              <a:rPr lang="de-DE"/>
              <a:t>Wir gehen von 300 Terminen pro Dozent pro Semester aus.</a:t>
            </a:r>
          </a:p>
          <a:p>
            <a:pPr lvl="1">
              <a:buFont typeface="Courier New" charset="2"/>
              <a:buChar char="o"/>
            </a:pPr>
            <a:r>
              <a:rPr lang="de-DE"/>
              <a:t>Daten sollen nur für 2 Semester in Cassandra liegen</a:t>
            </a:r>
          </a:p>
          <a:p>
            <a:pPr lvl="1">
              <a:buFont typeface="Courier New" charset="2"/>
              <a:buChar char="o"/>
            </a:pPr>
            <a:r>
              <a:rPr lang="de-DE"/>
              <a:t>600 Termine pro Partition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323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Tabellen</a:t>
            </a:r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57FFC9FE-EC6F-F94C-842C-61FA3631DD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460488"/>
              </p:ext>
            </p:extLst>
          </p:nvPr>
        </p:nvGraphicFramePr>
        <p:xfrm>
          <a:off x="677863" y="2160588"/>
          <a:ext cx="8596312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6312">
                  <a:extLst>
                    <a:ext uri="{9D8B030D-6E8A-4147-A177-3AD203B41FA5}">
                      <a16:colId xmlns:a16="http://schemas.microsoft.com/office/drawing/2014/main" val="4098809170"/>
                    </a:ext>
                  </a:extLst>
                </a:gridCol>
              </a:tblGrid>
              <a:tr h="349796">
                <a:tc>
                  <a:txBody>
                    <a:bodyPr/>
                    <a:lstStyle/>
                    <a:p>
                      <a:r>
                        <a:rPr lang="de-DE"/>
                        <a:t>Studenten-Termin Tabelle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633316"/>
                  </a:ext>
                </a:extLst>
              </a:tr>
              <a:tr h="11368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solidFill>
                            <a:schemeClr val="tx1"/>
                          </a:solidFill>
                          <a:latin typeface="Trebuchet MS"/>
                        </a:rPr>
                        <a:t>CREATE TABLE </a:t>
                      </a:r>
                      <a:r>
                        <a:rPr lang="de-DE" sz="1800" b="0" i="0" u="none" strike="noStrike" noProof="0">
                          <a:latin typeface="Trebuchet MS"/>
                        </a:rPr>
                        <a:t>student_termine (</a:t>
                      </a:r>
                      <a:r>
                        <a:rPr lang="de-DE" sz="1800" b="0" i="0" u="none" strike="noStrike" noProof="0">
                          <a:solidFill>
                            <a:schemeClr val="accent6"/>
                          </a:solidFill>
                          <a:latin typeface="Trebuchet MS"/>
                        </a:rPr>
                        <a:t>student_id</a:t>
                      </a:r>
                      <a:r>
                        <a:rPr lang="de-DE" sz="1800" b="0" i="0" u="none" strike="noStrike" noProof="0">
                          <a:latin typeface="Trebuchet MS"/>
                        </a:rPr>
                        <a:t>  </a:t>
                      </a:r>
                      <a:r>
                        <a:rPr lang="de-DE" sz="1800" b="0" i="0" u="none" strike="noStrike" noProof="0">
                          <a:solidFill>
                            <a:schemeClr val="tx1"/>
                          </a:solidFill>
                          <a:latin typeface="Trebuchet MS"/>
                        </a:rPr>
                        <a:t>int, </a:t>
                      </a:r>
                      <a:r>
                        <a:rPr lang="de-DE" sz="1800" b="0" i="0" u="none" strike="noStrike" noProof="0">
                          <a:solidFill>
                            <a:schemeClr val="accent2"/>
                          </a:solidFill>
                          <a:latin typeface="Trebuchet MS"/>
                        </a:rPr>
                        <a:t>termin_id</a:t>
                      </a:r>
                      <a:r>
                        <a:rPr lang="de-DE" sz="1800" b="0" i="0" u="none" strike="noStrike" noProof="0">
                          <a:solidFill>
                            <a:schemeClr val="tx1"/>
                          </a:solidFill>
                          <a:latin typeface="Trebuchet MS"/>
                        </a:rPr>
                        <a:t> int, datum date, beginn time, ende time, bezeichnung text, typ text, dozent text, teilnahmestatus text, </a:t>
                      </a:r>
                      <a:endParaRPr lang="de-DE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solidFill>
                            <a:schemeClr val="tx1"/>
                          </a:solidFill>
                          <a:latin typeface="Trebuchet MS"/>
                        </a:rPr>
                        <a:t>PRIMARY KEY((</a:t>
                      </a:r>
                      <a:r>
                        <a:rPr lang="de-DE" sz="1800" b="0" i="0" u="none" strike="noStrike" noProof="0">
                          <a:solidFill>
                            <a:schemeClr val="accent6"/>
                          </a:solidFill>
                          <a:latin typeface="Trebuchet MS"/>
                        </a:rPr>
                        <a:t>student_id</a:t>
                      </a:r>
                      <a:r>
                        <a:rPr lang="de-DE" sz="1800" b="0" i="0" u="none" strike="noStrike" noProof="0">
                          <a:solidFill>
                            <a:schemeClr val="tx1"/>
                          </a:solidFill>
                          <a:latin typeface="Trebuchet MS"/>
                        </a:rPr>
                        <a:t>), </a:t>
                      </a:r>
                      <a:r>
                        <a:rPr lang="de-DE" sz="1800" b="0" i="0" u="none" strike="noStrike" noProof="0">
                          <a:solidFill>
                            <a:schemeClr val="accent2"/>
                          </a:solidFill>
                          <a:latin typeface="Trebuchet MS"/>
                        </a:rPr>
                        <a:t>termin_id</a:t>
                      </a:r>
                      <a:r>
                        <a:rPr lang="de-DE" sz="1800" b="0" i="0" u="none" strike="noStrike" noProof="0">
                          <a:solidFill>
                            <a:schemeClr val="tx1"/>
                          </a:solidFill>
                          <a:latin typeface="Trebuchet MS"/>
                        </a:rPr>
                        <a:t>));</a:t>
                      </a:r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925976"/>
                  </a:ext>
                </a:extLst>
              </a:tr>
              <a:tr h="349796">
                <a:tc>
                  <a:txBody>
                    <a:bodyPr/>
                    <a:lstStyle/>
                    <a:p>
                      <a:r>
                        <a:rPr lang="de-DE"/>
                        <a:t>Dozenten-Termin Tabelle: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5388"/>
                  </a:ext>
                </a:extLst>
              </a:tr>
              <a:tr h="8744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Trebuchet MS"/>
                        </a:rPr>
                        <a:t>CREATE TABLE dozent_termine (</a:t>
                      </a:r>
                      <a:r>
                        <a:rPr lang="de-DE" sz="1800" b="0" i="0" u="none" strike="noStrike" noProof="0">
                          <a:solidFill>
                            <a:schemeClr val="accent6"/>
                          </a:solidFill>
                          <a:latin typeface="Trebuchet MS"/>
                        </a:rPr>
                        <a:t>dozent_id</a:t>
                      </a:r>
                      <a:r>
                        <a:rPr lang="de-DE" sz="1800" b="0" i="0" u="none" strike="noStrike" noProof="0">
                          <a:latin typeface="Trebuchet MS"/>
                        </a:rPr>
                        <a:t>  int, </a:t>
                      </a:r>
                      <a:r>
                        <a:rPr lang="de-DE" sz="1800" b="0" i="0" u="none" strike="noStrike" noProof="0">
                          <a:solidFill>
                            <a:schemeClr val="accent2"/>
                          </a:solidFill>
                          <a:latin typeface="Trebuchet MS"/>
                        </a:rPr>
                        <a:t>termin_id</a:t>
                      </a:r>
                      <a:r>
                        <a:rPr lang="de-DE" sz="1800" b="0" i="0" u="none" strike="noStrike" noProof="0">
                          <a:latin typeface="Trebuchet MS"/>
                        </a:rPr>
                        <a:t> int, datum date, beginn time, ende time, bezeichnung text, typ text, </a:t>
                      </a:r>
                      <a:endParaRPr lang="de-DE"/>
                    </a:p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Trebuchet MS"/>
                        </a:rPr>
                        <a:t>PRIMARY KEY((</a:t>
                      </a:r>
                      <a:r>
                        <a:rPr lang="de-DE" sz="1800" b="0" i="0" u="none" strike="noStrike" noProof="0">
                          <a:solidFill>
                            <a:schemeClr val="accent6"/>
                          </a:solidFill>
                          <a:latin typeface="Trebuchet MS"/>
                        </a:rPr>
                        <a:t>dozent_id</a:t>
                      </a:r>
                      <a:r>
                        <a:rPr lang="de-DE" sz="1800" b="0" i="0" u="none" strike="noStrike" noProof="0">
                          <a:latin typeface="Trebuchet MS"/>
                        </a:rPr>
                        <a:t>), </a:t>
                      </a:r>
                      <a:r>
                        <a:rPr lang="de-DE" sz="1800" b="0" i="0" u="none" strike="noStrike" noProof="0">
                          <a:solidFill>
                            <a:schemeClr val="accent2"/>
                          </a:solidFill>
                          <a:latin typeface="Trebuchet MS"/>
                        </a:rPr>
                        <a:t>termin_id</a:t>
                      </a:r>
                      <a:r>
                        <a:rPr lang="de-DE" sz="1800" b="0" i="0" u="none" strike="noStrike" noProof="0">
                          <a:latin typeface="Trebuchet MS"/>
                        </a:rPr>
                        <a:t>));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956238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267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Schreib- und Leseoperation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AE87844-C54B-19E6-14BF-611853941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Redundanz</a:t>
            </a:r>
          </a:p>
          <a:p>
            <a:pPr lvl="1">
              <a:buFont typeface="Courier New" charset="2"/>
              <a:buChar char="o"/>
            </a:pPr>
            <a:r>
              <a:rPr lang="de-DE"/>
              <a:t>Schreiben ist deutlich schneller</a:t>
            </a:r>
          </a:p>
          <a:p>
            <a:pPr lvl="1">
              <a:buFont typeface="Courier New" charset="2"/>
              <a:buChar char="o"/>
            </a:pPr>
            <a:r>
              <a:rPr lang="de-DE"/>
              <a:t>Mehr schreiben um schneller zu lesen</a:t>
            </a:r>
          </a:p>
          <a:p>
            <a:pPr lvl="1">
              <a:buFont typeface="Courier New" charset="2"/>
              <a:buChar char="o"/>
            </a:pPr>
            <a:r>
              <a:rPr lang="de-DE"/>
              <a:t>Ein Jahrgang hat 30 Studenten</a:t>
            </a:r>
          </a:p>
          <a:p>
            <a:pPr lvl="1">
              <a:buFont typeface="Courier New" charset="2"/>
              <a:buChar char="o"/>
            </a:pPr>
            <a:r>
              <a:rPr lang="de-DE"/>
              <a:t>Ein Termin wird 31 mal persistiert</a:t>
            </a:r>
          </a:p>
          <a:p>
            <a:r>
              <a:rPr lang="de-DE" err="1"/>
              <a:t>ConsistencyLevel</a:t>
            </a:r>
          </a:p>
          <a:p>
            <a:pPr lvl="1">
              <a:buFont typeface="Courier New" charset="2"/>
              <a:buChar char="o"/>
            </a:pPr>
            <a:r>
              <a:rPr lang="de-DE"/>
              <a:t>ONE reicht aus, weil viel Zeit zwischen Lesen und Schreiben liegt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033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Konsistente Daten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46FFCE0-C16A-0BD0-7CA0-9CCE20ADC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Die 31 Termine müssen konsistent persistiert werden</a:t>
            </a:r>
          </a:p>
          <a:p>
            <a:r>
              <a:rPr lang="de-DE"/>
              <a:t>BATCH Statement</a:t>
            </a:r>
          </a:p>
          <a:p>
            <a:pPr lvl="1">
              <a:buFont typeface="Courier New" charset="2"/>
              <a:buChar char="o"/>
            </a:pPr>
            <a:r>
              <a:rPr lang="de-DE"/>
              <a:t>Sammlung von Statements</a:t>
            </a:r>
          </a:p>
          <a:p>
            <a:pPr lvl="1">
              <a:buFont typeface="Courier New" charset="2"/>
              <a:buChar char="o"/>
            </a:pPr>
            <a:r>
              <a:rPr lang="de-DE"/>
              <a:t>Ganz oder gar nicht</a:t>
            </a:r>
          </a:p>
          <a:p>
            <a:pPr lvl="1">
              <a:buFont typeface="Courier New" charset="2"/>
              <a:buChar char="o"/>
            </a:pPr>
            <a:r>
              <a:rPr lang="de-DE"/>
              <a:t>Konsistenz wird sicher gestellt</a:t>
            </a:r>
          </a:p>
          <a:p>
            <a:pPr lvl="1">
              <a:buFont typeface="Courier New" charset="2"/>
              <a:buChar char="o"/>
            </a:pPr>
            <a:r>
              <a:rPr lang="de-DE"/>
              <a:t>Mehr Partitionen = langsamer</a:t>
            </a:r>
          </a:p>
          <a:p>
            <a:r>
              <a:rPr lang="de-DE"/>
              <a:t>Alternative</a:t>
            </a:r>
          </a:p>
          <a:p>
            <a:pPr lvl="1">
              <a:buFont typeface="Courier New" charset="2"/>
              <a:buChar char="o"/>
            </a:pPr>
            <a:r>
              <a:rPr lang="de-DE"/>
              <a:t>Alle Termine asynchron einzeln ausführen und bei einem Fehler erneut versuchen</a:t>
            </a:r>
          </a:p>
          <a:p>
            <a:pPr lvl="1">
              <a:buFont typeface="Courier New" charset="2"/>
              <a:buChar char="o"/>
            </a:pP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091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Insert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46FFCE0-C16A-0BD0-7CA0-9CCE20ADC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buNone/>
            </a:pPr>
            <a:r>
              <a:rPr lang="de-DE">
                <a:ea typeface="+mn-lt"/>
                <a:cs typeface="+mn-lt"/>
              </a:rPr>
              <a:t>BEGIN BATCH</a:t>
            </a:r>
            <a:endParaRPr lang="de-DE"/>
          </a:p>
          <a:p>
            <a:pPr>
              <a:buNone/>
            </a:pPr>
            <a:r>
              <a:rPr lang="de-DE">
                <a:ea typeface="+mn-lt"/>
                <a:cs typeface="+mn-lt"/>
              </a:rPr>
              <a:t>INSERT INTO </a:t>
            </a:r>
            <a:r>
              <a:rPr lang="de-DE" err="1">
                <a:ea typeface="+mn-lt"/>
                <a:cs typeface="+mn-lt"/>
              </a:rPr>
              <a:t>stundenplan.dozent_termine</a:t>
            </a:r>
            <a:r>
              <a:rPr lang="de-DE">
                <a:ea typeface="+mn-lt"/>
                <a:cs typeface="+mn-lt"/>
              </a:rPr>
              <a:t>(</a:t>
            </a:r>
            <a:r>
              <a:rPr lang="de-DE" err="1">
                <a:ea typeface="+mn-lt"/>
                <a:cs typeface="+mn-lt"/>
              </a:rPr>
              <a:t>dozent_id</a:t>
            </a:r>
            <a:r>
              <a:rPr lang="de-DE">
                <a:ea typeface="+mn-lt"/>
                <a:cs typeface="+mn-lt"/>
              </a:rPr>
              <a:t>, </a:t>
            </a:r>
            <a:r>
              <a:rPr lang="de-DE" err="1">
                <a:ea typeface="+mn-lt"/>
                <a:cs typeface="+mn-lt"/>
              </a:rPr>
              <a:t>termin_id</a:t>
            </a:r>
            <a:r>
              <a:rPr lang="de-DE">
                <a:ea typeface="+mn-lt"/>
                <a:cs typeface="+mn-lt"/>
              </a:rPr>
              <a:t>, </a:t>
            </a:r>
            <a:r>
              <a:rPr lang="de-DE" err="1">
                <a:ea typeface="+mn-lt"/>
                <a:cs typeface="+mn-lt"/>
              </a:rPr>
              <a:t>datum</a:t>
            </a:r>
            <a:r>
              <a:rPr lang="de-DE">
                <a:ea typeface="+mn-lt"/>
                <a:cs typeface="+mn-lt"/>
              </a:rPr>
              <a:t>, beginn, ende, </a:t>
            </a:r>
            <a:r>
              <a:rPr lang="de-DE" err="1">
                <a:ea typeface="+mn-lt"/>
                <a:cs typeface="+mn-lt"/>
              </a:rPr>
              <a:t>bezeichnung</a:t>
            </a:r>
            <a:r>
              <a:rPr lang="de-DE">
                <a:ea typeface="+mn-lt"/>
                <a:cs typeface="+mn-lt"/>
              </a:rPr>
              <a:t>, typ) </a:t>
            </a:r>
            <a:endParaRPr lang="de-DE"/>
          </a:p>
          <a:p>
            <a:pPr>
              <a:buNone/>
            </a:pPr>
            <a:r>
              <a:rPr lang="de-DE">
                <a:ea typeface="+mn-lt"/>
                <a:cs typeface="+mn-lt"/>
              </a:rPr>
              <a:t>VALUES(1, 1, '2024-04-15', '08:00:00', '15:30:00', 'Moderne DB', 'Vorlesung');</a:t>
            </a:r>
            <a:endParaRPr lang="de-DE"/>
          </a:p>
          <a:p>
            <a:pPr>
              <a:buNone/>
            </a:pPr>
            <a:endParaRPr lang="de-DE"/>
          </a:p>
          <a:p>
            <a:pPr>
              <a:buNone/>
            </a:pPr>
            <a:r>
              <a:rPr lang="de-DE">
                <a:ea typeface="+mn-lt"/>
                <a:cs typeface="+mn-lt"/>
              </a:rPr>
              <a:t>INSERT INTO </a:t>
            </a:r>
            <a:r>
              <a:rPr lang="de-DE" err="1">
                <a:ea typeface="+mn-lt"/>
                <a:cs typeface="+mn-lt"/>
              </a:rPr>
              <a:t>stundenplan.student_termine</a:t>
            </a:r>
            <a:r>
              <a:rPr lang="de-DE">
                <a:ea typeface="+mn-lt"/>
                <a:cs typeface="+mn-lt"/>
              </a:rPr>
              <a:t>(</a:t>
            </a:r>
            <a:r>
              <a:rPr lang="de-DE" err="1">
                <a:ea typeface="+mn-lt"/>
                <a:cs typeface="+mn-lt"/>
              </a:rPr>
              <a:t>student_id</a:t>
            </a:r>
            <a:r>
              <a:rPr lang="de-DE">
                <a:ea typeface="+mn-lt"/>
                <a:cs typeface="+mn-lt"/>
              </a:rPr>
              <a:t>, </a:t>
            </a:r>
            <a:r>
              <a:rPr lang="de-DE" err="1">
                <a:ea typeface="+mn-lt"/>
                <a:cs typeface="+mn-lt"/>
              </a:rPr>
              <a:t>termin_id</a:t>
            </a:r>
            <a:r>
              <a:rPr lang="de-DE">
                <a:ea typeface="+mn-lt"/>
                <a:cs typeface="+mn-lt"/>
              </a:rPr>
              <a:t>, </a:t>
            </a:r>
            <a:r>
              <a:rPr lang="de-DE" err="1">
                <a:ea typeface="+mn-lt"/>
                <a:cs typeface="+mn-lt"/>
              </a:rPr>
              <a:t>datum</a:t>
            </a:r>
            <a:r>
              <a:rPr lang="de-DE">
                <a:ea typeface="+mn-lt"/>
                <a:cs typeface="+mn-lt"/>
              </a:rPr>
              <a:t>, beginn, ende, </a:t>
            </a:r>
            <a:r>
              <a:rPr lang="de-DE" err="1">
                <a:ea typeface="+mn-lt"/>
                <a:cs typeface="+mn-lt"/>
              </a:rPr>
              <a:t>bezeichnung</a:t>
            </a:r>
            <a:r>
              <a:rPr lang="de-DE">
                <a:ea typeface="+mn-lt"/>
                <a:cs typeface="+mn-lt"/>
              </a:rPr>
              <a:t>, typ, </a:t>
            </a:r>
            <a:r>
              <a:rPr lang="de-DE" err="1">
                <a:ea typeface="+mn-lt"/>
                <a:cs typeface="+mn-lt"/>
              </a:rPr>
              <a:t>dozent</a:t>
            </a:r>
            <a:r>
              <a:rPr lang="de-DE">
                <a:ea typeface="+mn-lt"/>
                <a:cs typeface="+mn-lt"/>
              </a:rPr>
              <a:t>) </a:t>
            </a:r>
            <a:endParaRPr lang="de-DE"/>
          </a:p>
          <a:p>
            <a:pPr>
              <a:buNone/>
            </a:pPr>
            <a:r>
              <a:rPr lang="de-DE">
                <a:ea typeface="+mn-lt"/>
                <a:cs typeface="+mn-lt"/>
              </a:rPr>
              <a:t>VALUES(1, 1, '2024-04-15', '08:00:00', '15:30:00', 'Moderne DB', 'Vorlesung', 'Königsmann');</a:t>
            </a:r>
            <a:endParaRPr lang="de-DE"/>
          </a:p>
          <a:p>
            <a:pPr>
              <a:buNone/>
            </a:pPr>
            <a:endParaRPr lang="de-DE"/>
          </a:p>
          <a:p>
            <a:pPr>
              <a:buNone/>
            </a:pPr>
            <a:r>
              <a:rPr lang="de-DE">
                <a:ea typeface="+mn-lt"/>
                <a:cs typeface="+mn-lt"/>
              </a:rPr>
              <a:t>INSERT INTO </a:t>
            </a:r>
            <a:r>
              <a:rPr lang="de-DE" err="1">
                <a:ea typeface="+mn-lt"/>
                <a:cs typeface="+mn-lt"/>
              </a:rPr>
              <a:t>stundenplan.student_termine</a:t>
            </a:r>
            <a:r>
              <a:rPr lang="de-DE">
                <a:ea typeface="+mn-lt"/>
                <a:cs typeface="+mn-lt"/>
              </a:rPr>
              <a:t>(</a:t>
            </a:r>
            <a:r>
              <a:rPr lang="de-DE" err="1">
                <a:ea typeface="+mn-lt"/>
                <a:cs typeface="+mn-lt"/>
              </a:rPr>
              <a:t>student_id</a:t>
            </a:r>
            <a:r>
              <a:rPr lang="de-DE">
                <a:ea typeface="+mn-lt"/>
                <a:cs typeface="+mn-lt"/>
              </a:rPr>
              <a:t>, </a:t>
            </a:r>
            <a:r>
              <a:rPr lang="de-DE" err="1">
                <a:ea typeface="+mn-lt"/>
                <a:cs typeface="+mn-lt"/>
              </a:rPr>
              <a:t>termin_id</a:t>
            </a:r>
            <a:r>
              <a:rPr lang="de-DE">
                <a:ea typeface="+mn-lt"/>
                <a:cs typeface="+mn-lt"/>
              </a:rPr>
              <a:t>, </a:t>
            </a:r>
            <a:r>
              <a:rPr lang="de-DE" err="1">
                <a:ea typeface="+mn-lt"/>
                <a:cs typeface="+mn-lt"/>
              </a:rPr>
              <a:t>datum</a:t>
            </a:r>
            <a:r>
              <a:rPr lang="de-DE">
                <a:ea typeface="+mn-lt"/>
                <a:cs typeface="+mn-lt"/>
              </a:rPr>
              <a:t>, beginn, ende, </a:t>
            </a:r>
            <a:r>
              <a:rPr lang="de-DE" err="1">
                <a:ea typeface="+mn-lt"/>
                <a:cs typeface="+mn-lt"/>
              </a:rPr>
              <a:t>bezeichnung</a:t>
            </a:r>
            <a:r>
              <a:rPr lang="de-DE">
                <a:ea typeface="+mn-lt"/>
                <a:cs typeface="+mn-lt"/>
              </a:rPr>
              <a:t>, typ, </a:t>
            </a:r>
            <a:r>
              <a:rPr lang="de-DE" err="1">
                <a:ea typeface="+mn-lt"/>
                <a:cs typeface="+mn-lt"/>
              </a:rPr>
              <a:t>dozent</a:t>
            </a:r>
            <a:r>
              <a:rPr lang="de-DE">
                <a:ea typeface="+mn-lt"/>
                <a:cs typeface="+mn-lt"/>
              </a:rPr>
              <a:t>) </a:t>
            </a:r>
            <a:endParaRPr lang="de-DE"/>
          </a:p>
          <a:p>
            <a:pPr>
              <a:buNone/>
            </a:pPr>
            <a:r>
              <a:rPr lang="de-DE">
                <a:ea typeface="+mn-lt"/>
                <a:cs typeface="+mn-lt"/>
              </a:rPr>
              <a:t>VALUES(2, 1, '2024-04-15', '08:00:00', '15:30:00', 'Moderne DB', 'Vorlesung', 'Königsmann');</a:t>
            </a:r>
          </a:p>
          <a:p>
            <a:pPr>
              <a:buNone/>
            </a:pPr>
            <a:endParaRPr lang="de-DE"/>
          </a:p>
          <a:p>
            <a:pPr>
              <a:buNone/>
            </a:pPr>
            <a:r>
              <a:rPr lang="de-DE">
                <a:ea typeface="+mn-lt"/>
                <a:cs typeface="+mn-lt"/>
              </a:rPr>
              <a:t>INSERT INTO </a:t>
            </a:r>
            <a:r>
              <a:rPr lang="de-DE" err="1">
                <a:ea typeface="+mn-lt"/>
                <a:cs typeface="+mn-lt"/>
              </a:rPr>
              <a:t>stundenplan.student_termine</a:t>
            </a:r>
            <a:r>
              <a:rPr lang="de-DE">
                <a:ea typeface="+mn-lt"/>
                <a:cs typeface="+mn-lt"/>
              </a:rPr>
              <a:t>(</a:t>
            </a:r>
            <a:r>
              <a:rPr lang="de-DE" err="1">
                <a:ea typeface="+mn-lt"/>
                <a:cs typeface="+mn-lt"/>
              </a:rPr>
              <a:t>student_id</a:t>
            </a:r>
            <a:r>
              <a:rPr lang="de-DE">
                <a:ea typeface="+mn-lt"/>
                <a:cs typeface="+mn-lt"/>
              </a:rPr>
              <a:t>, </a:t>
            </a:r>
            <a:r>
              <a:rPr lang="de-DE" err="1">
                <a:ea typeface="+mn-lt"/>
                <a:cs typeface="+mn-lt"/>
              </a:rPr>
              <a:t>termin_id</a:t>
            </a:r>
            <a:r>
              <a:rPr lang="de-DE">
                <a:ea typeface="+mn-lt"/>
                <a:cs typeface="+mn-lt"/>
              </a:rPr>
              <a:t>, </a:t>
            </a:r>
            <a:r>
              <a:rPr lang="de-DE" err="1">
                <a:ea typeface="+mn-lt"/>
                <a:cs typeface="+mn-lt"/>
              </a:rPr>
              <a:t>datum</a:t>
            </a:r>
            <a:r>
              <a:rPr lang="de-DE">
                <a:ea typeface="+mn-lt"/>
                <a:cs typeface="+mn-lt"/>
              </a:rPr>
              <a:t>, beginn, ende, </a:t>
            </a:r>
            <a:r>
              <a:rPr lang="de-DE" err="1">
                <a:ea typeface="+mn-lt"/>
                <a:cs typeface="+mn-lt"/>
              </a:rPr>
              <a:t>bezeichnung</a:t>
            </a:r>
            <a:r>
              <a:rPr lang="de-DE">
                <a:ea typeface="+mn-lt"/>
                <a:cs typeface="+mn-lt"/>
              </a:rPr>
              <a:t>, typ, </a:t>
            </a:r>
            <a:r>
              <a:rPr lang="de-DE" err="1">
                <a:ea typeface="+mn-lt"/>
                <a:cs typeface="+mn-lt"/>
              </a:rPr>
              <a:t>dozent</a:t>
            </a:r>
            <a:r>
              <a:rPr lang="de-DE">
                <a:ea typeface="+mn-lt"/>
                <a:cs typeface="+mn-lt"/>
              </a:rPr>
              <a:t>) </a:t>
            </a:r>
          </a:p>
          <a:p>
            <a:pPr>
              <a:buNone/>
            </a:pPr>
            <a:r>
              <a:rPr lang="de-DE">
                <a:ea typeface="+mn-lt"/>
                <a:cs typeface="+mn-lt"/>
              </a:rPr>
              <a:t>VALUES(3, 1, '2024-04-15', '08:00:00', '15:30:00', 'Moderne DB', 'Vorlesung', 'Königsmann');</a:t>
            </a:r>
            <a:endParaRPr lang="de-DE"/>
          </a:p>
          <a:p>
            <a:pPr>
              <a:buNone/>
            </a:pPr>
            <a:endParaRPr lang="de-DE">
              <a:ea typeface="+mn-lt"/>
              <a:cs typeface="+mn-lt"/>
            </a:endParaRPr>
          </a:p>
          <a:p>
            <a:pPr marL="0" indent="0">
              <a:buNone/>
            </a:pPr>
            <a:r>
              <a:rPr lang="de-DE">
                <a:ea typeface="+mn-lt"/>
                <a:cs typeface="+mn-lt"/>
              </a:rPr>
              <a:t>APPLY BATCH;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14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972E8-92A0-DBE0-D758-20C96E9A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Aufgabenstellung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D6E6E2-851C-DFD8-463C-0934A4B3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</a:t>
            </a:fld>
            <a:endParaRPr lang="de-DE"/>
          </a:p>
        </p:txBody>
      </p:sp>
      <p:pic>
        <p:nvPicPr>
          <p:cNvPr id="6" name="Grafik 5" descr="Tageskalender mit einfarbiger Füllung">
            <a:extLst>
              <a:ext uri="{FF2B5EF4-FFF2-40B4-BE49-F238E27FC236}">
                <a16:creationId xmlns:a16="http://schemas.microsoft.com/office/drawing/2014/main" id="{9048B952-63F0-E79A-2E1C-122D44C53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620" y="1858624"/>
            <a:ext cx="914400" cy="914400"/>
          </a:xfrm>
          <a:prstGeom prst="rect">
            <a:avLst/>
          </a:prstGeom>
        </p:spPr>
      </p:pic>
      <p:pic>
        <p:nvPicPr>
          <p:cNvPr id="10" name="Grafik 9" descr="Klemmbrett abgehakt mit einfarbiger Füllung">
            <a:extLst>
              <a:ext uri="{FF2B5EF4-FFF2-40B4-BE49-F238E27FC236}">
                <a16:creationId xmlns:a16="http://schemas.microsoft.com/office/drawing/2014/main" id="{F838689A-2A85-4CFE-3976-583B43C143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7334" y="4723117"/>
            <a:ext cx="914400" cy="914400"/>
          </a:xfrm>
          <a:prstGeom prst="rect">
            <a:avLst/>
          </a:prstGeom>
        </p:spPr>
      </p:pic>
      <p:pic>
        <p:nvPicPr>
          <p:cNvPr id="12" name="Grafik 11" descr="Feder mit einfarbiger Füllung">
            <a:extLst>
              <a:ext uri="{FF2B5EF4-FFF2-40B4-BE49-F238E27FC236}">
                <a16:creationId xmlns:a16="http://schemas.microsoft.com/office/drawing/2014/main" id="{3AE8E1A7-A35B-3DD4-8D3D-B17F901AA6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7334" y="3237896"/>
            <a:ext cx="914400" cy="91440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607840BE-D86C-DE1F-B9AF-B3B7B197D019}"/>
              </a:ext>
            </a:extLst>
          </p:cNvPr>
          <p:cNvSpPr txBox="1"/>
          <p:nvPr/>
        </p:nvSpPr>
        <p:spPr>
          <a:xfrm>
            <a:off x="1721317" y="2038505"/>
            <a:ext cx="79221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/>
              <a:t>Mit Hilfe des Datenbankschemas Stundenpläne, Veranstaltungstermine und Abwesenheiten verwalten lassen.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8328143-6336-CE34-5AE2-161154EC6813}"/>
              </a:ext>
            </a:extLst>
          </p:cNvPr>
          <p:cNvSpPr txBox="1"/>
          <p:nvPr/>
        </p:nvSpPr>
        <p:spPr>
          <a:xfrm>
            <a:off x="1721317" y="3487737"/>
            <a:ext cx="686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Änderungen am Stundenplan Protokollieren.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05D78D-BF04-1E57-B831-49C8C4403366}"/>
              </a:ext>
            </a:extLst>
          </p:cNvPr>
          <p:cNvSpPr txBox="1"/>
          <p:nvPr/>
        </p:nvSpPr>
        <p:spPr>
          <a:xfrm>
            <a:off x="1721317" y="4995651"/>
            <a:ext cx="686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Anwesenheitslisten für Veranstaltungen generieren.</a:t>
            </a:r>
          </a:p>
        </p:txBody>
      </p:sp>
    </p:spTree>
    <p:extLst>
      <p:ext uri="{BB962C8B-B14F-4D97-AF65-F5344CB8AC3E}">
        <p14:creationId xmlns:p14="http://schemas.microsoft.com/office/powerpoint/2010/main" val="992222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Tombstone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2B397C2-540D-5894-656F-942836403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Cassandras Art Sachen zu löschen</a:t>
            </a:r>
          </a:p>
          <a:p>
            <a:r>
              <a:rPr lang="de-DE"/>
              <a:t>Tombstone != Time </a:t>
            </a:r>
            <a:r>
              <a:rPr lang="de-DE" err="1"/>
              <a:t>To</a:t>
            </a:r>
            <a:r>
              <a:rPr lang="de-DE"/>
              <a:t> Life</a:t>
            </a:r>
          </a:p>
          <a:p>
            <a:r>
              <a:rPr lang="de-DE"/>
              <a:t>Termine eines Dozenten werden nur 2 Semester persistiert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808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Performance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46FFCE0-C16A-0BD0-7CA0-9CCE20ADC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Angelegt wurden:</a:t>
            </a:r>
          </a:p>
          <a:p>
            <a:pPr lvl="1">
              <a:buFont typeface="Courier New" charset="2"/>
              <a:buChar char="o"/>
            </a:pPr>
            <a:r>
              <a:rPr lang="de-DE"/>
              <a:t>700 Termine</a:t>
            </a:r>
          </a:p>
          <a:p>
            <a:pPr lvl="1">
              <a:buFont typeface="Courier New" charset="2"/>
              <a:buChar char="o"/>
            </a:pPr>
            <a:r>
              <a:rPr lang="de-DE"/>
              <a:t>300 Studenten</a:t>
            </a:r>
          </a:p>
          <a:p>
            <a:pPr lvl="1">
              <a:buFont typeface="Courier New" charset="2"/>
              <a:buChar char="o"/>
            </a:pPr>
            <a:r>
              <a:rPr lang="de-DE"/>
              <a:t>7 Module</a:t>
            </a:r>
          </a:p>
          <a:p>
            <a:pPr lvl="1">
              <a:buFont typeface="Courier New" charset="2"/>
              <a:buChar char="o"/>
            </a:pPr>
            <a:r>
              <a:rPr lang="de-DE"/>
              <a:t>3 Dozenten</a:t>
            </a:r>
          </a:p>
          <a:p>
            <a:r>
              <a:rPr lang="de-DE"/>
              <a:t>Cassandra: 21700</a:t>
            </a:r>
          </a:p>
          <a:p>
            <a:pPr lvl="1">
              <a:buFont typeface="Courier New" charset="2"/>
              <a:buChar char="o"/>
            </a:pPr>
            <a:r>
              <a:rPr lang="de-DE"/>
              <a:t>Studententabelle: 21000</a:t>
            </a:r>
          </a:p>
          <a:p>
            <a:pPr lvl="1">
              <a:buFont typeface="Courier New" charset="2"/>
              <a:buChar char="o"/>
            </a:pPr>
            <a:r>
              <a:rPr lang="de-DE" err="1"/>
              <a:t>Dozenttabelle</a:t>
            </a:r>
            <a:r>
              <a:rPr lang="de-DE"/>
              <a:t>: 700</a:t>
            </a:r>
          </a:p>
          <a:p>
            <a:r>
              <a:rPr lang="de-DE"/>
              <a:t>MySQL: 22174</a:t>
            </a:r>
          </a:p>
          <a:p>
            <a:pPr lvl="1">
              <a:buFont typeface="Courier New" charset="2"/>
              <a:buChar char="o"/>
            </a:pPr>
            <a:endParaRPr lang="de-DE"/>
          </a:p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28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Cassandra </a:t>
            </a:r>
            <a:r>
              <a:rPr lang="de-DE" err="1"/>
              <a:t>Queries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32</a:t>
            </a:fld>
            <a:endParaRPr lang="de-DE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BC99AE48-0B64-CC5F-99D2-BF7D7CE769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236948"/>
              </p:ext>
            </p:extLst>
          </p:nvPr>
        </p:nvGraphicFramePr>
        <p:xfrm>
          <a:off x="677863" y="2160588"/>
          <a:ext cx="8596312" cy="2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6312">
                  <a:extLst>
                    <a:ext uri="{9D8B030D-6E8A-4147-A177-3AD203B41FA5}">
                      <a16:colId xmlns:a16="http://schemas.microsoft.com/office/drawing/2014/main" val="2777543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Studenten Termine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6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Trebuchet MS"/>
                        </a:rPr>
                        <a:t>SELECT </a:t>
                      </a:r>
                      <a:r>
                        <a:rPr lang="de-DE" sz="1800" b="0" i="0" u="none" strike="noStrike" noProof="0" err="1">
                          <a:latin typeface="Trebuchet MS"/>
                        </a:rPr>
                        <a:t>datum</a:t>
                      </a:r>
                      <a:r>
                        <a:rPr lang="de-DE" sz="1800" b="0" i="0" u="none" strike="noStrike" noProof="0">
                          <a:latin typeface="Trebuchet MS"/>
                        </a:rPr>
                        <a:t>, beginn, ende, </a:t>
                      </a:r>
                      <a:r>
                        <a:rPr lang="de-DE" sz="1800" b="0" i="0" u="none" strike="noStrike" noProof="0" err="1">
                          <a:latin typeface="Trebuchet MS"/>
                        </a:rPr>
                        <a:t>bezeichnung</a:t>
                      </a:r>
                      <a:r>
                        <a:rPr lang="de-DE" sz="1800" b="0" i="0" u="none" strike="noStrike" noProof="0">
                          <a:latin typeface="Trebuchet MS"/>
                        </a:rPr>
                        <a:t>, typ, </a:t>
                      </a:r>
                      <a:r>
                        <a:rPr lang="de-DE" sz="1800" b="0" i="0" u="none" strike="noStrike" noProof="0" err="1">
                          <a:latin typeface="Trebuchet MS"/>
                        </a:rPr>
                        <a:t>dozent</a:t>
                      </a:r>
                      <a:r>
                        <a:rPr lang="de-DE" sz="1800" b="0" i="0" u="none" strike="noStrike" noProof="0">
                          <a:latin typeface="Trebuchet MS"/>
                        </a:rPr>
                        <a:t>, </a:t>
                      </a:r>
                      <a:r>
                        <a:rPr lang="de-DE" sz="1800" b="0" i="0" u="none" strike="noStrike" noProof="0" err="1">
                          <a:latin typeface="Trebuchet MS"/>
                        </a:rPr>
                        <a:t>teilnahmestatus</a:t>
                      </a:r>
                      <a:r>
                        <a:rPr lang="de-DE" sz="1800" b="0" i="0" u="none" strike="noStrike" noProof="0">
                          <a:latin typeface="Trebuchet MS"/>
                        </a:rPr>
                        <a:t> FROM </a:t>
                      </a:r>
                      <a:r>
                        <a:rPr lang="de-DE" sz="1800" b="0" i="0" u="none" strike="noStrike" noProof="0" err="1">
                          <a:latin typeface="Trebuchet MS"/>
                        </a:rPr>
                        <a:t>stundenplan.student_termine</a:t>
                      </a:r>
                      <a:r>
                        <a:rPr lang="de-DE" sz="1800" b="0" i="0" u="none" strike="noStrike" noProof="0">
                          <a:latin typeface="Trebuchet MS"/>
                        </a:rPr>
                        <a:t> WHERE </a:t>
                      </a:r>
                      <a:r>
                        <a:rPr lang="de-DE" sz="1800" b="0" i="0" u="none" strike="noStrike" noProof="0" err="1">
                          <a:latin typeface="Trebuchet MS"/>
                        </a:rPr>
                        <a:t>student_id</a:t>
                      </a:r>
                      <a:r>
                        <a:rPr lang="de-DE" sz="1800" b="0" i="0" u="none" strike="noStrike" noProof="0">
                          <a:latin typeface="Trebuchet MS"/>
                        </a:rPr>
                        <a:t> = &lt;</a:t>
                      </a:r>
                      <a:r>
                        <a:rPr lang="de-DE" sz="1800" b="0" i="0" u="none" strike="noStrike" noProof="0" err="1">
                          <a:latin typeface="Trebuchet MS"/>
                        </a:rPr>
                        <a:t>id</a:t>
                      </a:r>
                      <a:r>
                        <a:rPr lang="de-DE" sz="1800" b="0" i="0" u="none" strike="noStrike" noProof="0">
                          <a:latin typeface="Trebuchet MS"/>
                        </a:rPr>
                        <a:t>&gt;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59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Dozenten Termine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7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Trebuchet MS"/>
                        </a:rPr>
                        <a:t>SELECT </a:t>
                      </a:r>
                      <a:r>
                        <a:rPr lang="de-DE" sz="1800" b="0" i="0" u="none" strike="noStrike" noProof="0" err="1">
                          <a:latin typeface="Trebuchet MS"/>
                        </a:rPr>
                        <a:t>datum</a:t>
                      </a:r>
                      <a:r>
                        <a:rPr lang="de-DE" sz="1800" b="0" i="0" u="none" strike="noStrike" noProof="0">
                          <a:latin typeface="Trebuchet MS"/>
                        </a:rPr>
                        <a:t>, beginn, ende, </a:t>
                      </a:r>
                      <a:r>
                        <a:rPr lang="de-DE" sz="1800" b="0" i="0" u="none" strike="noStrike" noProof="0" err="1">
                          <a:latin typeface="Trebuchet MS"/>
                        </a:rPr>
                        <a:t>bezeichnung</a:t>
                      </a:r>
                      <a:r>
                        <a:rPr lang="de-DE" sz="1800" b="0" i="0" u="none" strike="noStrike" noProof="0">
                          <a:latin typeface="Trebuchet MS"/>
                        </a:rPr>
                        <a:t>, </a:t>
                      </a:r>
                      <a:r>
                        <a:rPr lang="de-DE" sz="1800" b="0" i="0" u="none" strike="noStrike" noProof="0" err="1">
                          <a:latin typeface="Trebuchet MS"/>
                        </a:rPr>
                        <a:t>typ</a:t>
                      </a:r>
                      <a:r>
                        <a:rPr lang="de-DE" sz="1800" b="0" i="0" u="none" strike="noStrike" noProof="0">
                          <a:latin typeface="Trebuchet MS"/>
                        </a:rPr>
                        <a:t> FROM </a:t>
                      </a:r>
                      <a:r>
                        <a:rPr lang="de-DE" sz="1800" b="0" i="0" u="none" strike="noStrike" noProof="0" err="1">
                          <a:latin typeface="Trebuchet MS"/>
                        </a:rPr>
                        <a:t>stundenplan.dozent_termine</a:t>
                      </a:r>
                      <a:r>
                        <a:rPr lang="de-DE" sz="1800" b="0" i="0" u="none" strike="noStrike" noProof="0">
                          <a:latin typeface="Trebuchet MS"/>
                        </a:rPr>
                        <a:t> WHERE </a:t>
                      </a:r>
                      <a:r>
                        <a:rPr lang="de-DE" sz="1800" b="0" i="0" u="none" strike="noStrike" noProof="0" err="1">
                          <a:latin typeface="Trebuchet MS"/>
                        </a:rPr>
                        <a:t>dozent_id</a:t>
                      </a:r>
                      <a:r>
                        <a:rPr lang="de-DE" sz="1800" b="0" i="0" u="none" strike="noStrike" noProof="0">
                          <a:latin typeface="Trebuchet MS"/>
                        </a:rPr>
                        <a:t> = &lt;</a:t>
                      </a:r>
                      <a:r>
                        <a:rPr lang="de-DE" sz="1800" b="0" i="0" u="none" strike="noStrike" noProof="0" err="1">
                          <a:latin typeface="Trebuchet MS"/>
                        </a:rPr>
                        <a:t>id</a:t>
                      </a:r>
                      <a:r>
                        <a:rPr lang="de-DE" sz="1800" b="0" i="0" u="none" strike="noStrike" noProof="0">
                          <a:latin typeface="Trebuchet MS"/>
                        </a:rPr>
                        <a:t>&gt;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989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954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MySQL </a:t>
            </a:r>
            <a:r>
              <a:rPr lang="de-DE" err="1"/>
              <a:t>Queries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33</a:t>
            </a:fld>
            <a:endParaRPr lang="de-DE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BC99AE48-0B64-CC5F-99D2-BF7D7CE769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747214"/>
              </p:ext>
            </p:extLst>
          </p:nvPr>
        </p:nvGraphicFramePr>
        <p:xfrm>
          <a:off x="677863" y="2160588"/>
          <a:ext cx="8596312" cy="347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6312">
                  <a:extLst>
                    <a:ext uri="{9D8B030D-6E8A-4147-A177-3AD203B41FA5}">
                      <a16:colId xmlns:a16="http://schemas.microsoft.com/office/drawing/2014/main" val="2777543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Studenten Termine: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6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/>
                        <a:t>SELECT DISTINCT Termin.datum, Termin.beginn, Termin.ende, Modul.name, Anwesenheit.fehlgrund, Veranstaltung.typ, Dozent.name FROM </a:t>
                      </a:r>
                      <a:endParaRPr lang="de-DE"/>
                    </a:p>
                    <a:p>
                      <a:pPr lvl="0">
                        <a:buNone/>
                      </a:pPr>
                      <a:r>
                        <a:rPr lang="de-DE" sz="1800" b="0" i="0" u="none" strike="noStrike" noProof="0"/>
                        <a:t>Termin JOIN Veranstaltung ON Termin.veranstaltungId = Veranstaltung.veranstaltungId </a:t>
                      </a:r>
                      <a:endParaRPr lang="de-DE"/>
                    </a:p>
                    <a:p>
                      <a:pPr lvl="0">
                        <a:buNone/>
                      </a:pPr>
                      <a:r>
                        <a:rPr lang="de-DE" sz="1800" b="0" i="0" u="none" strike="noStrike" noProof="0"/>
                        <a:t>JOIN Modul ON Veranstaltung.modulId = Modul.modulId </a:t>
                      </a:r>
                      <a:endParaRPr lang="de-DE"/>
                    </a:p>
                    <a:p>
                      <a:pPr lvl="0">
                        <a:buNone/>
                      </a:pPr>
                      <a:r>
                        <a:rPr lang="de-DE" sz="1800" b="0" i="0" u="none" strike="noStrike" noProof="0"/>
                        <a:t>JOIN BelegteVeranstaltung ON Veranstaltung.veranstaltungId = BelegteVeranstaltung.veranstaltungId </a:t>
                      </a:r>
                      <a:endParaRPr lang="de-DE"/>
                    </a:p>
                    <a:p>
                      <a:pPr lvl="0">
                        <a:buNone/>
                      </a:pPr>
                      <a:r>
                        <a:rPr lang="de-DE" sz="1800" b="0" i="0" u="none" strike="noStrike" noProof="0"/>
                        <a:t>JOIN Dozent ON Veranstaltung.dozentId = Dozent.dozentId </a:t>
                      </a:r>
                      <a:endParaRPr lang="de-DE"/>
                    </a:p>
                    <a:p>
                      <a:pPr lvl="0">
                        <a:buNone/>
                      </a:pPr>
                      <a:r>
                        <a:rPr lang="de-DE" sz="1800" b="0" i="0" u="none" strike="noStrike" noProof="0"/>
                        <a:t>LEFT JOIN Anwesenheit ON BelegteVeranstaltung.matrikelnummer = Anwesenheit.matrikelnummer AND Termin.terminId = Anwesenheit.terminId WHERE BelegteVeranstaltung.matrikelnummer = &lt;matrikelnummer&gt;;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595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169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MySQL </a:t>
            </a:r>
            <a:r>
              <a:rPr lang="de-DE" err="1"/>
              <a:t>Queries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34</a:t>
            </a:fld>
            <a:endParaRPr lang="de-DE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BC99AE48-0B64-CC5F-99D2-BF7D7CE769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016860"/>
              </p:ext>
            </p:extLst>
          </p:nvPr>
        </p:nvGraphicFramePr>
        <p:xfrm>
          <a:off x="677863" y="2160588"/>
          <a:ext cx="8596312" cy="210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6312">
                  <a:extLst>
                    <a:ext uri="{9D8B030D-6E8A-4147-A177-3AD203B41FA5}">
                      <a16:colId xmlns:a16="http://schemas.microsoft.com/office/drawing/2014/main" val="2777543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Dozenten Termine: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6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Trebuchet MS"/>
                        </a:rPr>
                        <a:t>SELECT Termin.datum, Termin.beginn, Termin.ende, Modul.name, Veranstaltung.typ</a:t>
                      </a:r>
                      <a:endParaRPr lang="de-DE">
                        <a:latin typeface="Trebuchet MS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Trebuchet MS"/>
                        </a:rPr>
                        <a:t>FROM Termin</a:t>
                      </a:r>
                      <a:endParaRPr lang="de-DE">
                        <a:latin typeface="Trebuchet MS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Trebuchet MS"/>
                        </a:rPr>
                        <a:t>JOIN Veranstaltung ON Termin.veranstaltungId = Veranstaltung.veranstaltungId</a:t>
                      </a:r>
                      <a:endParaRPr lang="de-DE">
                        <a:latin typeface="Trebuchet MS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Trebuchet MS"/>
                        </a:rPr>
                        <a:t>JOIN Modul ON Veranstaltung.modulId = Modul.modulId</a:t>
                      </a:r>
                      <a:endParaRPr lang="de-DE">
                        <a:latin typeface="Trebuchet MS"/>
                      </a:endParaRPr>
                    </a:p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Trebuchet MS"/>
                        </a:rPr>
                        <a:t>WHERE Veranstaltung.dozentId = &lt;dozentId&gt;;</a:t>
                      </a:r>
                      <a:endParaRPr lang="de-DE">
                        <a:latin typeface="Trebuchet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595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687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1EA8F-5F3E-84B8-F6DF-ADD0339B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Performance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1EC937-EB1B-4160-99F9-6DAE52FF7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844721"/>
              </p:ext>
            </p:extLst>
          </p:nvPr>
        </p:nvGraphicFramePr>
        <p:xfrm>
          <a:off x="677863" y="2160588"/>
          <a:ext cx="859631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494">
                  <a:extLst>
                    <a:ext uri="{9D8B030D-6E8A-4147-A177-3AD203B41FA5}">
                      <a16:colId xmlns:a16="http://schemas.microsoft.com/office/drawing/2014/main" val="770647099"/>
                    </a:ext>
                  </a:extLst>
                </a:gridCol>
                <a:gridCol w="2614379">
                  <a:extLst>
                    <a:ext uri="{9D8B030D-6E8A-4147-A177-3AD203B41FA5}">
                      <a16:colId xmlns:a16="http://schemas.microsoft.com/office/drawing/2014/main" val="4126341352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67019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Cassandra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MySQL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/>
                        <a:t>Testdaten anlegen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2500 - 6000ms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3500 - 3850ms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1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/>
                        <a:t>Alle Termine für einen Studenten abfragen (70 Termine)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3 - 5ms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5 - 15ms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8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Alle Termine für einen Dozenten abfragen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5 - 6ms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3- 6ms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92773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33ABCF-BBEE-F49D-09EA-DF5ADB45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243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Beobachtungen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5903794-B63F-81B9-2D8F-FBDBF7B71D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Cassandra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FF126F-25AD-4E2E-5FC3-D9A9FD39F0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solidFill>
                  <a:srgbClr val="000000"/>
                </a:solidFill>
              </a:rPr>
              <a:t>Inkonsistente Schreibgeschwindigkeit</a:t>
            </a:r>
          </a:p>
          <a:p>
            <a:r>
              <a:rPr lang="de-DE">
                <a:solidFill>
                  <a:srgbClr val="000000"/>
                </a:solidFill>
              </a:rPr>
              <a:t>Batches sind langsam</a:t>
            </a:r>
          </a:p>
          <a:p>
            <a:r>
              <a:rPr lang="de-DE" err="1">
                <a:solidFill>
                  <a:srgbClr val="000000"/>
                </a:solidFill>
              </a:rPr>
              <a:t>Queries</a:t>
            </a:r>
            <a:r>
              <a:rPr lang="de-DE">
                <a:solidFill>
                  <a:srgbClr val="000000"/>
                </a:solidFill>
              </a:rPr>
              <a:t> sind kurz und schnell</a:t>
            </a:r>
          </a:p>
          <a:p>
            <a:r>
              <a:rPr lang="de-DE">
                <a:solidFill>
                  <a:srgbClr val="000000"/>
                </a:solidFill>
              </a:rPr>
              <a:t>Cassandra ist gut skalierbar </a:t>
            </a:r>
          </a:p>
          <a:p>
            <a:r>
              <a:rPr lang="de-DE">
                <a:solidFill>
                  <a:srgbClr val="000000"/>
                </a:solidFill>
              </a:rPr>
              <a:t>Das Cluster muss verwaltet werden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5398F30-5BBD-5A54-9095-74DB9635B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/>
              <a:t>MySQL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DFCAD570-EAF6-2D28-AB9E-C9F5D8108ED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solidFill>
                  <a:srgbClr val="000000"/>
                </a:solidFill>
              </a:rPr>
              <a:t>Konsistente Schreibgeschwindigkeit</a:t>
            </a:r>
          </a:p>
          <a:p>
            <a:r>
              <a:rPr lang="de-DE">
                <a:solidFill>
                  <a:srgbClr val="000000"/>
                </a:solidFill>
              </a:rPr>
              <a:t>Viele </a:t>
            </a:r>
            <a:r>
              <a:rPr lang="de-DE" err="1">
                <a:solidFill>
                  <a:srgbClr val="000000"/>
                </a:solidFill>
              </a:rPr>
              <a:t>Joins</a:t>
            </a:r>
            <a:r>
              <a:rPr lang="de-DE">
                <a:solidFill>
                  <a:srgbClr val="000000"/>
                </a:solidFill>
              </a:rPr>
              <a:t> sind langsam</a:t>
            </a:r>
          </a:p>
          <a:p>
            <a:pPr lvl="1">
              <a:buFont typeface="Courier New" charset="2"/>
              <a:buChar char="o"/>
            </a:pPr>
            <a:r>
              <a:rPr lang="de-DE">
                <a:solidFill>
                  <a:srgbClr val="000000"/>
                </a:solidFill>
              </a:rPr>
              <a:t>Geschwindigkeit im allgemeinen ist okay</a:t>
            </a:r>
          </a:p>
          <a:p>
            <a:r>
              <a:rPr lang="de-DE">
                <a:solidFill>
                  <a:srgbClr val="000000"/>
                </a:solidFill>
              </a:rPr>
              <a:t>Nicht gut skalierbar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724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Fazit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7E3C456-3C98-D65F-A94F-68AE9C269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Cassandra kann für die Anwendungsfälle gut benutzt werden</a:t>
            </a:r>
          </a:p>
          <a:p>
            <a:r>
              <a:rPr lang="de-DE"/>
              <a:t>Es gibt aber keine Notwendigkeit</a:t>
            </a:r>
          </a:p>
          <a:p>
            <a:r>
              <a:rPr lang="de-DE"/>
              <a:t>MySQL ist langsamer aber weniger aufwendig zu verwalten</a:t>
            </a:r>
          </a:p>
          <a:p>
            <a:r>
              <a:rPr lang="de-DE"/>
              <a:t>Wir würden anhand der Größe des Projektes entscheiden, ob wir Cassandra benutzen.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354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32C73-8317-F832-7B01-232934B3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74FDF5-4AD6-B363-DC79-E940D7A1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>
                <a:solidFill>
                  <a:schemeClr val="bg2"/>
                </a:solidFill>
              </a:rPr>
              <a:t>Rückblick</a:t>
            </a:r>
          </a:p>
          <a:p>
            <a:pPr>
              <a:buFont typeface="+mj-lt"/>
              <a:buAutoNum type="arabicPeriod"/>
            </a:pPr>
            <a:r>
              <a:rPr lang="de-DE" err="1">
                <a:solidFill>
                  <a:schemeClr val="bg2"/>
                </a:solidFill>
              </a:rPr>
              <a:t>Redis</a:t>
            </a:r>
            <a:endParaRPr lang="de-DE">
              <a:solidFill>
                <a:schemeClr val="bg2"/>
              </a:solidFill>
            </a:endParaRPr>
          </a:p>
          <a:p>
            <a:pPr>
              <a:buFont typeface="+mj-lt"/>
              <a:buAutoNum type="arabicPeriod"/>
            </a:pPr>
            <a:r>
              <a:rPr lang="de-DE">
                <a:solidFill>
                  <a:schemeClr val="bg2"/>
                </a:solidFill>
              </a:rPr>
              <a:t>Cassandra</a:t>
            </a:r>
          </a:p>
          <a:p>
            <a:pPr>
              <a:buFont typeface="+mj-lt"/>
              <a:buAutoNum type="arabicPeriod"/>
            </a:pPr>
            <a:r>
              <a:rPr lang="de-DE" err="1"/>
              <a:t>CouchDB</a:t>
            </a:r>
            <a:endParaRPr lang="de-DE"/>
          </a:p>
          <a:p>
            <a:pPr>
              <a:buFont typeface="+mj-lt"/>
              <a:buAutoNum type="arabicPeriod"/>
            </a:pPr>
            <a:r>
              <a:rPr lang="de-DE">
                <a:solidFill>
                  <a:schemeClr val="bg2"/>
                </a:solidFill>
              </a:rPr>
              <a:t>Neo4J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E65320-50D7-60F3-0007-3E98F559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dirty="0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4756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62D3F9D-CA5D-34C9-A2CA-593A02A6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473227"/>
            <a:ext cx="8288032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CouchDB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D5474-CC14-46FB-D823-24A0601D9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969" y="5569874"/>
            <a:ext cx="8288032" cy="7016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err="1"/>
              <a:t>Dokumentorientierte</a:t>
            </a:r>
            <a:r>
              <a:rPr lang="en-US" sz="1800"/>
              <a:t> </a:t>
            </a:r>
            <a:r>
              <a:rPr lang="en-US" sz="1800" err="1"/>
              <a:t>Datenbanken</a:t>
            </a:r>
            <a:endParaRPr lang="en-US" sz="180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B36901-E10D-BC16-CEAE-4AE8FCAF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D177590-C0B9-4388-A01F-98FB57FCBBE4}" type="slidenum">
              <a:rPr lang="en-US" smtClean="0"/>
              <a:pPr defTabSz="914400">
                <a:spcAft>
                  <a:spcPts val="600"/>
                </a:spcAft>
              </a:pPr>
              <a:t>39</a:t>
            </a:fld>
            <a:endParaRPr lang="en-US"/>
          </a:p>
        </p:txBody>
      </p:sp>
      <p:pic>
        <p:nvPicPr>
          <p:cNvPr id="6" name="Grafik 5" descr="Ein Bild, das Schrift, Grafiken, Logo, Design enthält.&#10;&#10;Automatisch generierte Beschreibung">
            <a:extLst>
              <a:ext uri="{FF2B5EF4-FFF2-40B4-BE49-F238E27FC236}">
                <a16:creationId xmlns:a16="http://schemas.microsoft.com/office/drawing/2014/main" id="{0F5383FB-754E-918C-6B6B-9AAAB7417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77" y="1422981"/>
            <a:ext cx="8677515" cy="282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2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972E8-92A0-DBE0-D758-20C96E9A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Aufgabenstellung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D6E6E2-851C-DFD8-463C-0934A4B3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4</a:t>
            </a:fld>
            <a:endParaRPr lang="de-DE"/>
          </a:p>
        </p:txBody>
      </p:sp>
      <p:pic>
        <p:nvPicPr>
          <p:cNvPr id="8" name="Grafik 7" descr="Ein Bild, das Text, Screenshot, Software, Zahl enthält.&#10;&#10;Automatisch generierte Beschreibung">
            <a:extLst>
              <a:ext uri="{FF2B5EF4-FFF2-40B4-BE49-F238E27FC236}">
                <a16:creationId xmlns:a16="http://schemas.microsoft.com/office/drawing/2014/main" id="{09D208BC-B98A-BF24-E459-FA200B722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68529"/>
            <a:ext cx="8596668" cy="443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506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Ziel: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40</a:t>
            </a:fld>
            <a:endParaRPr lang="de-DE"/>
          </a:p>
        </p:txBody>
      </p:sp>
      <p:pic>
        <p:nvPicPr>
          <p:cNvPr id="3" name="Grafik 2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F503537F-43DA-F81F-2ACE-CA76733D6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55" y="1929977"/>
            <a:ext cx="4413354" cy="191277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C3FAD30-F2D6-5BD3-8850-D13892F99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512" y="1270565"/>
            <a:ext cx="2743199" cy="1098351"/>
          </a:xfrm>
          <a:prstGeom prst="rect">
            <a:avLst/>
          </a:prstGeom>
        </p:spPr>
      </p:pic>
      <p:pic>
        <p:nvPicPr>
          <p:cNvPr id="7" name="Grafik 6" descr="Ein Bild, das Typografie, Schrift, Grafiken, Grafikdesign enthält.&#10;&#10;Beschreibung automatisch generiert.">
            <a:extLst>
              <a:ext uri="{FF2B5EF4-FFF2-40B4-BE49-F238E27FC236}">
                <a16:creationId xmlns:a16="http://schemas.microsoft.com/office/drawing/2014/main" id="{673F85C7-0402-908E-F6E0-6CA5E122D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170" y="2372258"/>
            <a:ext cx="2743199" cy="109835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8B3B431-2A38-426E-4C51-484B88387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512" y="3471306"/>
            <a:ext cx="2743199" cy="1098351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3B5279D3-DEC7-518E-6567-1078A2811C98}"/>
              </a:ext>
            </a:extLst>
          </p:cNvPr>
          <p:cNvSpPr/>
          <p:nvPr/>
        </p:nvSpPr>
        <p:spPr>
          <a:xfrm>
            <a:off x="5259398" y="2413888"/>
            <a:ext cx="1284209" cy="10177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4">
            <a:extLst>
              <a:ext uri="{FF2B5EF4-FFF2-40B4-BE49-F238E27FC236}">
                <a16:creationId xmlns:a16="http://schemas.microsoft.com/office/drawing/2014/main" id="{3FAF6B89-C054-33D0-33A6-41A5AE261834}"/>
              </a:ext>
            </a:extLst>
          </p:cNvPr>
          <p:cNvSpPr txBox="1">
            <a:spLocks/>
          </p:cNvSpPr>
          <p:nvPr/>
        </p:nvSpPr>
        <p:spPr>
          <a:xfrm>
            <a:off x="676432" y="466668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/>
              <a:t>Relationales Modell in eine Menge an Dokumenten umwandeln</a:t>
            </a:r>
          </a:p>
        </p:txBody>
      </p:sp>
    </p:spTree>
    <p:extLst>
      <p:ext uri="{BB962C8B-B14F-4D97-AF65-F5344CB8AC3E}">
        <p14:creationId xmlns:p14="http://schemas.microsoft.com/office/powerpoint/2010/main" val="3196785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Prämissen:</a:t>
            </a:r>
            <a:br>
              <a:rPr lang="de-DE"/>
            </a:br>
            <a:br>
              <a:rPr lang="de-DE"/>
            </a:b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41</a:t>
            </a:fld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A91EF32-8009-0217-702F-488CF751ED97}"/>
              </a:ext>
            </a:extLst>
          </p:cNvPr>
          <p:cNvSpPr txBox="1"/>
          <p:nvPr/>
        </p:nvSpPr>
        <p:spPr>
          <a:xfrm>
            <a:off x="845413" y="1663775"/>
            <a:ext cx="7872497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de-DE" sz="3200">
                <a:solidFill>
                  <a:srgbClr val="418AB3"/>
                </a:solidFill>
              </a:rPr>
              <a:t>Redundanzen sind nicht schlimm</a:t>
            </a:r>
          </a:p>
          <a:p>
            <a:pPr marL="514350" indent="-514350">
              <a:buAutoNum type="arabicPeriod"/>
            </a:pPr>
            <a:r>
              <a:rPr lang="de-DE" sz="3200">
                <a:solidFill>
                  <a:srgbClr val="418AB3"/>
                </a:solidFill>
              </a:rPr>
              <a:t>Konsistenzen werden nicht über das Modell abgefangen</a:t>
            </a:r>
          </a:p>
          <a:p>
            <a:pPr marL="514350" indent="-514350">
              <a:buAutoNum type="arabicPeriod"/>
            </a:pPr>
            <a:r>
              <a:rPr lang="de-DE" sz="3200">
                <a:solidFill>
                  <a:srgbClr val="418AB3"/>
                </a:solidFill>
              </a:rPr>
              <a:t>Da es keine </a:t>
            </a:r>
            <a:r>
              <a:rPr lang="de-DE" sz="3200" err="1">
                <a:solidFill>
                  <a:srgbClr val="418AB3"/>
                </a:solidFill>
              </a:rPr>
              <a:t>Joins</a:t>
            </a:r>
            <a:r>
              <a:rPr lang="de-DE" sz="3200">
                <a:solidFill>
                  <a:srgbClr val="418AB3"/>
                </a:solidFill>
              </a:rPr>
              <a:t> gibt, müssen die Daten entsprechend strukturiert sein</a:t>
            </a:r>
          </a:p>
        </p:txBody>
      </p:sp>
    </p:spTree>
    <p:extLst>
      <p:ext uri="{BB962C8B-B14F-4D97-AF65-F5344CB8AC3E}">
        <p14:creationId xmlns:p14="http://schemas.microsoft.com/office/powerpoint/2010/main" val="40943638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Beispiel: Student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42</a:t>
            </a:fld>
            <a:endParaRPr lang="de-DE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3B5279D3-DEC7-518E-6567-1078A2811C98}"/>
              </a:ext>
            </a:extLst>
          </p:cNvPr>
          <p:cNvSpPr/>
          <p:nvPr/>
        </p:nvSpPr>
        <p:spPr>
          <a:xfrm>
            <a:off x="5166265" y="2413888"/>
            <a:ext cx="1284209" cy="10177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4">
            <a:extLst>
              <a:ext uri="{FF2B5EF4-FFF2-40B4-BE49-F238E27FC236}">
                <a16:creationId xmlns:a16="http://schemas.microsoft.com/office/drawing/2014/main" id="{3FAF6B89-C054-33D0-33A6-41A5AE261834}"/>
              </a:ext>
            </a:extLst>
          </p:cNvPr>
          <p:cNvSpPr txBox="1">
            <a:spLocks/>
          </p:cNvSpPr>
          <p:nvPr/>
        </p:nvSpPr>
        <p:spPr>
          <a:xfrm>
            <a:off x="676432" y="466668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/>
              <a:t>Informationen aus 3 Tabellen werden in ein Dokument geschrieben</a:t>
            </a:r>
          </a:p>
        </p:txBody>
      </p:sp>
      <p:pic>
        <p:nvPicPr>
          <p:cNvPr id="10" name="Grafik 9" descr="Ein Bild, das Text, Screenshot, Display, Zahl enthält.&#10;&#10;Beschreibung automatisch generiert.">
            <a:extLst>
              <a:ext uri="{FF2B5EF4-FFF2-40B4-BE49-F238E27FC236}">
                <a16:creationId xmlns:a16="http://schemas.microsoft.com/office/drawing/2014/main" id="{6E958F4F-B225-EABB-DE2A-B5FF7585F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3" y="2064808"/>
            <a:ext cx="4511676" cy="2156884"/>
          </a:xfrm>
          <a:prstGeom prst="rect">
            <a:avLst/>
          </a:prstGeom>
        </p:spPr>
      </p:pic>
      <p:pic>
        <p:nvPicPr>
          <p:cNvPr id="11" name="Grafik 10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6582D492-06F8-1342-ADFF-8C12CD832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275" y="1472671"/>
            <a:ext cx="32194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4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Beispiel: Semester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43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C3FAD30-F2D6-5BD3-8850-D13892F99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512" y="1270565"/>
            <a:ext cx="2743199" cy="109835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8B3B431-2A38-426E-4C51-484B88387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512" y="3471306"/>
            <a:ext cx="2743199" cy="1098351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3B5279D3-DEC7-518E-6567-1078A2811C98}"/>
              </a:ext>
            </a:extLst>
          </p:cNvPr>
          <p:cNvSpPr/>
          <p:nvPr/>
        </p:nvSpPr>
        <p:spPr>
          <a:xfrm>
            <a:off x="5166265" y="2413888"/>
            <a:ext cx="1284209" cy="10177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4">
            <a:extLst>
              <a:ext uri="{FF2B5EF4-FFF2-40B4-BE49-F238E27FC236}">
                <a16:creationId xmlns:a16="http://schemas.microsoft.com/office/drawing/2014/main" id="{3FAF6B89-C054-33D0-33A6-41A5AE261834}"/>
              </a:ext>
            </a:extLst>
          </p:cNvPr>
          <p:cNvSpPr txBox="1">
            <a:spLocks/>
          </p:cNvSpPr>
          <p:nvPr/>
        </p:nvSpPr>
        <p:spPr>
          <a:xfrm>
            <a:off x="676432" y="466668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/>
              <a:t>Informationen aus 6 Tabellen werden in ein Dokument geschrieben</a:t>
            </a:r>
          </a:p>
        </p:txBody>
      </p:sp>
      <p:pic>
        <p:nvPicPr>
          <p:cNvPr id="10" name="Grafik 9" descr="Ein Bild, das Text, Screenshot, Display, Zahl enthält.&#10;&#10;Beschreibung automatisch generiert.">
            <a:extLst>
              <a:ext uri="{FF2B5EF4-FFF2-40B4-BE49-F238E27FC236}">
                <a16:creationId xmlns:a16="http://schemas.microsoft.com/office/drawing/2014/main" id="{6E958F4F-B225-EABB-DE2A-B5FF7585F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3" y="2064808"/>
            <a:ext cx="4511676" cy="2156884"/>
          </a:xfrm>
          <a:prstGeom prst="rect">
            <a:avLst/>
          </a:prstGeom>
        </p:spPr>
      </p:pic>
      <p:pic>
        <p:nvPicPr>
          <p:cNvPr id="2" name="Grafik 1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837CD1F5-CF34-70A1-8DAB-6D50ED0B0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93" y="1930400"/>
            <a:ext cx="4514614" cy="2286001"/>
          </a:xfrm>
          <a:prstGeom prst="rect">
            <a:avLst/>
          </a:prstGeom>
        </p:spPr>
      </p:pic>
      <p:pic>
        <p:nvPicPr>
          <p:cNvPr id="3" name="Grafik 2" descr="Ein Bild, das Text, Screenshot enthält.&#10;&#10;Beschreibung automatisch generiert.">
            <a:extLst>
              <a:ext uri="{FF2B5EF4-FFF2-40B4-BE49-F238E27FC236}">
                <a16:creationId xmlns:a16="http://schemas.microsoft.com/office/drawing/2014/main" id="{50ADB813-529F-0F6D-5F29-E2917BA20F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5232" y="736600"/>
            <a:ext cx="2821605" cy="393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382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Beispiel: Veranstaltung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44</a:t>
            </a:fld>
            <a:endParaRPr lang="de-DE"/>
          </a:p>
        </p:txBody>
      </p:sp>
      <p:pic>
        <p:nvPicPr>
          <p:cNvPr id="3" name="Grafik 2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F503537F-43DA-F81F-2ACE-CA76733D6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55" y="1929977"/>
            <a:ext cx="4413354" cy="1912773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3B5279D3-DEC7-518E-6567-1078A2811C98}"/>
              </a:ext>
            </a:extLst>
          </p:cNvPr>
          <p:cNvSpPr/>
          <p:nvPr/>
        </p:nvSpPr>
        <p:spPr>
          <a:xfrm>
            <a:off x="5221298" y="2409655"/>
            <a:ext cx="1284209" cy="10177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4">
            <a:extLst>
              <a:ext uri="{FF2B5EF4-FFF2-40B4-BE49-F238E27FC236}">
                <a16:creationId xmlns:a16="http://schemas.microsoft.com/office/drawing/2014/main" id="{3FAF6B89-C054-33D0-33A6-41A5AE261834}"/>
              </a:ext>
            </a:extLst>
          </p:cNvPr>
          <p:cNvSpPr txBox="1">
            <a:spLocks/>
          </p:cNvSpPr>
          <p:nvPr/>
        </p:nvSpPr>
        <p:spPr>
          <a:xfrm>
            <a:off x="676432" y="466668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/>
              <a:t>Dieses Dokument vereinigt semantische Informationen aus der gesamten Datenbank</a:t>
            </a:r>
          </a:p>
        </p:txBody>
      </p:sp>
      <p:pic>
        <p:nvPicPr>
          <p:cNvPr id="2" name="Grafik 1" descr="Ein Bild, das Text, Screenshot enthält.&#10;&#10;Beschreibung automatisch generiert.">
            <a:extLst>
              <a:ext uri="{FF2B5EF4-FFF2-40B4-BE49-F238E27FC236}">
                <a16:creationId xmlns:a16="http://schemas.microsoft.com/office/drawing/2014/main" id="{A4CF2A9A-F31A-0BB2-CC29-EF09D4272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655" y="749300"/>
            <a:ext cx="2296191" cy="399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842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Beispiel: Modul &amp; Dozent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45</a:t>
            </a:fld>
            <a:endParaRPr lang="de-DE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3B5279D3-DEC7-518E-6567-1078A2811C98}"/>
              </a:ext>
            </a:extLst>
          </p:cNvPr>
          <p:cNvSpPr/>
          <p:nvPr/>
        </p:nvSpPr>
        <p:spPr>
          <a:xfrm>
            <a:off x="4188365" y="2409655"/>
            <a:ext cx="1284209" cy="10177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4">
            <a:extLst>
              <a:ext uri="{FF2B5EF4-FFF2-40B4-BE49-F238E27FC236}">
                <a16:creationId xmlns:a16="http://schemas.microsoft.com/office/drawing/2014/main" id="{3FAF6B89-C054-33D0-33A6-41A5AE261834}"/>
              </a:ext>
            </a:extLst>
          </p:cNvPr>
          <p:cNvSpPr txBox="1">
            <a:spLocks/>
          </p:cNvSpPr>
          <p:nvPr/>
        </p:nvSpPr>
        <p:spPr>
          <a:xfrm>
            <a:off x="676432" y="466668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/>
              <a:t>Modul wird 1:1 abgebildet, der Dozent setzt sich aus zwei Tabellen zusammen</a:t>
            </a:r>
          </a:p>
        </p:txBody>
      </p:sp>
      <p:pic>
        <p:nvPicPr>
          <p:cNvPr id="7" name="Grafik 6" descr="Ein Bild, das Text, Schrift, Zahl, Screenshot enthält.&#10;&#10;Beschreibung automatisch generiert.">
            <a:extLst>
              <a:ext uri="{FF2B5EF4-FFF2-40B4-BE49-F238E27FC236}">
                <a16:creationId xmlns:a16="http://schemas.microsoft.com/office/drawing/2014/main" id="{70B36E18-7167-D428-DFC0-89BF2C518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42" y="1269471"/>
            <a:ext cx="2025650" cy="1728259"/>
          </a:xfrm>
          <a:prstGeom prst="rect">
            <a:avLst/>
          </a:prstGeom>
        </p:spPr>
      </p:pic>
      <p:pic>
        <p:nvPicPr>
          <p:cNvPr id="11" name="Grafik 10" descr="Ein Bild, das Text, Schrift, Screenshot, Zahl enthält.&#10;&#10;Beschreibung automatisch generiert.">
            <a:extLst>
              <a:ext uri="{FF2B5EF4-FFF2-40B4-BE49-F238E27FC236}">
                <a16:creationId xmlns:a16="http://schemas.microsoft.com/office/drawing/2014/main" id="{81D0F139-74CC-60A8-B277-724C36ECD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46" y="3015721"/>
            <a:ext cx="2085975" cy="1647825"/>
          </a:xfrm>
          <a:prstGeom prst="rect">
            <a:avLst/>
          </a:prstGeom>
        </p:spPr>
      </p:pic>
      <p:pic>
        <p:nvPicPr>
          <p:cNvPr id="13" name="Grafik 12" descr="Ein Bild, das Text, Screenshot, Software, Multimedia-Software enthält.&#10;&#10;Beschreibung automatisch generiert.">
            <a:extLst>
              <a:ext uri="{FF2B5EF4-FFF2-40B4-BE49-F238E27FC236}">
                <a16:creationId xmlns:a16="http://schemas.microsoft.com/office/drawing/2014/main" id="{D54D8D72-E0F9-EBC3-EE00-DEC8F98FB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567" y="3110971"/>
            <a:ext cx="2535767" cy="1461559"/>
          </a:xfrm>
          <a:prstGeom prst="rect">
            <a:avLst/>
          </a:prstGeom>
        </p:spPr>
      </p:pic>
      <p:pic>
        <p:nvPicPr>
          <p:cNvPr id="14" name="Grafik 13" descr="Ein Bild, das Text, Screenshot, Software, Display enthält.&#10;&#10;Beschreibung automatisch generiert.">
            <a:extLst>
              <a:ext uri="{FF2B5EF4-FFF2-40B4-BE49-F238E27FC236}">
                <a16:creationId xmlns:a16="http://schemas.microsoft.com/office/drawing/2014/main" id="{118F4B0A-767F-2225-DCFD-FE4FFF98D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683" y="1268942"/>
            <a:ext cx="2531533" cy="180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924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1EA8F-5F3E-84B8-F6DF-ADD0339B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Views und </a:t>
            </a:r>
            <a:r>
              <a:rPr lang="de-DE" err="1"/>
              <a:t>Reduce</a:t>
            </a:r>
            <a:r>
              <a:rPr lang="de-DE"/>
              <a:t>-Funktionen</a:t>
            </a:r>
            <a:endParaRPr lang="de-DE">
              <a:solidFill>
                <a:srgbClr val="000000"/>
              </a:solidFill>
            </a:endParaRPr>
          </a:p>
          <a:p>
            <a:endParaRPr lang="de-DE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1EC937-EB1B-4160-99F9-6DAE52FF7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692321"/>
              </p:ext>
            </p:extLst>
          </p:nvPr>
        </p:nvGraphicFramePr>
        <p:xfrm>
          <a:off x="677863" y="2160588"/>
          <a:ext cx="8594752" cy="3134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3894">
                  <a:extLst>
                    <a:ext uri="{9D8B030D-6E8A-4147-A177-3AD203B41FA5}">
                      <a16:colId xmlns:a16="http://schemas.microsoft.com/office/drawing/2014/main" val="770647099"/>
                    </a:ext>
                  </a:extLst>
                </a:gridCol>
                <a:gridCol w="3920858">
                  <a:extLst>
                    <a:ext uri="{9D8B030D-6E8A-4147-A177-3AD203B41FA5}">
                      <a16:colId xmlns:a16="http://schemas.microsoft.com/office/drawing/2014/main" val="4126341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Reduce-</a:t>
                      </a:r>
                      <a:r>
                        <a:rPr lang="en-US" err="1"/>
                        <a:t>Funktion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noProof="0"/>
                        <a:t>Alle Studenten der Gruppe A-F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1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solidFill>
                            <a:srgbClr val="000000"/>
                          </a:solidFill>
                          <a:latin typeface="Trebuchet MS"/>
                        </a:rPr>
                        <a:t>Alle ausgefallenen Termine (zum Nachholen)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Trebuchet MS"/>
                        </a:rPr>
                        <a:t>Anzahl der noch nachzuholenden Termine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8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Alle bislang nicht entschuldigten Fehlzeiten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Anzahl der nicht entschuldigten Fehlzeiten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9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Trebuchet MS"/>
                        </a:rPr>
                        <a:t>Alle Studenten</a:t>
                      </a:r>
                      <a:endParaRPr lang="en-US" sz="1800" b="0" i="0" u="none" strike="noStrike" noProof="0" err="1">
                        <a:solidFill>
                          <a:srgbClr val="000000"/>
                        </a:solidFill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Anzahl der Studenten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58760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Trebuchet MS"/>
                        </a:rPr>
                        <a:t>Alle Termine nach Dozenten</a:t>
                      </a:r>
                      <a:endParaRPr lang="en-US" sz="1800" b="0" i="0" u="none" strike="noStrike" noProof="0" err="1">
                        <a:solidFill>
                          <a:srgbClr val="000000"/>
                        </a:solidFill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70817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Trebuchet MS"/>
                        </a:rPr>
                        <a:t>Alle Veranstaltungen zu 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79368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33ABCF-BBEE-F49D-09EA-DF5ADB45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9152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Sinnvolle Erweiterungen</a:t>
            </a:r>
            <a:br>
              <a:rPr lang="de-DE"/>
            </a:br>
            <a:br>
              <a:rPr lang="de-DE"/>
            </a:b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47</a:t>
            </a:fld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A91EF32-8009-0217-702F-488CF751ED97}"/>
              </a:ext>
            </a:extLst>
          </p:cNvPr>
          <p:cNvSpPr txBox="1"/>
          <p:nvPr/>
        </p:nvSpPr>
        <p:spPr>
          <a:xfrm>
            <a:off x="845413" y="1663775"/>
            <a:ext cx="7872497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de-DE" sz="3200">
                <a:solidFill>
                  <a:srgbClr val="418AB3"/>
                </a:solidFill>
              </a:rPr>
              <a:t>Nachhalten der </a:t>
            </a:r>
            <a:r>
              <a:rPr lang="de-DE" sz="3200" err="1">
                <a:solidFill>
                  <a:srgbClr val="418AB3"/>
                </a:solidFill>
              </a:rPr>
              <a:t>Social</a:t>
            </a:r>
            <a:r>
              <a:rPr lang="de-DE" sz="3200">
                <a:solidFill>
                  <a:srgbClr val="418AB3"/>
                </a:solidFill>
              </a:rPr>
              <a:t> Points und der zugehörigen Messen, Werbeaktionen, ...</a:t>
            </a:r>
          </a:p>
          <a:p>
            <a:pPr marL="514350" indent="-514350">
              <a:buAutoNum type="arabicPeriod"/>
            </a:pPr>
            <a:r>
              <a:rPr lang="de-DE" sz="3200">
                <a:solidFill>
                  <a:srgbClr val="418AB3"/>
                </a:solidFill>
              </a:rPr>
              <a:t>Raumnutzungsplan</a:t>
            </a:r>
          </a:p>
          <a:p>
            <a:pPr marL="514350" indent="-514350">
              <a:buAutoNum type="arabicPeriod"/>
            </a:pPr>
            <a:r>
              <a:rPr lang="de-DE" sz="3200">
                <a:solidFill>
                  <a:srgbClr val="418AB3"/>
                </a:solidFill>
              </a:rPr>
              <a:t>Erweiterungen der Termininformationen, z.B. Termine für besondere Inhalte vormerken((Probe)</a:t>
            </a:r>
            <a:r>
              <a:rPr lang="de-DE" sz="3200" err="1">
                <a:solidFill>
                  <a:srgbClr val="418AB3"/>
                </a:solidFill>
              </a:rPr>
              <a:t>klausur</a:t>
            </a:r>
            <a:r>
              <a:rPr lang="de-DE" sz="3200">
                <a:solidFill>
                  <a:srgbClr val="418AB3"/>
                </a:solidFill>
              </a:rPr>
              <a:t>, Wiederholung,…)</a:t>
            </a:r>
          </a:p>
        </p:txBody>
      </p:sp>
    </p:spTree>
    <p:extLst>
      <p:ext uri="{BB962C8B-B14F-4D97-AF65-F5344CB8AC3E}">
        <p14:creationId xmlns:p14="http://schemas.microsoft.com/office/powerpoint/2010/main" val="40470625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1EA8F-5F3E-84B8-F6DF-ADD0339B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Performance - CRUD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1EC937-EB1B-4160-99F9-6DAE52FF7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651267"/>
              </p:ext>
            </p:extLst>
          </p:nvPr>
        </p:nvGraphicFramePr>
        <p:xfrm>
          <a:off x="677863" y="2160588"/>
          <a:ext cx="85917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2269">
                  <a:extLst>
                    <a:ext uri="{9D8B030D-6E8A-4147-A177-3AD203B41FA5}">
                      <a16:colId xmlns:a16="http://schemas.microsoft.com/office/drawing/2014/main" val="770647099"/>
                    </a:ext>
                  </a:extLst>
                </a:gridCol>
                <a:gridCol w="3919495">
                  <a:extLst>
                    <a:ext uri="{9D8B030D-6E8A-4147-A177-3AD203B41FA5}">
                      <a16:colId xmlns:a16="http://schemas.microsoft.com/office/drawing/2014/main" val="4126341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Dauer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noProof="0"/>
                        <a:t>Dokument anlegen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127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1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/>
                        <a:t>Dokument lesen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61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8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Dokument bearbeiten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38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9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Dokument löschen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 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587608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33ABCF-BBEE-F49D-09EA-DF5ADB45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2992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1EA8F-5F3E-84B8-F6DF-ADD0339B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Performance-Vergleich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1EC937-EB1B-4160-99F9-6DAE52FF7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013373"/>
              </p:ext>
            </p:extLst>
          </p:nvPr>
        </p:nvGraphicFramePr>
        <p:xfrm>
          <a:off x="677863" y="2160588"/>
          <a:ext cx="859631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494">
                  <a:extLst>
                    <a:ext uri="{9D8B030D-6E8A-4147-A177-3AD203B41FA5}">
                      <a16:colId xmlns:a16="http://schemas.microsoft.com/office/drawing/2014/main" val="770647099"/>
                    </a:ext>
                  </a:extLst>
                </a:gridCol>
                <a:gridCol w="2614379">
                  <a:extLst>
                    <a:ext uri="{9D8B030D-6E8A-4147-A177-3AD203B41FA5}">
                      <a16:colId xmlns:a16="http://schemas.microsoft.com/office/drawing/2014/main" val="4126341352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67019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JDBC(</a:t>
                      </a:r>
                      <a:r>
                        <a:rPr lang="en-US" err="1"/>
                        <a:t>mySQL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JDBC(CouchDB)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/>
                        <a:t>100 Studenten einzeln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 444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Trebuchet MS"/>
                        </a:rPr>
                        <a:t>912 </a:t>
                      </a:r>
                      <a:r>
                        <a:rPr lang="en-US"/>
                        <a:t>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1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solidFill>
                            <a:srgbClr val="000000"/>
                          </a:solidFill>
                          <a:latin typeface="Trebuchet MS"/>
                        </a:rPr>
                        <a:t>100 Studenten einzeln löschen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600 </a:t>
                      </a:r>
                      <a:r>
                        <a:rPr lang="en-US" err="1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Trebuchet MS"/>
                        </a:rPr>
                        <a:t>1223 </a:t>
                      </a:r>
                      <a:r>
                        <a:rPr lang="en-US" err="1"/>
                        <a:t>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8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100 Studenten in wenigen aber großen Statements erstellen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 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28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9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Trebuchet MS"/>
                        </a:rPr>
                        <a:t>100 Studenten in wenigen aber großen Statements löschen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 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17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587608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33ABCF-BBEE-F49D-09EA-DF5ADB45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155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68BE22F-DB2D-89BE-6670-5180570D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Datenbankmodell</a:t>
            </a:r>
            <a:endParaRPr lang="en-US" sz="4800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fik 5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4B01162D-86FA-2D51-7408-791F8A6B1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40" y="1072061"/>
            <a:ext cx="8143424" cy="352203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835FE3-6CFA-DB1F-6F0D-B147CF85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D177590-C0B9-4388-A01F-98FB57FCBBE4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5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Beobachtungen:</a:t>
            </a:r>
            <a:br>
              <a:rPr lang="de-DE"/>
            </a:br>
            <a:br>
              <a:rPr lang="de-DE"/>
            </a:b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50</a:t>
            </a:fld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A91EF32-8009-0217-702F-488CF751ED97}"/>
              </a:ext>
            </a:extLst>
          </p:cNvPr>
          <p:cNvSpPr txBox="1"/>
          <p:nvPr/>
        </p:nvSpPr>
        <p:spPr>
          <a:xfrm>
            <a:off x="845413" y="1663775"/>
            <a:ext cx="7872497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de-DE" sz="2000">
                <a:solidFill>
                  <a:srgbClr val="418AB3"/>
                </a:solidFill>
              </a:rPr>
              <a:t>In den Einzeloperationen dauert das Erstellen mit Abstand am längsten</a:t>
            </a:r>
          </a:p>
          <a:p>
            <a:pPr marL="514350" indent="-514350">
              <a:buAutoNum type="arabicPeriod"/>
            </a:pPr>
            <a:r>
              <a:rPr lang="de-DE" sz="2000">
                <a:solidFill>
                  <a:srgbClr val="418AB3"/>
                </a:solidFill>
              </a:rPr>
              <a:t>Bei der Massenoperation dauert das Löschen mit Abstand am längsten</a:t>
            </a:r>
          </a:p>
          <a:p>
            <a:pPr marL="514350" indent="-514350">
              <a:buAutoNum type="arabicPeriod"/>
            </a:pPr>
            <a:r>
              <a:rPr lang="de-DE" sz="2000">
                <a:solidFill>
                  <a:srgbClr val="418AB3"/>
                </a:solidFill>
              </a:rPr>
              <a:t>Im Allgemeinen ist MySQL bzw. dessen Java-Schnittstelle performanter</a:t>
            </a:r>
          </a:p>
          <a:p>
            <a:pPr marL="514350" indent="-514350">
              <a:buAutoNum type="arabicPeriod"/>
            </a:pPr>
            <a:r>
              <a:rPr lang="de-DE" sz="2000">
                <a:solidFill>
                  <a:srgbClr val="418AB3"/>
                </a:solidFill>
              </a:rPr>
              <a:t>Die Schemagebundenheit von MySQL verträgt sich gut mit Javas Klassengebundenheit</a:t>
            </a:r>
          </a:p>
          <a:p>
            <a:pPr marL="514350" indent="-514350">
              <a:buAutoNum type="arabicPeriod"/>
            </a:pPr>
            <a:r>
              <a:rPr lang="de-DE" sz="2000">
                <a:solidFill>
                  <a:srgbClr val="418AB3"/>
                </a:solidFill>
              </a:rPr>
              <a:t>Die Nutzung ist stark Use-Case abhängig, man muss sich anhand der Operationen orientieren.</a:t>
            </a:r>
          </a:p>
          <a:p>
            <a:pPr marL="514350" indent="-514350">
              <a:buAutoNum type="arabicPeriod"/>
            </a:pPr>
            <a:r>
              <a:rPr lang="de-DE" sz="2000" err="1">
                <a:solidFill>
                  <a:srgbClr val="418AB3"/>
                </a:solidFill>
              </a:rPr>
              <a:t>CouchDB</a:t>
            </a:r>
            <a:r>
              <a:rPr lang="de-DE" sz="2000">
                <a:solidFill>
                  <a:srgbClr val="418AB3"/>
                </a:solidFill>
              </a:rPr>
              <a:t> löscht nicht, es markiert als gelöscht</a:t>
            </a:r>
          </a:p>
        </p:txBody>
      </p:sp>
    </p:spTree>
    <p:extLst>
      <p:ext uri="{BB962C8B-B14F-4D97-AF65-F5344CB8AC3E}">
        <p14:creationId xmlns:p14="http://schemas.microsoft.com/office/powerpoint/2010/main" val="3459681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32C73-8317-F832-7B01-232934B3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74FDF5-4AD6-B363-DC79-E940D7A1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>
                <a:solidFill>
                  <a:schemeClr val="bg2"/>
                </a:solidFill>
              </a:rPr>
              <a:t>Rückblick</a:t>
            </a:r>
          </a:p>
          <a:p>
            <a:pPr>
              <a:buFont typeface="+mj-lt"/>
              <a:buAutoNum type="arabicPeriod"/>
            </a:pPr>
            <a:r>
              <a:rPr lang="de-DE" err="1">
                <a:solidFill>
                  <a:schemeClr val="bg2"/>
                </a:solidFill>
              </a:rPr>
              <a:t>Redis</a:t>
            </a:r>
            <a:endParaRPr lang="de-DE">
              <a:solidFill>
                <a:schemeClr val="bg2"/>
              </a:solidFill>
            </a:endParaRPr>
          </a:p>
          <a:p>
            <a:pPr>
              <a:buFont typeface="+mj-lt"/>
              <a:buAutoNum type="arabicPeriod"/>
            </a:pPr>
            <a:r>
              <a:rPr lang="de-DE">
                <a:solidFill>
                  <a:schemeClr val="bg2"/>
                </a:solidFill>
              </a:rPr>
              <a:t>Cassandra</a:t>
            </a:r>
          </a:p>
          <a:p>
            <a:pPr>
              <a:buFont typeface="+mj-lt"/>
              <a:buAutoNum type="arabicPeriod"/>
            </a:pPr>
            <a:r>
              <a:rPr lang="de-DE" err="1">
                <a:solidFill>
                  <a:schemeClr val="bg2"/>
                </a:solidFill>
              </a:rPr>
              <a:t>CouchDB</a:t>
            </a:r>
            <a:endParaRPr lang="de-DE">
              <a:solidFill>
                <a:schemeClr val="bg2"/>
              </a:solidFill>
            </a:endParaRPr>
          </a:p>
          <a:p>
            <a:pPr>
              <a:buFont typeface="+mj-lt"/>
              <a:buAutoNum type="arabicPeriod"/>
            </a:pPr>
            <a:r>
              <a:rPr lang="de-DE"/>
              <a:t>Neo4J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E65320-50D7-60F3-0007-3E98F559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852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1EA8F-5F3E-84B8-F6DF-ADD0339B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Performance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1EC937-EB1B-4160-99F9-6DAE52FF76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494">
                  <a:extLst>
                    <a:ext uri="{9D8B030D-6E8A-4147-A177-3AD203B41FA5}">
                      <a16:colId xmlns:a16="http://schemas.microsoft.com/office/drawing/2014/main" val="770647099"/>
                    </a:ext>
                  </a:extLst>
                </a:gridCol>
                <a:gridCol w="2614379">
                  <a:extLst>
                    <a:ext uri="{9D8B030D-6E8A-4147-A177-3AD203B41FA5}">
                      <a16:colId xmlns:a16="http://schemas.microsoft.com/office/drawing/2014/main" val="4126341352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67019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JDBC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Workbench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/>
                        <a:t>100 Studenten einzeln löschen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600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400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1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/>
                        <a:t>100 Studenten einzeln über Procedure löschen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550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330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8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100 Studenten in wenigen aber großen Statements löschen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9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Alle Veranstaltungen für alle Studenten mit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65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58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Alle Veranstaltungen für alle Studenten aus einer Veiw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65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ms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627740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33ABCF-BBEE-F49D-09EA-DF5ADB45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5265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54FC5A-3220-7777-4395-56D0A88E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Impressum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BD5B7B-99A1-9B88-A2E2-977D33F4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53</a:t>
            </a:fld>
            <a:endParaRPr lang="de-DE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DF4C6A6-17B3-2E35-C9D0-27F7E121DDA2}"/>
              </a:ext>
            </a:extLst>
          </p:cNvPr>
          <p:cNvGrpSpPr/>
          <p:nvPr/>
        </p:nvGrpSpPr>
        <p:grpSpPr>
          <a:xfrm>
            <a:off x="88094" y="2560755"/>
            <a:ext cx="2839242" cy="1996090"/>
            <a:chOff x="8929417" y="1422453"/>
            <a:chExt cx="2839242" cy="1996090"/>
          </a:xfrm>
        </p:grpSpPr>
        <p:sp>
          <p:nvSpPr>
            <p:cNvPr id="6" name="Eckige Klammer links 5">
              <a:extLst>
                <a:ext uri="{FF2B5EF4-FFF2-40B4-BE49-F238E27FC236}">
                  <a16:creationId xmlns:a16="http://schemas.microsoft.com/office/drawing/2014/main" id="{A3934A86-EA04-AC12-5112-56599182EB22}"/>
                </a:ext>
              </a:extLst>
            </p:cNvPr>
            <p:cNvSpPr/>
            <p:nvPr/>
          </p:nvSpPr>
          <p:spPr>
            <a:xfrm>
              <a:off x="8929417" y="1516909"/>
              <a:ext cx="402430" cy="1612107"/>
            </a:xfrm>
            <a:prstGeom prst="leftBracket">
              <a:avLst/>
            </a:prstGeom>
            <a:noFill/>
            <a:ln w="28575">
              <a:gradFill>
                <a:gsLst>
                  <a:gs pos="13000">
                    <a:srgbClr val="BADAE8"/>
                  </a:gs>
                  <a:gs pos="25843">
                    <a:srgbClr val="93D1C8"/>
                  </a:gs>
                  <a:gs pos="46000">
                    <a:srgbClr val="66C7A3"/>
                  </a:gs>
                  <a:gs pos="68000">
                    <a:srgbClr val="38BD7E"/>
                  </a:gs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txBody>
            <a:bodyPr anchor="ctr"/>
            <a:lstStyle/>
            <a:p>
              <a:pPr defTabSz="1072798">
                <a:spcBef>
                  <a:spcPct val="20000"/>
                </a:spcBef>
              </a:pPr>
              <a:endParaRPr lang="de-DE" sz="1600">
                <a:solidFill>
                  <a:schemeClr val="accent2"/>
                </a:solidFill>
              </a:endParaRPr>
            </a:p>
          </p:txBody>
        </p:sp>
        <p:sp>
          <p:nvSpPr>
            <p:cNvPr id="7" name="Eckige Klammer links 6">
              <a:extLst>
                <a:ext uri="{FF2B5EF4-FFF2-40B4-BE49-F238E27FC236}">
                  <a16:creationId xmlns:a16="http://schemas.microsoft.com/office/drawing/2014/main" id="{224F0716-A348-84B3-DCAF-1F4C7B6F193F}"/>
                </a:ext>
              </a:extLst>
            </p:cNvPr>
            <p:cNvSpPr/>
            <p:nvPr/>
          </p:nvSpPr>
          <p:spPr>
            <a:xfrm flipH="1">
              <a:off x="11366228" y="1516908"/>
              <a:ext cx="402431" cy="1612107"/>
            </a:xfrm>
            <a:prstGeom prst="leftBracket">
              <a:avLst/>
            </a:prstGeom>
            <a:noFill/>
            <a:ln w="28575">
              <a:gradFill>
                <a:gsLst>
                  <a:gs pos="13000">
                    <a:srgbClr val="BADAE8"/>
                  </a:gs>
                  <a:gs pos="25843">
                    <a:srgbClr val="93D1C8"/>
                  </a:gs>
                  <a:gs pos="46000">
                    <a:srgbClr val="66C7A3"/>
                  </a:gs>
                  <a:gs pos="68000">
                    <a:srgbClr val="38BD7E"/>
                  </a:gs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txBody>
            <a:bodyPr anchor="ctr"/>
            <a:lstStyle/>
            <a:p>
              <a:pPr defTabSz="1072798">
                <a:spcBef>
                  <a:spcPct val="20000"/>
                </a:spcBef>
              </a:pPr>
              <a:endParaRPr lang="de-DE" sz="1600">
                <a:solidFill>
                  <a:schemeClr val="accent2"/>
                </a:solidFill>
              </a:endParaRPr>
            </a:p>
          </p:txBody>
        </p:sp>
        <p:sp>
          <p:nvSpPr>
            <p:cNvPr id="8" name="Flussdiagramm: Verbinder 7">
              <a:extLst>
                <a:ext uri="{FF2B5EF4-FFF2-40B4-BE49-F238E27FC236}">
                  <a16:creationId xmlns:a16="http://schemas.microsoft.com/office/drawing/2014/main" id="{334958DE-C833-CB99-948E-C9BF5F27CE99}"/>
                </a:ext>
              </a:extLst>
            </p:cNvPr>
            <p:cNvSpPr/>
            <p:nvPr/>
          </p:nvSpPr>
          <p:spPr>
            <a:xfrm>
              <a:off x="9718669" y="1422453"/>
              <a:ext cx="1178189" cy="1146440"/>
            </a:xfrm>
            <a:prstGeom prst="flowChartConnector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>
              <a:gradFill>
                <a:gsLst>
                  <a:gs pos="68000">
                    <a:srgbClr val="3BBE80"/>
                  </a:gs>
                  <a:gs pos="45980">
                    <a:srgbClr val="71CAAD"/>
                  </a:gs>
                  <a:gs pos="26000">
                    <a:srgbClr val="9BD3CF"/>
                  </a:gs>
                  <a:gs pos="13200">
                    <a:srgbClr val="BADAE8"/>
                  </a:gs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txBody>
            <a:bodyPr anchor="ctr"/>
            <a:lstStyle/>
            <a:p>
              <a:pPr>
                <a:spcBef>
                  <a:spcPct val="200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C00F4863-E9AB-108E-1D6E-F234B66F4E88}"/>
                </a:ext>
              </a:extLst>
            </p:cNvPr>
            <p:cNvSpPr txBox="1"/>
            <p:nvPr/>
          </p:nvSpPr>
          <p:spPr bwMode="auto">
            <a:xfrm>
              <a:off x="9331847" y="2709915"/>
              <a:ext cx="2034381" cy="461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80000" tIns="180000" rIns="180000" bIns="180000" rtlCol="0">
              <a:noAutofit/>
            </a:bodyPr>
            <a:lstStyle/>
            <a:p>
              <a:pPr marL="0">
                <a:lnSpc>
                  <a:spcPct val="110000"/>
                </a:lnSpc>
                <a:spcAft>
                  <a:spcPts val="600"/>
                </a:spcAft>
              </a:pPr>
              <a:endParaRPr lang="de-DE" sz="1800">
                <a:latin typeface="Calibri" pitchFamily="34" charset="0"/>
              </a:endParaRPr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61370655-976D-F052-7D49-989BC2591F8E}"/>
                </a:ext>
              </a:extLst>
            </p:cNvPr>
            <p:cNvGrpSpPr/>
            <p:nvPr/>
          </p:nvGrpSpPr>
          <p:grpSpPr>
            <a:xfrm>
              <a:off x="9257877" y="2529600"/>
              <a:ext cx="2176684" cy="888943"/>
              <a:chOff x="2726690" y="598849"/>
              <a:chExt cx="3595639" cy="1183610"/>
            </a:xfrm>
          </p:grpSpPr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55545C14-CD35-8CF3-954E-CF1AE3047A6F}"/>
                  </a:ext>
                </a:extLst>
              </p:cNvPr>
              <p:cNvSpPr/>
              <p:nvPr/>
            </p:nvSpPr>
            <p:spPr>
              <a:xfrm rot="5400000">
                <a:off x="3938233" y="-479688"/>
                <a:ext cx="1045502" cy="32025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rgbClr r="0" g="0" b="0"/>
              </a:lnRef>
              <a:fillRef idx="1">
                <a:scrgbClr r="0" g="0" b="0"/>
              </a:fillRef>
              <a:effectRef idx="1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C088EB5-CDD4-118D-5DF9-9F9224AD6DC4}"/>
                  </a:ext>
                </a:extLst>
              </p:cNvPr>
              <p:cNvSpPr txBox="1"/>
              <p:nvPr/>
            </p:nvSpPr>
            <p:spPr>
              <a:xfrm>
                <a:off x="2726690" y="736957"/>
                <a:ext cx="3595639" cy="1045502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1000" kern="1200">
                    <a:ln>
                      <a:noFill/>
                    </a:ln>
                    <a:solidFill>
                      <a:schemeClr val="tx1"/>
                    </a:solidFill>
                  </a:rPr>
                  <a:t>Nils Thorben Konopka</a:t>
                </a:r>
              </a:p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1000">
                    <a:solidFill>
                      <a:schemeClr val="tx1"/>
                    </a:solidFill>
                    <a:latin typeface="Calibri" pitchFamily="34" charset="0"/>
                  </a:rPr>
                  <a:t>nils-thorben.konopka@itc-studenten.de</a:t>
                </a:r>
              </a:p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1000" kern="120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843EE85C-B65E-D24E-33FB-53AB83A0FC3B}"/>
              </a:ext>
            </a:extLst>
          </p:cNvPr>
          <p:cNvGrpSpPr/>
          <p:nvPr/>
        </p:nvGrpSpPr>
        <p:grpSpPr>
          <a:xfrm>
            <a:off x="6434760" y="2601570"/>
            <a:ext cx="2839242" cy="1886540"/>
            <a:chOff x="5430360" y="3757154"/>
            <a:chExt cx="2839242" cy="1886540"/>
          </a:xfrm>
        </p:grpSpPr>
        <p:sp>
          <p:nvSpPr>
            <p:cNvPr id="14" name="Flussdiagramm: Verbinder 13">
              <a:extLst>
                <a:ext uri="{FF2B5EF4-FFF2-40B4-BE49-F238E27FC236}">
                  <a16:creationId xmlns:a16="http://schemas.microsoft.com/office/drawing/2014/main" id="{0FFF1473-6E93-217C-D719-4102CB9E4A32}"/>
                </a:ext>
              </a:extLst>
            </p:cNvPr>
            <p:cNvSpPr/>
            <p:nvPr/>
          </p:nvSpPr>
          <p:spPr>
            <a:xfrm>
              <a:off x="6219611" y="3757154"/>
              <a:ext cx="1178189" cy="1146440"/>
            </a:xfrm>
            <a:prstGeom prst="flowChartConnector">
              <a:avLst/>
            </a:prstGeom>
            <a:blipFill>
              <a:blip r:embed="rId4"/>
              <a:stretch>
                <a:fillRect/>
              </a:stretch>
            </a:blipFill>
            <a:ln w="19050">
              <a:gradFill>
                <a:gsLst>
                  <a:gs pos="68000">
                    <a:srgbClr val="3BBE80"/>
                  </a:gs>
                  <a:gs pos="45980">
                    <a:srgbClr val="71CAAD"/>
                  </a:gs>
                  <a:gs pos="26000">
                    <a:srgbClr val="9BD3CF"/>
                  </a:gs>
                  <a:gs pos="13200">
                    <a:srgbClr val="BADAE8"/>
                  </a:gs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txBody>
            <a:bodyPr anchor="ctr"/>
            <a:lstStyle/>
            <a:p>
              <a:pPr>
                <a:spcBef>
                  <a:spcPct val="200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A20649C9-E580-6F6A-B871-F43855AF1838}"/>
                </a:ext>
              </a:extLst>
            </p:cNvPr>
            <p:cNvGrpSpPr/>
            <p:nvPr/>
          </p:nvGrpSpPr>
          <p:grpSpPr>
            <a:xfrm>
              <a:off x="5430360" y="3815990"/>
              <a:ext cx="2839242" cy="1827704"/>
              <a:chOff x="5430360" y="3815990"/>
              <a:chExt cx="2839242" cy="1827704"/>
            </a:xfrm>
          </p:grpSpPr>
          <p:sp>
            <p:nvSpPr>
              <p:cNvPr id="16" name="Eckige Klammer links 15">
                <a:extLst>
                  <a:ext uri="{FF2B5EF4-FFF2-40B4-BE49-F238E27FC236}">
                    <a16:creationId xmlns:a16="http://schemas.microsoft.com/office/drawing/2014/main" id="{7468184E-878A-C1D0-D477-1C3A0E727CA0}"/>
                  </a:ext>
                </a:extLst>
              </p:cNvPr>
              <p:cNvSpPr/>
              <p:nvPr/>
            </p:nvSpPr>
            <p:spPr>
              <a:xfrm>
                <a:off x="5430360" y="3815991"/>
                <a:ext cx="402430" cy="1612107"/>
              </a:xfrm>
              <a:prstGeom prst="leftBracket">
                <a:avLst/>
              </a:prstGeom>
              <a:noFill/>
              <a:ln w="28575">
                <a:gradFill>
                  <a:gsLst>
                    <a:gs pos="13000">
                      <a:srgbClr val="BADAE8"/>
                    </a:gs>
                    <a:gs pos="25843">
                      <a:srgbClr val="93D1C8"/>
                    </a:gs>
                    <a:gs pos="46000">
                      <a:srgbClr val="66C7A3"/>
                    </a:gs>
                    <a:gs pos="68000">
                      <a:srgbClr val="38BD7E"/>
                    </a:gs>
                    <a:gs pos="0">
                      <a:schemeClr val="accent6">
                        <a:lumMod val="20000"/>
                        <a:lumOff val="80000"/>
                      </a:schemeClr>
                    </a:gs>
                    <a:gs pos="100000">
                      <a:schemeClr val="accent4"/>
                    </a:gs>
                  </a:gsLst>
                  <a:lin ang="5400000" scaled="1"/>
                </a:gradFill>
              </a:ln>
            </p:spPr>
            <p:txBody>
              <a:bodyPr anchor="ctr"/>
              <a:lstStyle/>
              <a:p>
                <a:pPr defTabSz="1072798">
                  <a:spcBef>
                    <a:spcPct val="20000"/>
                  </a:spcBef>
                </a:pPr>
                <a:endParaRPr lang="de-DE" sz="16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" name="Eckige Klammer links 16">
                <a:extLst>
                  <a:ext uri="{FF2B5EF4-FFF2-40B4-BE49-F238E27FC236}">
                    <a16:creationId xmlns:a16="http://schemas.microsoft.com/office/drawing/2014/main" id="{FA7E6D21-A255-4E2E-B66D-A155464D49F5}"/>
                  </a:ext>
                </a:extLst>
              </p:cNvPr>
              <p:cNvSpPr/>
              <p:nvPr/>
            </p:nvSpPr>
            <p:spPr>
              <a:xfrm flipH="1">
                <a:off x="7867171" y="3815990"/>
                <a:ext cx="402431" cy="1612107"/>
              </a:xfrm>
              <a:prstGeom prst="leftBracket">
                <a:avLst/>
              </a:prstGeom>
              <a:noFill/>
              <a:ln w="28575">
                <a:gradFill>
                  <a:gsLst>
                    <a:gs pos="13000">
                      <a:srgbClr val="BADAE8"/>
                    </a:gs>
                    <a:gs pos="25843">
                      <a:srgbClr val="93D1C8"/>
                    </a:gs>
                    <a:gs pos="46000">
                      <a:srgbClr val="66C7A3"/>
                    </a:gs>
                    <a:gs pos="68000">
                      <a:srgbClr val="38BD7E"/>
                    </a:gs>
                    <a:gs pos="0">
                      <a:schemeClr val="accent6">
                        <a:lumMod val="20000"/>
                        <a:lumOff val="80000"/>
                      </a:schemeClr>
                    </a:gs>
                    <a:gs pos="100000">
                      <a:schemeClr val="accent4"/>
                    </a:gs>
                  </a:gsLst>
                  <a:lin ang="5400000" scaled="1"/>
                </a:gradFill>
              </a:ln>
            </p:spPr>
            <p:txBody>
              <a:bodyPr anchor="ctr"/>
              <a:lstStyle/>
              <a:p>
                <a:pPr defTabSz="1072798">
                  <a:spcBef>
                    <a:spcPct val="20000"/>
                  </a:spcBef>
                </a:pPr>
                <a:endParaRPr lang="de-DE" sz="16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81ECA20-C708-B2CB-F797-FCAC64BFBEF4}"/>
                  </a:ext>
                </a:extLst>
              </p:cNvPr>
              <p:cNvSpPr txBox="1"/>
              <p:nvPr/>
            </p:nvSpPr>
            <p:spPr bwMode="auto">
              <a:xfrm>
                <a:off x="5832790" y="5008997"/>
                <a:ext cx="2034381" cy="4614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180000" tIns="180000" rIns="180000" bIns="180000" rtlCol="0">
                <a:noAutofit/>
              </a:bodyPr>
              <a:lstStyle/>
              <a:p>
                <a:pPr marL="0">
                  <a:lnSpc>
                    <a:spcPct val="110000"/>
                  </a:lnSpc>
                  <a:spcAft>
                    <a:spcPts val="600"/>
                  </a:spcAft>
                </a:pPr>
                <a:endParaRPr lang="de-DE" sz="1800">
                  <a:latin typeface="Calibri" pitchFamily="34" charset="0"/>
                </a:endParaRPr>
              </a:p>
            </p:txBody>
          </p:sp>
          <p:grpSp>
            <p:nvGrpSpPr>
              <p:cNvPr id="19" name="Gruppieren 18">
                <a:extLst>
                  <a:ext uri="{FF2B5EF4-FFF2-40B4-BE49-F238E27FC236}">
                    <a16:creationId xmlns:a16="http://schemas.microsoft.com/office/drawing/2014/main" id="{82A3BC61-A848-F73A-B8B9-DDCB158821A0}"/>
                  </a:ext>
                </a:extLst>
              </p:cNvPr>
              <p:cNvGrpSpPr/>
              <p:nvPr/>
            </p:nvGrpSpPr>
            <p:grpSpPr>
              <a:xfrm>
                <a:off x="5839338" y="4828682"/>
                <a:ext cx="1938736" cy="815012"/>
                <a:chOff x="2859696" y="598849"/>
                <a:chExt cx="3202576" cy="1085172"/>
              </a:xfrm>
            </p:grpSpPr>
            <p:sp>
              <p:nvSpPr>
                <p:cNvPr id="20" name="Rechteck 19">
                  <a:extLst>
                    <a:ext uri="{FF2B5EF4-FFF2-40B4-BE49-F238E27FC236}">
                      <a16:creationId xmlns:a16="http://schemas.microsoft.com/office/drawing/2014/main" id="{5DEF2A63-A9AC-97F0-3BF1-420ADA6A15AC}"/>
                    </a:ext>
                  </a:extLst>
                </p:cNvPr>
                <p:cNvSpPr/>
                <p:nvPr/>
              </p:nvSpPr>
              <p:spPr>
                <a:xfrm rot="5400000">
                  <a:off x="3938233" y="-479688"/>
                  <a:ext cx="1045502" cy="320257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3">
                  <a:scrgbClr r="0" g="0" b="0"/>
                </a:lnRef>
                <a:fillRef idx="1">
                  <a:scrgbClr r="0" g="0" b="0"/>
                </a:fillRef>
                <a:effectRef idx="1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8FC84111-8675-5AAA-94AB-881D499E1DD5}"/>
                    </a:ext>
                  </a:extLst>
                </p:cNvPr>
                <p:cNvSpPr txBox="1"/>
                <p:nvPr/>
              </p:nvSpPr>
              <p:spPr>
                <a:xfrm>
                  <a:off x="2859696" y="638519"/>
                  <a:ext cx="3202576" cy="104550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60960" tIns="60960" rIns="60960" bIns="60960" numCol="1" spcCol="1270" anchor="ctr" anchorCtr="0">
                  <a:noAutofit/>
                </a:bodyPr>
                <a:lstStyle/>
                <a:p>
                  <a:pPr marL="0" lvl="0" indent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de-DE" sz="1000" kern="1200">
                      <a:ln>
                        <a:noFill/>
                      </a:ln>
                      <a:solidFill>
                        <a:schemeClr val="tx1"/>
                      </a:solidFill>
                    </a:rPr>
                    <a:t>Lukas Cornel Meier</a:t>
                  </a:r>
                  <a:endParaRPr lang="de-DE" sz="1000" kern="1200">
                    <a:ln>
                      <a:noFill/>
                    </a:ln>
                    <a:solidFill>
                      <a:schemeClr val="tx1"/>
                    </a:solidFill>
                    <a:latin typeface="Calibri" pitchFamily="34" charset="0"/>
                  </a:endParaRPr>
                </a:p>
                <a:p>
                  <a:pPr marL="0" lvl="0" indent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de-DE" sz="1000">
                      <a:solidFill>
                        <a:schemeClr val="tx1"/>
                      </a:solidFill>
                      <a:latin typeface="Calibri" pitchFamily="34" charset="0"/>
                    </a:rPr>
                    <a:t>lukas.meier@itc-studenten.de</a:t>
                  </a:r>
                  <a:endParaRPr lang="de-DE" sz="1000" kern="1200">
                    <a:ln>
                      <a:noFill/>
                    </a:ln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922D2990-BC8A-B193-BAA1-49F727F8A13A}"/>
              </a:ext>
            </a:extLst>
          </p:cNvPr>
          <p:cNvGrpSpPr/>
          <p:nvPr/>
        </p:nvGrpSpPr>
        <p:grpSpPr>
          <a:xfrm>
            <a:off x="3234401" y="2560755"/>
            <a:ext cx="2772701" cy="1892365"/>
            <a:chOff x="1774825" y="3740665"/>
            <a:chExt cx="2772701" cy="1892365"/>
          </a:xfrm>
        </p:grpSpPr>
        <p:sp>
          <p:nvSpPr>
            <p:cNvPr id="23" name="Eckige Klammer links 22">
              <a:extLst>
                <a:ext uri="{FF2B5EF4-FFF2-40B4-BE49-F238E27FC236}">
                  <a16:creationId xmlns:a16="http://schemas.microsoft.com/office/drawing/2014/main" id="{1F311DC4-CACD-8F50-5150-C25DFE847F34}"/>
                </a:ext>
              </a:extLst>
            </p:cNvPr>
            <p:cNvSpPr/>
            <p:nvPr/>
          </p:nvSpPr>
          <p:spPr>
            <a:xfrm>
              <a:off x="1774825" y="3835121"/>
              <a:ext cx="402430" cy="1612107"/>
            </a:xfrm>
            <a:prstGeom prst="leftBracket">
              <a:avLst/>
            </a:prstGeom>
            <a:noFill/>
            <a:ln w="28575">
              <a:gradFill>
                <a:gsLst>
                  <a:gs pos="13000">
                    <a:srgbClr val="BADAE8"/>
                  </a:gs>
                  <a:gs pos="25843">
                    <a:srgbClr val="93D1C8"/>
                  </a:gs>
                  <a:gs pos="46000">
                    <a:srgbClr val="66C7A3"/>
                  </a:gs>
                  <a:gs pos="68000">
                    <a:srgbClr val="38BD7E"/>
                  </a:gs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txBody>
            <a:bodyPr anchor="ctr"/>
            <a:lstStyle/>
            <a:p>
              <a:pPr defTabSz="1072798">
                <a:spcBef>
                  <a:spcPct val="20000"/>
                </a:spcBef>
              </a:pPr>
              <a:endParaRPr lang="de-DE" sz="1600">
                <a:solidFill>
                  <a:schemeClr val="accent2"/>
                </a:solidFill>
              </a:endParaRPr>
            </a:p>
          </p:txBody>
        </p:sp>
        <p:sp>
          <p:nvSpPr>
            <p:cNvPr id="24" name="Eckige Klammer links 23">
              <a:extLst>
                <a:ext uri="{FF2B5EF4-FFF2-40B4-BE49-F238E27FC236}">
                  <a16:creationId xmlns:a16="http://schemas.microsoft.com/office/drawing/2014/main" id="{BF16137C-438D-1508-987F-AA3A8D5CE82D}"/>
                </a:ext>
              </a:extLst>
            </p:cNvPr>
            <p:cNvSpPr/>
            <p:nvPr/>
          </p:nvSpPr>
          <p:spPr>
            <a:xfrm flipH="1">
              <a:off x="4145095" y="3835120"/>
              <a:ext cx="402431" cy="1612107"/>
            </a:xfrm>
            <a:prstGeom prst="leftBracket">
              <a:avLst/>
            </a:prstGeom>
            <a:noFill/>
            <a:ln w="28575">
              <a:gradFill>
                <a:gsLst>
                  <a:gs pos="13000">
                    <a:srgbClr val="BADAE8"/>
                  </a:gs>
                  <a:gs pos="25843">
                    <a:srgbClr val="93D1C8"/>
                  </a:gs>
                  <a:gs pos="46000">
                    <a:srgbClr val="66C7A3"/>
                  </a:gs>
                  <a:gs pos="68000">
                    <a:srgbClr val="38BD7E"/>
                  </a:gs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txBody>
            <a:bodyPr anchor="ctr"/>
            <a:lstStyle/>
            <a:p>
              <a:pPr defTabSz="1072798">
                <a:spcBef>
                  <a:spcPct val="20000"/>
                </a:spcBef>
              </a:pPr>
              <a:endParaRPr lang="de-DE" sz="1600">
                <a:solidFill>
                  <a:schemeClr val="accent2"/>
                </a:solidFill>
              </a:endParaRPr>
            </a:p>
          </p:txBody>
        </p:sp>
        <p:sp>
          <p:nvSpPr>
            <p:cNvPr id="25" name="Flussdiagramm: Verbinder 24">
              <a:extLst>
                <a:ext uri="{FF2B5EF4-FFF2-40B4-BE49-F238E27FC236}">
                  <a16:creationId xmlns:a16="http://schemas.microsoft.com/office/drawing/2014/main" id="{067CAE49-AF26-26A9-1816-5026DA2DB1D3}"/>
                </a:ext>
              </a:extLst>
            </p:cNvPr>
            <p:cNvSpPr/>
            <p:nvPr/>
          </p:nvSpPr>
          <p:spPr>
            <a:xfrm>
              <a:off x="2564077" y="3740665"/>
              <a:ext cx="1178189" cy="1146440"/>
            </a:xfrm>
            <a:prstGeom prst="flowChartConnector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 l="-13000" r="-13000"/>
              </a:stretch>
            </a:blipFill>
            <a:ln w="19050">
              <a:gradFill>
                <a:gsLst>
                  <a:gs pos="68000">
                    <a:srgbClr val="3BBE80"/>
                  </a:gs>
                  <a:gs pos="45980">
                    <a:srgbClr val="71CAAD"/>
                  </a:gs>
                  <a:gs pos="26000">
                    <a:srgbClr val="9BD3CF"/>
                  </a:gs>
                  <a:gs pos="13200">
                    <a:srgbClr val="BADAE8"/>
                  </a:gs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txBody>
            <a:bodyPr anchor="ctr"/>
            <a:lstStyle/>
            <a:p>
              <a:pPr>
                <a:spcBef>
                  <a:spcPct val="20000"/>
                </a:spcBef>
              </a:pPr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8EB14720-EA4B-4B51-E1B4-5FF4BF8624E7}"/>
                </a:ext>
              </a:extLst>
            </p:cNvPr>
            <p:cNvSpPr txBox="1"/>
            <p:nvPr/>
          </p:nvSpPr>
          <p:spPr bwMode="auto">
            <a:xfrm>
              <a:off x="2177255" y="5028127"/>
              <a:ext cx="2034381" cy="461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80000" tIns="180000" rIns="180000" bIns="180000" rtlCol="0">
              <a:noAutofit/>
            </a:bodyPr>
            <a:lstStyle/>
            <a:p>
              <a:pPr marL="0">
                <a:lnSpc>
                  <a:spcPct val="110000"/>
                </a:lnSpc>
                <a:spcAft>
                  <a:spcPts val="600"/>
                </a:spcAft>
              </a:pPr>
              <a:endParaRPr lang="de-DE" sz="1800">
                <a:latin typeface="Calibri" pitchFamily="34" charset="0"/>
              </a:endParaRPr>
            </a:p>
          </p:txBody>
        </p: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5C87F514-562D-1EE2-4B7E-87F5BE1AD6A2}"/>
                </a:ext>
              </a:extLst>
            </p:cNvPr>
            <p:cNvGrpSpPr/>
            <p:nvPr/>
          </p:nvGrpSpPr>
          <p:grpSpPr>
            <a:xfrm>
              <a:off x="2183802" y="4837548"/>
              <a:ext cx="1983120" cy="795482"/>
              <a:chOff x="2859696" y="585183"/>
              <a:chExt cx="3275894" cy="1059168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9D2D3EC1-5E31-9C75-DA07-4C45A1626C25}"/>
                  </a:ext>
                </a:extLst>
              </p:cNvPr>
              <p:cNvSpPr/>
              <p:nvPr/>
            </p:nvSpPr>
            <p:spPr>
              <a:xfrm rot="5400000">
                <a:off x="3938233" y="-479688"/>
                <a:ext cx="1045502" cy="32025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rgbClr r="0" g="0" b="0"/>
              </a:lnRef>
              <a:fillRef idx="1">
                <a:scrgbClr r="0" g="0" b="0"/>
              </a:fillRef>
              <a:effectRef idx="1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F70F03F1-FA97-E314-E7C1-0C91D1ABFA41}"/>
                  </a:ext>
                </a:extLst>
              </p:cNvPr>
              <p:cNvSpPr txBox="1"/>
              <p:nvPr/>
            </p:nvSpPr>
            <p:spPr>
              <a:xfrm>
                <a:off x="2933013" y="585183"/>
                <a:ext cx="3202577" cy="1045500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1000" kern="1200">
                    <a:ln>
                      <a:noFill/>
                    </a:ln>
                    <a:solidFill>
                      <a:schemeClr val="tx1"/>
                    </a:solidFill>
                  </a:rPr>
                  <a:t>Rodrigo Galarza</a:t>
                </a:r>
              </a:p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1000">
                    <a:solidFill>
                      <a:schemeClr val="tx1"/>
                    </a:solidFill>
                    <a:latin typeface="Calibri" pitchFamily="34" charset="0"/>
                  </a:rPr>
                  <a:t>i.quiroz-galarza@itc-studenten.de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95591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CD4DB-50E2-8800-C17B-2CBD57A3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Testdaten für 50 Jahre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D363D290-44F5-5196-C704-D2A7AA6B7E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271348"/>
              </p:ext>
            </p:extLst>
          </p:nvPr>
        </p:nvGraphicFramePr>
        <p:xfrm>
          <a:off x="677863" y="2160588"/>
          <a:ext cx="8596312" cy="370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11142343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424078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Tabelle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Anzahl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970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Jahrgang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53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34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23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Veranstaltung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1804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12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21021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BelegteVeranstaltung</a:t>
                      </a:r>
                      <a:endParaRPr lang="de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36025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61037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Termin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18044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7666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TerminZuGruppe</a:t>
                      </a:r>
                      <a:endParaRPr lang="de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18046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78274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Historie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29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VertretenderDozent</a:t>
                      </a:r>
                      <a:endParaRPr lang="de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769714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58D6E4-E677-4C5B-B446-6B7092EB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4100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1EA8F-5F3E-84B8-F6DF-ADD0339B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Performance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1EC937-EB1B-4160-99F9-6DAE52FF7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980842"/>
              </p:ext>
            </p:extLst>
          </p:nvPr>
        </p:nvGraphicFramePr>
        <p:xfrm>
          <a:off x="677863" y="2160588"/>
          <a:ext cx="859631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494">
                  <a:extLst>
                    <a:ext uri="{9D8B030D-6E8A-4147-A177-3AD203B41FA5}">
                      <a16:colId xmlns:a16="http://schemas.microsoft.com/office/drawing/2014/main" val="770647099"/>
                    </a:ext>
                  </a:extLst>
                </a:gridCol>
                <a:gridCol w="2614379">
                  <a:extLst>
                    <a:ext uri="{9D8B030D-6E8A-4147-A177-3AD203B41FA5}">
                      <a16:colId xmlns:a16="http://schemas.microsoft.com/office/drawing/2014/main" val="4126341352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67019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JDBC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Workbench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/>
                        <a:t>100 Studenten einzeln löschen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600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400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1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/>
                        <a:t>100 Studenten einzeln über Procedure löschen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550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330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8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100 Studenten in wenigen aber großen Statements löschen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9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Alle Veranstaltungen für alle Studenten mit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65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ms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58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Alle Veranstaltungen für alle Studenten aus einer Veiw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65 ms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ms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627740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33ABCF-BBEE-F49D-09EA-DF5ADB45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81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32C73-8317-F832-7B01-232934B3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74FDF5-4AD6-B363-DC79-E940D7A1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>
                <a:solidFill>
                  <a:schemeClr val="bg2"/>
                </a:solidFill>
              </a:rPr>
              <a:t>Rückblick</a:t>
            </a:r>
          </a:p>
          <a:p>
            <a:pPr>
              <a:buFont typeface="+mj-lt"/>
              <a:buAutoNum type="arabicPeriod"/>
            </a:pPr>
            <a:r>
              <a:rPr lang="de-DE" err="1"/>
              <a:t>Redis</a:t>
            </a:r>
            <a:endParaRPr lang="de-DE"/>
          </a:p>
          <a:p>
            <a:pPr>
              <a:buFont typeface="+mj-lt"/>
              <a:buAutoNum type="arabicPeriod"/>
            </a:pPr>
            <a:r>
              <a:rPr lang="de-DE">
                <a:solidFill>
                  <a:schemeClr val="bg2"/>
                </a:solidFill>
              </a:rPr>
              <a:t>Cassandra</a:t>
            </a:r>
          </a:p>
          <a:p>
            <a:pPr>
              <a:buFont typeface="+mj-lt"/>
              <a:buAutoNum type="arabicPeriod"/>
            </a:pPr>
            <a:r>
              <a:rPr lang="de-DE" err="1">
                <a:solidFill>
                  <a:schemeClr val="bg2"/>
                </a:solidFill>
              </a:rPr>
              <a:t>CouchDB</a:t>
            </a:r>
            <a:endParaRPr lang="de-DE">
              <a:solidFill>
                <a:schemeClr val="bg2"/>
              </a:solidFill>
            </a:endParaRPr>
          </a:p>
          <a:p>
            <a:pPr>
              <a:buFont typeface="+mj-lt"/>
              <a:buAutoNum type="arabicPeriod"/>
            </a:pPr>
            <a:r>
              <a:rPr lang="de-DE">
                <a:solidFill>
                  <a:schemeClr val="bg2"/>
                </a:solidFill>
              </a:rPr>
              <a:t>Neo4J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E65320-50D7-60F3-0007-3E98F559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8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06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065" name="Isosceles Triangle 106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06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06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06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069" name="Isosceles Triangle 106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070" name="Isosceles Triangle 106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62D3F9D-CA5D-34C9-A2CA-593A02A6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Redis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D5474-CC14-46FB-D823-24A0601D9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4795" y="5659655"/>
            <a:ext cx="7599205" cy="611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0" i="0">
                <a:effectLst/>
              </a:rPr>
              <a:t>Key-Value </a:t>
            </a:r>
            <a:r>
              <a:rPr lang="en-US" sz="1800" b="0" i="0" err="1">
                <a:effectLst/>
              </a:rPr>
              <a:t>Datenbanken</a:t>
            </a:r>
            <a:endParaRPr lang="en-US" sz="1800"/>
          </a:p>
        </p:txBody>
      </p:sp>
      <p:pic>
        <p:nvPicPr>
          <p:cNvPr id="1028" name="Picture 4" descr="Ein Bild, das Grafiken, Logo, Schrift, Symbol enthält.&#10;&#10;Automatisch generierte Beschreibung">
            <a:extLst>
              <a:ext uri="{FF2B5EF4-FFF2-40B4-BE49-F238E27FC236}">
                <a16:creationId xmlns:a16="http://schemas.microsoft.com/office/drawing/2014/main" id="{61934967-262D-CE9B-759A-2E4818C9A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1" y="1640340"/>
            <a:ext cx="7625162" cy="261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B36901-E10D-BC16-CEAE-4AE8FCAF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2023" y="6352651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D177590-C0B9-4388-A01F-98FB57FCBBE4}" type="slidenum">
              <a:rPr lang="en-US" smtClean="0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4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870078" cy="1320800"/>
          </a:xfrm>
        </p:spPr>
        <p:txBody>
          <a:bodyPr/>
          <a:lstStyle/>
          <a:p>
            <a:r>
              <a:rPr lang="de-DE"/>
              <a:t>Teilbereich Umsetzung – Dozenten View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8</a:t>
            </a:fld>
            <a:endParaRPr lang="de-DE"/>
          </a:p>
        </p:txBody>
      </p:sp>
      <p:pic>
        <p:nvPicPr>
          <p:cNvPr id="3" name="Grafik 2" descr="Ein Bild, das Text, Schrift, Zahl, Reihe enthält.&#10;&#10;Automatisch generierte Beschreibung">
            <a:extLst>
              <a:ext uri="{FF2B5EF4-FFF2-40B4-BE49-F238E27FC236}">
                <a16:creationId xmlns:a16="http://schemas.microsoft.com/office/drawing/2014/main" id="{BE14901C-0D37-0B72-414C-E0E550431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42875"/>
            <a:ext cx="6128065" cy="1098606"/>
          </a:xfrm>
          <a:prstGeom prst="rect">
            <a:avLst/>
          </a:prstGeom>
        </p:spPr>
      </p:pic>
      <p:pic>
        <p:nvPicPr>
          <p:cNvPr id="7" name="Grafik 6" descr="Ein Bild, das Text, Schrift, Screenshot enthält.&#10;&#10;Automatisch generierte Beschreibung">
            <a:extLst>
              <a:ext uri="{FF2B5EF4-FFF2-40B4-BE49-F238E27FC236}">
                <a16:creationId xmlns:a16="http://schemas.microsoft.com/office/drawing/2014/main" id="{08F4B3FC-C04E-B83D-4496-487F07E71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79" y="3429000"/>
            <a:ext cx="6128065" cy="24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4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AC7CF62-FB61-F470-0F12-008EF6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Teilbereich Umsetzung – Dozenten View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BE26C3-E16C-4194-A006-7B80AEB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9</a:t>
            </a:fld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C431E0A-E0B5-2015-9F52-2EDA9EF80825}"/>
              </a:ext>
            </a:extLst>
          </p:cNvPr>
          <p:cNvSpPr/>
          <p:nvPr/>
        </p:nvSpPr>
        <p:spPr>
          <a:xfrm>
            <a:off x="1357173" y="1558343"/>
            <a:ext cx="2206580" cy="3090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Modulkürzel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BCFD20E-B204-13D3-926A-74A5DDCD50F0}"/>
              </a:ext>
            </a:extLst>
          </p:cNvPr>
          <p:cNvSpPr/>
          <p:nvPr/>
        </p:nvSpPr>
        <p:spPr>
          <a:xfrm>
            <a:off x="4047049" y="1558343"/>
            <a:ext cx="2206580" cy="3090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Jahrgang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56EEA04-C05E-8A14-338D-C37E93923D36}"/>
              </a:ext>
            </a:extLst>
          </p:cNvPr>
          <p:cNvSpPr/>
          <p:nvPr/>
        </p:nvSpPr>
        <p:spPr>
          <a:xfrm>
            <a:off x="6705602" y="1558342"/>
            <a:ext cx="2206580" cy="3090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Datum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B350721-8B0D-6A05-73B5-5C4BC1827866}"/>
              </a:ext>
            </a:extLst>
          </p:cNvPr>
          <p:cNvSpPr/>
          <p:nvPr/>
        </p:nvSpPr>
        <p:spPr>
          <a:xfrm>
            <a:off x="4047049" y="2793283"/>
            <a:ext cx="2206580" cy="30909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Hash-ID</a:t>
            </a:r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B0CB55C7-70BD-4328-68D8-CFF025F74AD6}"/>
              </a:ext>
            </a:extLst>
          </p:cNvPr>
          <p:cNvSpPr/>
          <p:nvPr/>
        </p:nvSpPr>
        <p:spPr>
          <a:xfrm>
            <a:off x="5047308" y="2150772"/>
            <a:ext cx="206062" cy="54949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C728B22-B67C-65AB-EF96-CE1A87C9A90F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563753" y="1712890"/>
            <a:ext cx="483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CC060CA-1773-25A6-B4C1-B9DDD31D0BD5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6253629" y="1712889"/>
            <a:ext cx="45197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0B0F0575-44A8-D20D-01FE-89C4D8F29050}"/>
              </a:ext>
            </a:extLst>
          </p:cNvPr>
          <p:cNvSpPr/>
          <p:nvPr/>
        </p:nvSpPr>
        <p:spPr>
          <a:xfrm>
            <a:off x="1357173" y="4583188"/>
            <a:ext cx="2206580" cy="3090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err="1"/>
              <a:t>iba</a:t>
            </a:r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18DC8AB-96D7-5393-9310-CA707E8D7178}"/>
              </a:ext>
            </a:extLst>
          </p:cNvPr>
          <p:cNvSpPr/>
          <p:nvPr/>
        </p:nvSpPr>
        <p:spPr>
          <a:xfrm>
            <a:off x="4047049" y="4583188"/>
            <a:ext cx="2206580" cy="3090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23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B3A1E3D-586B-D837-587D-2BBBB7FCF3D2}"/>
              </a:ext>
            </a:extLst>
          </p:cNvPr>
          <p:cNvSpPr/>
          <p:nvPr/>
        </p:nvSpPr>
        <p:spPr>
          <a:xfrm>
            <a:off x="6705602" y="4583187"/>
            <a:ext cx="2206580" cy="3090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011023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FAC5FE4-8ADE-9590-5D04-48888AE6472A}"/>
              </a:ext>
            </a:extLst>
          </p:cNvPr>
          <p:cNvSpPr/>
          <p:nvPr/>
        </p:nvSpPr>
        <p:spPr>
          <a:xfrm>
            <a:off x="4047049" y="5818128"/>
            <a:ext cx="2206580" cy="30909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Iba23-011023</a:t>
            </a:r>
          </a:p>
        </p:txBody>
      </p:sp>
      <p:sp>
        <p:nvSpPr>
          <p:cNvPr id="19" name="Pfeil: nach unten 18">
            <a:extLst>
              <a:ext uri="{FF2B5EF4-FFF2-40B4-BE49-F238E27FC236}">
                <a16:creationId xmlns:a16="http://schemas.microsoft.com/office/drawing/2014/main" id="{EADD51C2-7692-0C81-359F-DE6578C02F09}"/>
              </a:ext>
            </a:extLst>
          </p:cNvPr>
          <p:cNvSpPr/>
          <p:nvPr/>
        </p:nvSpPr>
        <p:spPr>
          <a:xfrm>
            <a:off x="5047308" y="5175617"/>
            <a:ext cx="206062" cy="54949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9A7D307-A5B3-F346-7023-FC675B389C76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563753" y="4737735"/>
            <a:ext cx="483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31F8BE78-92CA-6A83-CD51-BD269FDE42C4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6253629" y="4737734"/>
            <a:ext cx="45197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E9822B3F-8D6A-84BE-5AE5-EBAA19CBBB2E}"/>
              </a:ext>
            </a:extLst>
          </p:cNvPr>
          <p:cNvSpPr/>
          <p:nvPr/>
        </p:nvSpPr>
        <p:spPr>
          <a:xfrm>
            <a:off x="1357173" y="3601078"/>
            <a:ext cx="7555009" cy="3090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Internetbasierte Anwendungen, Jahrgang 2023, am 01.Oktober.2023</a:t>
            </a:r>
          </a:p>
        </p:txBody>
      </p:sp>
    </p:spTree>
    <p:extLst>
      <p:ext uri="{BB962C8B-B14F-4D97-AF65-F5344CB8AC3E}">
        <p14:creationId xmlns:p14="http://schemas.microsoft.com/office/powerpoint/2010/main" val="41774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</p:bldLst>
  </p:timing>
</p:sld>
</file>

<file path=ppt/theme/theme1.xml><?xml version="1.0" encoding="utf-8"?>
<a:theme xmlns:a="http://schemas.openxmlformats.org/drawingml/2006/main" name="Facett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Breitbild</PresentationFormat>
  <Slides>55</Slides>
  <Notes>6</Notes>
  <HiddenSlides>8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55</vt:i4>
      </vt:variant>
    </vt:vector>
  </HeadingPairs>
  <TitlesOfParts>
    <vt:vector size="56" baseType="lpstr">
      <vt:lpstr>Facette</vt:lpstr>
      <vt:lpstr>  Datenbank Vertiefung Moderne Datenbanken – Gruppe 1 - Stundenplan</vt:lpstr>
      <vt:lpstr>Inhaltsverzeichnis</vt:lpstr>
      <vt:lpstr>Aufgabenstellung</vt:lpstr>
      <vt:lpstr>Aufgabenstellung</vt:lpstr>
      <vt:lpstr>Datenbankmodell</vt:lpstr>
      <vt:lpstr>Inhaltsverzeichnis</vt:lpstr>
      <vt:lpstr>Redis</vt:lpstr>
      <vt:lpstr>Teilbereich Umsetzung – Dozenten View</vt:lpstr>
      <vt:lpstr>Teilbereich Umsetzung – Dozenten View</vt:lpstr>
      <vt:lpstr>Teilbereich Umsetzung – Dozenten View</vt:lpstr>
      <vt:lpstr>Teilbereich Umsetzung – Dozenten View</vt:lpstr>
      <vt:lpstr>Erweiterungen – Übungsveranstaltung</vt:lpstr>
      <vt:lpstr>Performance</vt:lpstr>
      <vt:lpstr>Inhaltsverzeichnis</vt:lpstr>
      <vt:lpstr>Neo4J</vt:lpstr>
      <vt:lpstr>Umsetzung der Datenbank auf Neo4J</vt:lpstr>
      <vt:lpstr>Umsetzung der Datenbank auf Neo4J</vt:lpstr>
      <vt:lpstr>Umsetzung der Datenbank auf Neo4J</vt:lpstr>
      <vt:lpstr>Knoten und Beziehungen</vt:lpstr>
      <vt:lpstr>Erweiterung des Datenbankmodells</vt:lpstr>
      <vt:lpstr>Daten</vt:lpstr>
      <vt:lpstr>Fazit</vt:lpstr>
      <vt:lpstr>Cassandra</vt:lpstr>
      <vt:lpstr>Anwendungsfälle</vt:lpstr>
      <vt:lpstr>Tabellen</vt:lpstr>
      <vt:lpstr>Tabellen</vt:lpstr>
      <vt:lpstr>Schreib- und Leseoperation</vt:lpstr>
      <vt:lpstr>Konsistente Daten</vt:lpstr>
      <vt:lpstr>Insert</vt:lpstr>
      <vt:lpstr>Tombstone</vt:lpstr>
      <vt:lpstr>Performance</vt:lpstr>
      <vt:lpstr>Cassandra Queries</vt:lpstr>
      <vt:lpstr>MySQL Queries</vt:lpstr>
      <vt:lpstr>MySQL Queries</vt:lpstr>
      <vt:lpstr>Performance</vt:lpstr>
      <vt:lpstr>Beobachtungen</vt:lpstr>
      <vt:lpstr>Fazit</vt:lpstr>
      <vt:lpstr>Inhaltsverzeichnis</vt:lpstr>
      <vt:lpstr>CouchDB</vt:lpstr>
      <vt:lpstr>Ziel:</vt:lpstr>
      <vt:lpstr>Prämissen:  </vt:lpstr>
      <vt:lpstr>Beispiel: Student</vt:lpstr>
      <vt:lpstr>Beispiel: Semester</vt:lpstr>
      <vt:lpstr>Beispiel: Veranstaltung</vt:lpstr>
      <vt:lpstr>Beispiel: Modul &amp; Dozent</vt:lpstr>
      <vt:lpstr>Views und Reduce-Funktionen </vt:lpstr>
      <vt:lpstr>Sinnvolle Erweiterungen  </vt:lpstr>
      <vt:lpstr>Performance - CRUD</vt:lpstr>
      <vt:lpstr>Performance-Vergleich</vt:lpstr>
      <vt:lpstr>Beobachtungen:  </vt:lpstr>
      <vt:lpstr>Inhaltsverzeichnis</vt:lpstr>
      <vt:lpstr>Performance</vt:lpstr>
      <vt:lpstr>Impressum</vt:lpstr>
      <vt:lpstr>Testdaten für 50 Jahre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Stundenplan</dc:title>
  <dc:creator>Konopka, Nils Thorben</dc:creator>
  <cp:revision>2</cp:revision>
  <dcterms:created xsi:type="dcterms:W3CDTF">2024-01-21T17:49:26Z</dcterms:created>
  <dcterms:modified xsi:type="dcterms:W3CDTF">2024-04-22T07:26:24Z</dcterms:modified>
</cp:coreProperties>
</file>