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2" r:id="rId4"/>
    <p:sldId id="258" r:id="rId5"/>
    <p:sldId id="304" r:id="rId6"/>
    <p:sldId id="307" r:id="rId7"/>
    <p:sldId id="260" r:id="rId8"/>
    <p:sldId id="318" r:id="rId9"/>
    <p:sldId id="322" r:id="rId10"/>
    <p:sldId id="312" r:id="rId11"/>
    <p:sldId id="309" r:id="rId12"/>
    <p:sldId id="319" r:id="rId13"/>
    <p:sldId id="323" r:id="rId14"/>
    <p:sldId id="313" r:id="rId15"/>
    <p:sldId id="310" r:id="rId16"/>
    <p:sldId id="320" r:id="rId17"/>
    <p:sldId id="324" r:id="rId18"/>
    <p:sldId id="314" r:id="rId19"/>
    <p:sldId id="315" r:id="rId20"/>
    <p:sldId id="321" r:id="rId21"/>
    <p:sldId id="325" r:id="rId22"/>
    <p:sldId id="316" r:id="rId23"/>
    <p:sldId id="300" r:id="rId24"/>
    <p:sldId id="306" r:id="rId25"/>
    <p:sldId id="30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5FB74-C1E9-4F56-BF8E-2A8FC958DAD9}" v="163" dt="2024-01-24T13:56:57.747"/>
    <p1510:client id="{16E5BF39-B1E9-D85B-C9E2-B50BC054FD17}" v="2" dt="2024-01-24T19:51:15.787"/>
    <p1510:client id="{643FABD1-1586-4E94-B1F4-AAC1782281CC}" v="796" dt="2024-01-24T11:30:38.926"/>
    <p1510:client id="{A5F9121D-AE27-E4AD-000E-1F5EFC652DF1}" v="4" dt="2024-01-24T13:53:46.805"/>
    <p1510:client id="{CD522A63-E2AD-B38B-DD08-E4ED94777743}" v="1" dt="2024-01-24T13:35:29.095"/>
    <p1510:client id="{E8AACA0E-D977-2F95-30BE-B060DB55014A}" v="838" dt="2024-01-24T12:53:17.726"/>
    <p1510:client id="{F79CCD63-E609-5B03-F40B-B77B3F4BCAF8}" v="323" dt="2024-01-24T12:47:1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B1FE-AA4E-4B71-B439-5205AC576DE5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00228-6035-49D6-8AF9-769342E803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Umsetzung eines Datenbankschemas mit dem sich Stundenpläne, Veranstaltungstermine und Abwesenheiten verwalten lassen.</a:t>
            </a:r>
          </a:p>
          <a:p>
            <a:endParaRPr lang="de-DE"/>
          </a:p>
          <a:p>
            <a:r>
              <a:rPr lang="de-DE"/>
              <a:t>Das Datenbanksystem soll um eine Historie erweitert werdet um Änderungen am Stundenplan Protokollieren zu können.</a:t>
            </a:r>
          </a:p>
          <a:p>
            <a:endParaRPr lang="de-DE"/>
          </a:p>
          <a:p>
            <a:r>
              <a:rPr lang="de-DE"/>
              <a:t>Es sollen auch Anwesenheitslisten für Veranstaltungen generiert werden können.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7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3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6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5E2-CAA7-4A86-923E-CD0D77B5BA3E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5EA-C6EB-430A-B5D9-BE5DC8B65D4D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86C-A2A0-4B0B-A989-D05492E3F019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4D7-A908-4F78-A07D-B2F344B051CE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8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E81-2EDF-431D-A82A-20A1C8876F74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5565-0D1F-494B-AE08-C0EA741D195F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9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227-B264-4A8D-A7A3-485F3FA0E050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6E3-D786-4208-83A2-DE1BCC9292C8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5F55-933A-4F02-A06B-603B73ECF528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1B1-0B6E-4C25-AB68-E33A9E7C7C6A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AE4E-D1D5-4FA9-9AC9-CAC177FFEC21}" type="datetime1">
              <a:rPr lang="de-DE" smtClean="0"/>
              <a:t>16.04.2024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9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5C6-441F-437A-A02F-D67B26A3F6EA}" type="datetime1">
              <a:rPr lang="de-DE" smtClean="0"/>
              <a:t>16.04.2024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57FA-E32A-4E89-B83E-510321E7A173}" type="datetime1">
              <a:rPr lang="de-DE" smtClean="0"/>
              <a:t>16.04.2024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CCF-369D-4EC0-8E7A-1FC2EF49DA4B}" type="datetime1">
              <a:rPr lang="de-DE" smtClean="0"/>
              <a:t>16.04.2024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D67-AF59-4087-AA5B-1157A8A7B512}" type="datetime1">
              <a:rPr lang="de-DE" smtClean="0"/>
              <a:t>16.04.2024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2DD9-5AA9-4178-8AA3-2455094E9E1B}" type="datetime1">
              <a:rPr lang="de-DE" smtClean="0"/>
              <a:t>16.04.2024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91BB-2537-42F5-B006-02E91203E35B}" type="datetime1">
              <a:rPr lang="de-DE" smtClean="0"/>
              <a:t>16.04.2024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1E8C-7883-0D46-AE3E-EF9DDBF3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64640"/>
            <a:ext cx="7766936" cy="2486196"/>
          </a:xfrm>
        </p:spPr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Datenbank Vertiefung</a:t>
            </a:r>
            <a:br>
              <a:rPr lang="de-DE" dirty="0"/>
            </a:br>
            <a:r>
              <a:rPr lang="de-DE" sz="2400" dirty="0"/>
              <a:t>Moderne Datenbanken – Gruppe 1 - Stundenplan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86765E-381B-FF6B-F88A-311FC30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Von: Nils Thorben Konopka, Lukas Meier, Rodrigo </a:t>
            </a:r>
            <a:r>
              <a:rPr lang="de-DE" err="1"/>
              <a:t>Galarza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2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9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Cassandra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 err="1">
                <a:effectLst/>
              </a:rPr>
              <a:t>Spaltenorientierte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Datenbanken</a:t>
            </a:r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1C733D-71C4-7A6D-1661-6F7D6CB1C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r="2" b="32519"/>
          <a:stretch/>
        </p:blipFill>
        <p:spPr bwMode="auto"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Transformierter Teilbereich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1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5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8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CouchDB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Dokumentorientierte</a:t>
            </a:r>
            <a:r>
              <a:rPr lang="en-US" sz="1800" dirty="0"/>
              <a:t> </a:t>
            </a:r>
            <a:r>
              <a:rPr lang="en-US" sz="1800" dirty="0" err="1"/>
              <a:t>Datenbanken</a:t>
            </a:r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Grafik 5" descr="Ein Bild, das Schrift, Grafiken, Logo, Design enthält.&#10;&#10;Automatisch generierte Beschreibung">
            <a:extLst>
              <a:ext uri="{FF2B5EF4-FFF2-40B4-BE49-F238E27FC236}">
                <a16:creationId xmlns:a16="http://schemas.microsoft.com/office/drawing/2014/main" id="{0F5383FB-754E-918C-6B6B-9AAAB7417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1422981"/>
            <a:ext cx="8677515" cy="28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2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Transformierter Teilbereich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 und </a:t>
            </a:r>
            <a:r>
              <a:rPr lang="de-DE" dirty="0" err="1"/>
              <a:t>Reduce</a:t>
            </a:r>
            <a:r>
              <a:rPr lang="de-DE" dirty="0"/>
              <a:t>-Funktionen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3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5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0C1370D-763A-8455-2828-BD2B6814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68618"/>
            <a:ext cx="8497160" cy="31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Neo4J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</a:rPr>
              <a:t>Graph-</a:t>
            </a:r>
            <a:r>
              <a:rPr lang="en-US" sz="1800" b="0" i="0" dirty="0" err="1">
                <a:effectLst/>
              </a:rPr>
              <a:t>Datenbanken</a:t>
            </a:r>
            <a:endParaRPr lang="en-US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Rückblick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Redis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Cassandra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CouchDB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Transformierter Teilbereich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4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 des Datenbankmodells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526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Impressum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23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DF4C6A6-17B3-2E35-C9D0-27F7E121DDA2}"/>
              </a:ext>
            </a:extLst>
          </p:cNvPr>
          <p:cNvGrpSpPr/>
          <p:nvPr/>
        </p:nvGrpSpPr>
        <p:grpSpPr>
          <a:xfrm>
            <a:off x="88094" y="2560755"/>
            <a:ext cx="2839242" cy="1996090"/>
            <a:chOff x="8929417" y="1422453"/>
            <a:chExt cx="2839242" cy="1996090"/>
          </a:xfrm>
        </p:grpSpPr>
        <p:sp>
          <p:nvSpPr>
            <p:cNvPr id="6" name="Eckige Klammer links 5">
              <a:extLst>
                <a:ext uri="{FF2B5EF4-FFF2-40B4-BE49-F238E27FC236}">
                  <a16:creationId xmlns:a16="http://schemas.microsoft.com/office/drawing/2014/main" id="{A3934A86-EA04-AC12-5112-56599182EB22}"/>
                </a:ext>
              </a:extLst>
            </p:cNvPr>
            <p:cNvSpPr/>
            <p:nvPr/>
          </p:nvSpPr>
          <p:spPr>
            <a:xfrm>
              <a:off x="8929417" y="1516909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7" name="Eckige Klammer links 6">
              <a:extLst>
                <a:ext uri="{FF2B5EF4-FFF2-40B4-BE49-F238E27FC236}">
                  <a16:creationId xmlns:a16="http://schemas.microsoft.com/office/drawing/2014/main" id="{224F0716-A348-84B3-DCAF-1F4C7B6F193F}"/>
                </a:ext>
              </a:extLst>
            </p:cNvPr>
            <p:cNvSpPr/>
            <p:nvPr/>
          </p:nvSpPr>
          <p:spPr>
            <a:xfrm flipH="1">
              <a:off x="11366228" y="1516908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334958DE-C833-CB99-948E-C9BF5F27CE99}"/>
                </a:ext>
              </a:extLst>
            </p:cNvPr>
            <p:cNvSpPr/>
            <p:nvPr/>
          </p:nvSpPr>
          <p:spPr>
            <a:xfrm>
              <a:off x="9718669" y="1422453"/>
              <a:ext cx="1178189" cy="1146440"/>
            </a:xfrm>
            <a:prstGeom prst="flowChartConnector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00F4863-E9AB-108E-1D6E-F234B66F4E88}"/>
                </a:ext>
              </a:extLst>
            </p:cNvPr>
            <p:cNvSpPr txBox="1"/>
            <p:nvPr/>
          </p:nvSpPr>
          <p:spPr bwMode="auto">
            <a:xfrm>
              <a:off x="9331847" y="2709915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1370655-976D-F052-7D49-989BC2591F8E}"/>
                </a:ext>
              </a:extLst>
            </p:cNvPr>
            <p:cNvGrpSpPr/>
            <p:nvPr/>
          </p:nvGrpSpPr>
          <p:grpSpPr>
            <a:xfrm>
              <a:off x="9257877" y="2529600"/>
              <a:ext cx="2176684" cy="888943"/>
              <a:chOff x="2726690" y="598849"/>
              <a:chExt cx="3595639" cy="1183610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5545C14-CD35-8CF3-954E-CF1AE3047A6F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C088EB5-CDD4-118D-5DF9-9F9224AD6DC4}"/>
                  </a:ext>
                </a:extLst>
              </p:cNvPr>
              <p:cNvSpPr txBox="1"/>
              <p:nvPr/>
            </p:nvSpPr>
            <p:spPr>
              <a:xfrm>
                <a:off x="2726690" y="736957"/>
                <a:ext cx="3595639" cy="104550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Nils Thorben Konopka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nils-thorben.konopka@itc-studenten.de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000" kern="12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43EE85C-B65E-D24E-33FB-53AB83A0FC3B}"/>
              </a:ext>
            </a:extLst>
          </p:cNvPr>
          <p:cNvGrpSpPr/>
          <p:nvPr/>
        </p:nvGrpSpPr>
        <p:grpSpPr>
          <a:xfrm>
            <a:off x="6434760" y="2601570"/>
            <a:ext cx="2839242" cy="1886540"/>
            <a:chOff x="5430360" y="3757154"/>
            <a:chExt cx="2839242" cy="1886540"/>
          </a:xfrm>
        </p:grpSpPr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0FFF1473-6E93-217C-D719-4102CB9E4A32}"/>
                </a:ext>
              </a:extLst>
            </p:cNvPr>
            <p:cNvSpPr/>
            <p:nvPr/>
          </p:nvSpPr>
          <p:spPr>
            <a:xfrm>
              <a:off x="6219611" y="3757154"/>
              <a:ext cx="1178189" cy="1146440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20649C9-E580-6F6A-B871-F43855AF1838}"/>
                </a:ext>
              </a:extLst>
            </p:cNvPr>
            <p:cNvGrpSpPr/>
            <p:nvPr/>
          </p:nvGrpSpPr>
          <p:grpSpPr>
            <a:xfrm>
              <a:off x="5430360" y="3815990"/>
              <a:ext cx="2839242" cy="1827704"/>
              <a:chOff x="5430360" y="3815990"/>
              <a:chExt cx="2839242" cy="1827704"/>
            </a:xfrm>
          </p:grpSpPr>
          <p:sp>
            <p:nvSpPr>
              <p:cNvPr id="16" name="Eckige Klammer links 15">
                <a:extLst>
                  <a:ext uri="{FF2B5EF4-FFF2-40B4-BE49-F238E27FC236}">
                    <a16:creationId xmlns:a16="http://schemas.microsoft.com/office/drawing/2014/main" id="{7468184E-878A-C1D0-D477-1C3A0E727CA0}"/>
                  </a:ext>
                </a:extLst>
              </p:cNvPr>
              <p:cNvSpPr/>
              <p:nvPr/>
            </p:nvSpPr>
            <p:spPr>
              <a:xfrm>
                <a:off x="5430360" y="3815991"/>
                <a:ext cx="402430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Eckige Klammer links 16">
                <a:extLst>
                  <a:ext uri="{FF2B5EF4-FFF2-40B4-BE49-F238E27FC236}">
                    <a16:creationId xmlns:a16="http://schemas.microsoft.com/office/drawing/2014/main" id="{FA7E6D21-A255-4E2E-B66D-A155464D49F5}"/>
                  </a:ext>
                </a:extLst>
              </p:cNvPr>
              <p:cNvSpPr/>
              <p:nvPr/>
            </p:nvSpPr>
            <p:spPr>
              <a:xfrm flipH="1">
                <a:off x="7867171" y="3815990"/>
                <a:ext cx="402431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81ECA20-C708-B2CB-F797-FCAC64BFBEF4}"/>
                  </a:ext>
                </a:extLst>
              </p:cNvPr>
              <p:cNvSpPr txBox="1"/>
              <p:nvPr/>
            </p:nvSpPr>
            <p:spPr bwMode="auto">
              <a:xfrm>
                <a:off x="5832790" y="5008997"/>
                <a:ext cx="2034381" cy="461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80000" tIns="180000" rIns="180000" bIns="180000" rtlCol="0">
                <a:noAutofit/>
              </a:bodyPr>
              <a:lstStyle/>
              <a:p>
                <a:pPr marL="0">
                  <a:lnSpc>
                    <a:spcPct val="110000"/>
                  </a:lnSpc>
                  <a:spcAft>
                    <a:spcPts val="600"/>
                  </a:spcAft>
                </a:pPr>
                <a:endParaRPr lang="de-DE" sz="1800">
                  <a:latin typeface="Calibri" pitchFamily="34" charset="0"/>
                </a:endParaRP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2A3BC61-A848-F73A-B8B9-DDCB158821A0}"/>
                  </a:ext>
                </a:extLst>
              </p:cNvPr>
              <p:cNvGrpSpPr/>
              <p:nvPr/>
            </p:nvGrpSpPr>
            <p:grpSpPr>
              <a:xfrm>
                <a:off x="5839338" y="4828682"/>
                <a:ext cx="1938736" cy="815012"/>
                <a:chOff x="2859696" y="598849"/>
                <a:chExt cx="3202576" cy="1085172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5DEF2A63-A9AC-97F0-3BF1-420ADA6A15AC}"/>
                    </a:ext>
                  </a:extLst>
                </p:cNvPr>
                <p:cNvSpPr/>
                <p:nvPr/>
              </p:nvSpPr>
              <p:spPr>
                <a:xfrm rot="5400000">
                  <a:off x="3938233" y="-479688"/>
                  <a:ext cx="1045502" cy="32025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3">
                  <a:scrgbClr r="0" g="0" b="0"/>
                </a:lnRef>
                <a:fillRef idx="1">
                  <a:scrgbClr r="0" g="0" b="0"/>
                </a:fillRef>
                <a:effectRef idx="1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8FC84111-8675-5AAA-94AB-881D499E1DD5}"/>
                    </a:ext>
                  </a:extLst>
                </p:cNvPr>
                <p:cNvSpPr txBox="1"/>
                <p:nvPr/>
              </p:nvSpPr>
              <p:spPr>
                <a:xfrm>
                  <a:off x="2859696" y="638519"/>
                  <a:ext cx="3202576" cy="10455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 kern="1200">
                      <a:ln>
                        <a:noFill/>
                      </a:ln>
                      <a:solidFill>
                        <a:schemeClr val="tx1"/>
                      </a:solidFill>
                    </a:rPr>
                    <a:t>Lukas Cornel Meier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</a:endParaRPr>
                </a:p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>
                      <a:solidFill>
                        <a:schemeClr val="tx1"/>
                      </a:solidFill>
                      <a:latin typeface="Calibri" pitchFamily="34" charset="0"/>
                    </a:rPr>
                    <a:t>lukas.meier@itc-studenten.de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22D2990-BC8A-B193-BAA1-49F727F8A13A}"/>
              </a:ext>
            </a:extLst>
          </p:cNvPr>
          <p:cNvGrpSpPr/>
          <p:nvPr/>
        </p:nvGrpSpPr>
        <p:grpSpPr>
          <a:xfrm>
            <a:off x="3234401" y="2560755"/>
            <a:ext cx="2772701" cy="1892365"/>
            <a:chOff x="1774825" y="3740665"/>
            <a:chExt cx="2772701" cy="1892365"/>
          </a:xfrm>
        </p:grpSpPr>
        <p:sp>
          <p:nvSpPr>
            <p:cNvPr id="23" name="Eckige Klammer links 22">
              <a:extLst>
                <a:ext uri="{FF2B5EF4-FFF2-40B4-BE49-F238E27FC236}">
                  <a16:creationId xmlns:a16="http://schemas.microsoft.com/office/drawing/2014/main" id="{1F311DC4-CACD-8F50-5150-C25DFE847F34}"/>
                </a:ext>
              </a:extLst>
            </p:cNvPr>
            <p:cNvSpPr/>
            <p:nvPr/>
          </p:nvSpPr>
          <p:spPr>
            <a:xfrm>
              <a:off x="1774825" y="3835121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4" name="Eckige Klammer links 23">
              <a:extLst>
                <a:ext uri="{FF2B5EF4-FFF2-40B4-BE49-F238E27FC236}">
                  <a16:creationId xmlns:a16="http://schemas.microsoft.com/office/drawing/2014/main" id="{BF16137C-438D-1508-987F-AA3A8D5CE82D}"/>
                </a:ext>
              </a:extLst>
            </p:cNvPr>
            <p:cNvSpPr/>
            <p:nvPr/>
          </p:nvSpPr>
          <p:spPr>
            <a:xfrm flipH="1">
              <a:off x="4145095" y="3835120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067CAE49-AF26-26A9-1816-5026DA2DB1D3}"/>
                </a:ext>
              </a:extLst>
            </p:cNvPr>
            <p:cNvSpPr/>
            <p:nvPr/>
          </p:nvSpPr>
          <p:spPr>
            <a:xfrm>
              <a:off x="2564077" y="3740665"/>
              <a:ext cx="1178189" cy="1146440"/>
            </a:xfrm>
            <a:prstGeom prst="flowChartConnector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3000" r="-13000"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EB14720-EA4B-4B51-E1B4-5FF4BF8624E7}"/>
                </a:ext>
              </a:extLst>
            </p:cNvPr>
            <p:cNvSpPr txBox="1"/>
            <p:nvPr/>
          </p:nvSpPr>
          <p:spPr bwMode="auto">
            <a:xfrm>
              <a:off x="2177255" y="5028127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C87F514-562D-1EE2-4B7E-87F5BE1AD6A2}"/>
                </a:ext>
              </a:extLst>
            </p:cNvPr>
            <p:cNvGrpSpPr/>
            <p:nvPr/>
          </p:nvGrpSpPr>
          <p:grpSpPr>
            <a:xfrm>
              <a:off x="2183802" y="4837548"/>
              <a:ext cx="1983120" cy="795482"/>
              <a:chOff x="2859696" y="585183"/>
              <a:chExt cx="3275894" cy="105916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D2D3EC1-5E31-9C75-DA07-4C45A1626C25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70F03F1-FA97-E314-E7C1-0C91D1ABFA41}"/>
                  </a:ext>
                </a:extLst>
              </p:cNvPr>
              <p:cNvSpPr txBox="1"/>
              <p:nvPr/>
            </p:nvSpPr>
            <p:spPr>
              <a:xfrm>
                <a:off x="2933013" y="585183"/>
                <a:ext cx="3202577" cy="104550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Rodrigo Galarza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i.quiroz-galarza@itc-studenten.de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5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4DB-50E2-8800-C17B-2CBD57A3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Testdaten für 50 Jahre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363D290-44F5-5196-C704-D2A7AA6B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71348"/>
              </p:ext>
            </p:extLst>
          </p:nvPr>
        </p:nvGraphicFramePr>
        <p:xfrm>
          <a:off x="677863" y="2160588"/>
          <a:ext cx="8596312" cy="370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114234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2407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7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Jahrgang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Veranstaltung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102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BelegteVeranstaltung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36025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3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66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TerminZuGruppe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827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2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VertretenderDozent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9714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8D6E4-E677-4C5B-B446-6B7092E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10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80842"/>
              </p:ext>
            </p:extLst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BDCE658-59D9-17BF-748D-C913076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7A0E-9211-8932-362E-673EC277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C639F-B15F-4D66-D861-3C49ADDF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8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Tageskalender mit einfarbiger Füllung">
            <a:extLst>
              <a:ext uri="{FF2B5EF4-FFF2-40B4-BE49-F238E27FC236}">
                <a16:creationId xmlns:a16="http://schemas.microsoft.com/office/drawing/2014/main" id="{9048B952-63F0-E79A-2E1C-122D44C5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620" y="1858624"/>
            <a:ext cx="914400" cy="914400"/>
          </a:xfrm>
          <a:prstGeom prst="rect">
            <a:avLst/>
          </a:prstGeom>
        </p:spPr>
      </p:pic>
      <p:pic>
        <p:nvPicPr>
          <p:cNvPr id="10" name="Grafik 9" descr="Klemmbrett abgehakt mit einfarbiger Füllung">
            <a:extLst>
              <a:ext uri="{FF2B5EF4-FFF2-40B4-BE49-F238E27FC236}">
                <a16:creationId xmlns:a16="http://schemas.microsoft.com/office/drawing/2014/main" id="{F838689A-2A85-4CFE-3976-583B43C14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34" y="4723117"/>
            <a:ext cx="914400" cy="914400"/>
          </a:xfrm>
          <a:prstGeom prst="rect">
            <a:avLst/>
          </a:prstGeom>
        </p:spPr>
      </p:pic>
      <p:pic>
        <p:nvPicPr>
          <p:cNvPr id="12" name="Grafik 11" descr="Feder mit einfarbiger Füllung">
            <a:extLst>
              <a:ext uri="{FF2B5EF4-FFF2-40B4-BE49-F238E27FC236}">
                <a16:creationId xmlns:a16="http://schemas.microsoft.com/office/drawing/2014/main" id="{3AE8E1A7-A35B-3DD4-8D3D-B17F901AA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334" y="3237896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7840BE-D86C-DE1F-B9AF-B3B7B197D019}"/>
              </a:ext>
            </a:extLst>
          </p:cNvPr>
          <p:cNvSpPr txBox="1"/>
          <p:nvPr/>
        </p:nvSpPr>
        <p:spPr>
          <a:xfrm>
            <a:off x="1721317" y="2038505"/>
            <a:ext cx="79221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/>
              <a:t>Mit Hilfe des Datenbankschemas Stundenpläne, Veranstaltungstermine und Abwesenheiten verwalten lassen.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328143-6336-CE34-5AE2-161154EC6813}"/>
              </a:ext>
            </a:extLst>
          </p:cNvPr>
          <p:cNvSpPr txBox="1"/>
          <p:nvPr/>
        </p:nvSpPr>
        <p:spPr>
          <a:xfrm>
            <a:off x="1721317" y="3487737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Änderungen am Stundenplan Protokollieren.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05D78D-BF04-1E57-B831-49C8C4403366}"/>
              </a:ext>
            </a:extLst>
          </p:cNvPr>
          <p:cNvSpPr txBox="1"/>
          <p:nvPr/>
        </p:nvSpPr>
        <p:spPr>
          <a:xfrm>
            <a:off x="1721317" y="4995651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Anwesenheitslisten für Veranstaltungen generieren.</a:t>
            </a:r>
          </a:p>
        </p:txBody>
      </p:sp>
    </p:spTree>
    <p:extLst>
      <p:ext uri="{BB962C8B-B14F-4D97-AF65-F5344CB8AC3E}">
        <p14:creationId xmlns:p14="http://schemas.microsoft.com/office/powerpoint/2010/main" val="9922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9D208BC-B98A-BF24-E459-FA200B72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8529"/>
            <a:ext cx="8596668" cy="44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8BE22F-DB2D-89BE-6670-5180570D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Datenbankmodell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4B01162D-86FA-2D51-7408-791F8A6B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40" y="1072061"/>
            <a:ext cx="8143424" cy="352203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835FE3-6CFA-DB1F-6F0D-B147CF8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5" name="Isosceles Triangle 106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9" name="Isosceles Triangle 106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70" name="Isosceles Triangle 106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Redis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</a:rPr>
              <a:t>Key-Value </a:t>
            </a:r>
            <a:r>
              <a:rPr lang="en-US" sz="1800" b="0" i="0" dirty="0" err="1">
                <a:effectLst/>
              </a:rPr>
              <a:t>Datenbanken</a:t>
            </a:r>
            <a:endParaRPr lang="en-US" sz="1800" dirty="0"/>
          </a:p>
        </p:txBody>
      </p:sp>
      <p:pic>
        <p:nvPicPr>
          <p:cNvPr id="1028" name="Picture 4" descr="Ein Bild, das Grafiken, Logo, Schrift, Symbol enthält.&#10;&#10;Automatisch generierte Beschreibung">
            <a:extLst>
              <a:ext uri="{FF2B5EF4-FFF2-40B4-BE49-F238E27FC236}">
                <a16:creationId xmlns:a16="http://schemas.microsoft.com/office/drawing/2014/main" id="{61934967-262D-CE9B-759A-2E4818C9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640340"/>
            <a:ext cx="7625162" cy="261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Transformierter Teilbereich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3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Key-Values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703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488</Words>
  <Application>Microsoft Office PowerPoint</Application>
  <PresentationFormat>Breitbild</PresentationFormat>
  <Paragraphs>186</Paragraphs>
  <Slides>25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Facette</vt:lpstr>
      <vt:lpstr>  Datenbank Vertiefung Moderne Datenbanken – Gruppe 1 - Stundenplan</vt:lpstr>
      <vt:lpstr>Inhaltsverzeichnis</vt:lpstr>
      <vt:lpstr>Rückblick</vt:lpstr>
      <vt:lpstr>Aufgabenstellung</vt:lpstr>
      <vt:lpstr>Aufgabenstellung</vt:lpstr>
      <vt:lpstr>Datenbankmodell</vt:lpstr>
      <vt:lpstr>Redis</vt:lpstr>
      <vt:lpstr>Transformierter Teilbereich</vt:lpstr>
      <vt:lpstr>Key-Values</vt:lpstr>
      <vt:lpstr>Performance</vt:lpstr>
      <vt:lpstr>Cassandra</vt:lpstr>
      <vt:lpstr>Transformierter Teilbereich</vt:lpstr>
      <vt:lpstr>Clustering</vt:lpstr>
      <vt:lpstr>Performance</vt:lpstr>
      <vt:lpstr>CouchDB</vt:lpstr>
      <vt:lpstr>Transformierter Teilbereich</vt:lpstr>
      <vt:lpstr>Views und Reduce-Funktionen</vt:lpstr>
      <vt:lpstr>Performance</vt:lpstr>
      <vt:lpstr>Neo4J</vt:lpstr>
      <vt:lpstr>Transformierter Teilbereich</vt:lpstr>
      <vt:lpstr>Erweiterung des Datenbankmodells</vt:lpstr>
      <vt:lpstr>Performance</vt:lpstr>
      <vt:lpstr>Impressum</vt:lpstr>
      <vt:lpstr>Testdaten für 50 Jahre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Stundenplan</dc:title>
  <dc:creator>Konopka, Nils Thorben</dc:creator>
  <cp:lastModifiedBy>Rodrigo Galarza</cp:lastModifiedBy>
  <cp:revision>9</cp:revision>
  <dcterms:created xsi:type="dcterms:W3CDTF">2024-01-21T17:49:26Z</dcterms:created>
  <dcterms:modified xsi:type="dcterms:W3CDTF">2024-04-16T17:00:19Z</dcterms:modified>
</cp:coreProperties>
</file>