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62" r:id="rId4"/>
    <p:sldId id="258" r:id="rId5"/>
    <p:sldId id="304" r:id="rId6"/>
    <p:sldId id="307" r:id="rId7"/>
    <p:sldId id="277" r:id="rId8"/>
    <p:sldId id="279" r:id="rId9"/>
    <p:sldId id="280" r:id="rId10"/>
    <p:sldId id="260" r:id="rId11"/>
    <p:sldId id="261" r:id="rId12"/>
    <p:sldId id="263" r:id="rId13"/>
    <p:sldId id="293" r:id="rId14"/>
    <p:sldId id="294" r:id="rId15"/>
    <p:sldId id="295" r:id="rId16"/>
    <p:sldId id="298" r:id="rId17"/>
    <p:sldId id="296" r:id="rId18"/>
    <p:sldId id="297" r:id="rId19"/>
    <p:sldId id="264" r:id="rId20"/>
    <p:sldId id="265" r:id="rId21"/>
    <p:sldId id="271" r:id="rId22"/>
    <p:sldId id="272" r:id="rId23"/>
    <p:sldId id="282" r:id="rId24"/>
    <p:sldId id="283" r:id="rId25"/>
    <p:sldId id="284" r:id="rId26"/>
    <p:sldId id="273" r:id="rId27"/>
    <p:sldId id="266" r:id="rId28"/>
    <p:sldId id="274" r:id="rId29"/>
    <p:sldId id="286" r:id="rId30"/>
    <p:sldId id="285" r:id="rId31"/>
    <p:sldId id="276" r:id="rId32"/>
    <p:sldId id="289" r:id="rId33"/>
    <p:sldId id="290" r:id="rId34"/>
    <p:sldId id="299" r:id="rId35"/>
    <p:sldId id="292" r:id="rId36"/>
    <p:sldId id="291" r:id="rId37"/>
    <p:sldId id="267" r:id="rId38"/>
    <p:sldId id="303" r:id="rId39"/>
    <p:sldId id="306" r:id="rId40"/>
    <p:sldId id="305" r:id="rId41"/>
    <p:sldId id="30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5FB74-C1E9-4F56-BF8E-2A8FC958DAD9}" v="163" dt="2024-01-24T13:56:57.747"/>
    <p1510:client id="{16E5BF39-B1E9-D85B-C9E2-B50BC054FD17}" v="2" dt="2024-01-24T19:51:15.787"/>
    <p1510:client id="{643FABD1-1586-4E94-B1F4-AAC1782281CC}" v="796" dt="2024-01-24T11:30:38.926"/>
    <p1510:client id="{A5F9121D-AE27-E4AD-000E-1F5EFC652DF1}" v="4" dt="2024-01-24T13:53:46.805"/>
    <p1510:client id="{CD522A63-E2AD-B38B-DD08-E4ED94777743}" v="1" dt="2024-01-24T13:35:29.095"/>
    <p1510:client id="{E8AACA0E-D977-2F95-30BE-B060DB55014A}" v="838" dt="2024-01-24T12:53:17.726"/>
    <p1510:client id="{F79CCD63-E609-5B03-F40B-B77B3F4BCAF8}" v="323" dt="2024-01-24T12:47:14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B1FE-AA4E-4B71-B439-5205AC576DE5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00228-6035-49D6-8AF9-769342E803A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09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Umsetzung eines Datenbankschemas mit dem sich Stundenpläne, Veranstaltungstermine und Abwesenheiten verwalten lassen.</a:t>
            </a:r>
          </a:p>
          <a:p>
            <a:endParaRPr lang="de-DE"/>
          </a:p>
          <a:p>
            <a:r>
              <a:rPr lang="de-DE"/>
              <a:t>Das Datenbanksystem soll um eine Historie erweitert werdet um Änderungen am Stundenplan Protokollieren zu können.</a:t>
            </a:r>
          </a:p>
          <a:p>
            <a:endParaRPr lang="de-DE"/>
          </a:p>
          <a:p>
            <a:r>
              <a:rPr lang="de-DE"/>
              <a:t>Es sollen auch Anwesenheitslisten für Veranstaltungen generiert werden können.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67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837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88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39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6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F5E2-CAA7-4A86-923E-CD0D77B5BA3E}" type="datetime1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25EA-C6EB-430A-B5D9-BE5DC8B65D4D}" type="datetime1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3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86C-A2A0-4B0B-A989-D05492E3F019}" type="datetime1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67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04D7-A908-4F78-A07D-B2F344B051CE}" type="datetime1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18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6E81-2EDF-431D-A82A-20A1C8876F74}" type="datetime1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527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5565-0D1F-494B-AE08-C0EA741D195F}" type="datetime1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9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0227-B264-4A8D-A7A3-485F3FA0E050}" type="datetime1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378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6E3-D786-4208-83A2-DE1BCC9292C8}" type="datetime1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84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5F55-933A-4F02-A06B-603B73ECF528}" type="datetime1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5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1B1-0B6E-4C25-AB68-E33A9E7C7C6A}" type="datetime1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17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AE4E-D1D5-4FA9-9AC9-CAC177FFEC21}" type="datetime1">
              <a:rPr lang="de-DE" smtClean="0"/>
              <a:t>24.01.2024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29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15C6-441F-437A-A02F-D67B26A3F6EA}" type="datetime1">
              <a:rPr lang="de-DE" smtClean="0"/>
              <a:t>24.01.2024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11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57FA-E32A-4E89-B83E-510321E7A173}" type="datetime1">
              <a:rPr lang="de-DE" smtClean="0"/>
              <a:t>24.01.2024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37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CCF-369D-4EC0-8E7A-1FC2EF49DA4B}" type="datetime1">
              <a:rPr lang="de-DE" smtClean="0"/>
              <a:t>24.01.2024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28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D67-AF59-4087-AA5B-1157A8A7B512}" type="datetime1">
              <a:rPr lang="de-DE" smtClean="0"/>
              <a:t>24.01.2024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8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2DD9-5AA9-4178-8AA3-2455094E9E1B}" type="datetime1">
              <a:rPr lang="de-DE" smtClean="0"/>
              <a:t>24.01.2024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7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91BB-2537-42F5-B006-02E91203E35B}" type="datetime1">
              <a:rPr lang="de-DE" smtClean="0"/>
              <a:t>24.01.2024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177590-C0B9-4388-A01F-98FB57FCBBE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72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41E8C-7883-0D46-AE3E-EF9DDBF3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64640"/>
            <a:ext cx="7766936" cy="2486196"/>
          </a:xfrm>
        </p:spPr>
        <p:txBody>
          <a:bodyPr/>
          <a:lstStyle/>
          <a:p>
            <a:br>
              <a:rPr lang="de-DE"/>
            </a:br>
            <a:br>
              <a:rPr lang="de-DE"/>
            </a:br>
            <a:r>
              <a:rPr lang="de-DE"/>
              <a:t>Datenbank Vertiefung</a:t>
            </a:r>
            <a:br>
              <a:rPr lang="de-DE"/>
            </a:br>
            <a:r>
              <a:rPr lang="de-DE" sz="2400"/>
              <a:t>Aktive Datenbanken – Gruppe 1 - Stundenplan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86765E-381B-FF6B-F88A-311FC3038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Von: Nils Thorben Konopka, Lukas Meier, Rodrigo </a:t>
            </a:r>
            <a:r>
              <a:rPr lang="de-DE" err="1"/>
              <a:t>Galarza</a:t>
            </a:r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821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D3F9D-CA5D-34C9-A2CA-593A02A6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Konsistenzbedingungen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D5474-CC14-46FB-D823-24A0601D9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B36901-E10D-BC16-CEAE-4AE8FCA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24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5853344-B9C7-102F-5E89-805FF71D2824}"/>
              </a:ext>
            </a:extLst>
          </p:cNvPr>
          <p:cNvGrpSpPr/>
          <p:nvPr/>
        </p:nvGrpSpPr>
        <p:grpSpPr>
          <a:xfrm>
            <a:off x="4639511" y="1366422"/>
            <a:ext cx="4292821" cy="3810196"/>
            <a:chOff x="4639511" y="1366422"/>
            <a:chExt cx="4292821" cy="3810196"/>
          </a:xfrm>
        </p:grpSpPr>
        <p:pic>
          <p:nvPicPr>
            <p:cNvPr id="8" name="Grafik 7" descr="Ein Bild, das Text, Screenshot, Schrift enthält.&#10;&#10;Automatisch generierte Beschreibung">
              <a:extLst>
                <a:ext uri="{FF2B5EF4-FFF2-40B4-BE49-F238E27FC236}">
                  <a16:creationId xmlns:a16="http://schemas.microsoft.com/office/drawing/2014/main" id="{86B69C0C-6A1F-E7A8-B45D-DC6CA9FCD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9511" y="1366422"/>
              <a:ext cx="4292821" cy="3810196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916F885-E595-5C77-2C59-F9E21942693B}"/>
                </a:ext>
              </a:extLst>
            </p:cNvPr>
            <p:cNvSpPr/>
            <p:nvPr/>
          </p:nvSpPr>
          <p:spPr>
            <a:xfrm>
              <a:off x="4806950" y="3087371"/>
              <a:ext cx="3290570" cy="544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51133E2-A753-35B0-9664-4F0FFCD6A500}"/>
              </a:ext>
            </a:extLst>
          </p:cNvPr>
          <p:cNvGrpSpPr/>
          <p:nvPr/>
        </p:nvGrpSpPr>
        <p:grpSpPr>
          <a:xfrm>
            <a:off x="4708893" y="2458818"/>
            <a:ext cx="4602747" cy="1426850"/>
            <a:chOff x="7213333" y="5176618"/>
            <a:chExt cx="4602747" cy="1426850"/>
          </a:xfrm>
        </p:grpSpPr>
        <p:pic>
          <p:nvPicPr>
            <p:cNvPr id="6" name="Inhaltsplatzhalter 5" descr="Ein Bild, das Text, Schrift, Screenshot, Reihe enthält.&#10;&#10;Automatisch generierte Beschreibung">
              <a:extLst>
                <a:ext uri="{FF2B5EF4-FFF2-40B4-BE49-F238E27FC236}">
                  <a16:creationId xmlns:a16="http://schemas.microsoft.com/office/drawing/2014/main" id="{BDFAF7D6-9361-702C-0C73-2D403D202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333" y="5176618"/>
              <a:ext cx="4602747" cy="1426850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CF3AE55-53D3-0FED-E491-626621D54D9A}"/>
                </a:ext>
              </a:extLst>
            </p:cNvPr>
            <p:cNvSpPr/>
            <p:nvPr/>
          </p:nvSpPr>
          <p:spPr>
            <a:xfrm>
              <a:off x="7511798" y="6172200"/>
              <a:ext cx="2157730" cy="1841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3F2949B-4AEB-72DE-7548-B0B1BC0E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de-DE" err="1"/>
              <a:t>Constraints</a:t>
            </a:r>
            <a:endParaRPr lang="de-D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095AE5-A731-DA28-11BF-EC5665FC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err="1"/>
              <a:t>Verwendete</a:t>
            </a:r>
            <a:r>
              <a:rPr lang="en-US"/>
              <a:t> Constrains</a:t>
            </a:r>
          </a:p>
          <a:p>
            <a:pPr lvl="1"/>
            <a:r>
              <a:rPr lang="en-US"/>
              <a:t>Primary Keys</a:t>
            </a:r>
          </a:p>
          <a:p>
            <a:pPr lvl="1"/>
            <a:r>
              <a:rPr lang="en-US"/>
              <a:t>Foreign Keys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226933-03A3-2349-0108-474878B3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177590-C0B9-4388-A01F-98FB57FCBBE4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57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12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b="1" i="1" err="1"/>
              <a:t>VeranstaltungTrigger</a:t>
            </a:r>
            <a:endParaRPr lang="de-DE" b="1" i="1"/>
          </a:p>
          <a:p>
            <a:pPr lvl="1"/>
            <a:r>
              <a:rPr lang="de-DE"/>
              <a:t>Wird vor einem DELETE-Vorgang auf der Tabelle Veranstaltung ausgelöst und führt verschiedene Aktionen aus, um die Integrität der Datenbank zu gewährleisten.</a:t>
            </a:r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Überprüfung, ob es noch zugehörige Termine für die zu löschende Veranstaltung gibt.</a:t>
            </a:r>
          </a:p>
          <a:p>
            <a:pPr lvl="1"/>
            <a:r>
              <a:rPr lang="de-DE"/>
              <a:t>Eine Veranstaltung soll nicht gelöscht werden können, solange es zugehörige Termine gibt, die nicht </a:t>
            </a:r>
            <a:r>
              <a:rPr lang="de-DE" err="1"/>
              <a:t>datum</a:t>
            </a:r>
            <a:r>
              <a:rPr lang="de-DE"/>
              <a:t>, beginn und ende auf null haben</a:t>
            </a:r>
          </a:p>
          <a:p>
            <a:pPr lvl="1"/>
            <a:r>
              <a:rPr lang="de-DE"/>
              <a:t>Wenn doch, wird ein Fehler ausgelöst (SIGNAL SQLSTATE) und das Löschen der Veranstaltung verhindert</a:t>
            </a:r>
          </a:p>
          <a:p>
            <a:pPr lvl="1"/>
            <a:r>
              <a:rPr lang="de-DE"/>
              <a:t>Andernfalls:</a:t>
            </a:r>
          </a:p>
          <a:p>
            <a:pPr lvl="2"/>
            <a:r>
              <a:rPr lang="de-DE"/>
              <a:t>Löschung der Zugehörige Termine, Belegung der Veranstaltung durch Studenten, </a:t>
            </a:r>
            <a:r>
              <a:rPr lang="de-DE" err="1"/>
              <a:t>Historieeinträge</a:t>
            </a:r>
            <a:r>
              <a:rPr lang="de-DE"/>
              <a:t>, Anwesenheitsdaten, Zuordnung zwischen Termine und Gruppen, Zuordnung von vertretenden Dozenten zu Terminen</a:t>
            </a:r>
            <a:endParaRPr lang="de-DE" b="1" i="1"/>
          </a:p>
          <a:p>
            <a:r>
              <a:rPr lang="de-DE" b="1" i="1"/>
              <a:t>Zugehörige Tabelle</a:t>
            </a:r>
          </a:p>
          <a:p>
            <a:pPr lvl="1"/>
            <a:r>
              <a:rPr lang="de-DE"/>
              <a:t>Veranstaltung</a:t>
            </a:r>
          </a:p>
          <a:p>
            <a:pPr lvl="2"/>
            <a:endParaRPr lang="de-DE"/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96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13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lnSpcReduction="10000"/>
          </a:bodyPr>
          <a:lstStyle/>
          <a:p>
            <a:r>
              <a:rPr lang="de-DE" b="1" i="1" err="1"/>
              <a:t>beforeInsertBelegteveranstaltung</a:t>
            </a:r>
            <a:endParaRPr lang="de-DE" b="1" i="1"/>
          </a:p>
          <a:p>
            <a:pPr lvl="1"/>
            <a:r>
              <a:rPr lang="de-DE"/>
              <a:t>Vor einem INSERT-Vorgang auf der Tabelle </a:t>
            </a:r>
            <a:r>
              <a:rPr lang="de-DE" b="1" i="1" err="1"/>
              <a:t>BelegteVeranstaltung</a:t>
            </a:r>
            <a:r>
              <a:rPr lang="de-DE"/>
              <a:t> ausgelöst und überprüft, ob ein Student an einer Veranstaltung seines Jahrgangs teilnehmen kann.</a:t>
            </a:r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Abrufen des Jahrgangs des Studenten basierend auf der übergebenen Matrikelnummer.</a:t>
            </a:r>
          </a:p>
          <a:p>
            <a:pPr lvl="1"/>
            <a:r>
              <a:rPr lang="de-DE"/>
              <a:t>Abrufen des Jahrgangs der Veranstaltung basierend auf der übergebenen Veranstaltungs-ID.</a:t>
            </a:r>
          </a:p>
          <a:p>
            <a:pPr lvl="1"/>
            <a:r>
              <a:rPr lang="de-DE"/>
              <a:t>Prüfen, ob der Jahrgang des Studenten und der Jahrgang der Veranstaltung angegeben sind und ob sie übereinstimmen.</a:t>
            </a:r>
          </a:p>
          <a:p>
            <a:pPr lvl="1"/>
            <a:r>
              <a:rPr lang="de-DE"/>
              <a:t>Falls die Jahrgänge nicht übereinstimmen oder nicht angegeben sind, wird ein Fehler ausgelöst und das Einfügen verhindert.</a:t>
            </a:r>
            <a:endParaRPr lang="de-DE" b="1" i="1"/>
          </a:p>
          <a:p>
            <a:r>
              <a:rPr lang="de-DE" b="1" i="1"/>
              <a:t>Zugehörige Tabelle</a:t>
            </a:r>
          </a:p>
          <a:p>
            <a:pPr lvl="1"/>
            <a:r>
              <a:rPr lang="de-DE" err="1"/>
              <a:t>BelegteVeranstaltung</a:t>
            </a:r>
            <a:endParaRPr lang="de-DE"/>
          </a:p>
          <a:p>
            <a:pPr lvl="2"/>
            <a:endParaRPr lang="de-DE"/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99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14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err="1"/>
              <a:t>beforeInsertTermin</a:t>
            </a:r>
            <a:endParaRPr lang="de-DE" b="1" i="1"/>
          </a:p>
          <a:p>
            <a:pPr lvl="1"/>
            <a:r>
              <a:rPr lang="de-DE"/>
              <a:t>Vor einem INSERT-Vorgang auf der Tabelle </a:t>
            </a:r>
            <a:r>
              <a:rPr lang="de-DE" b="1" i="1"/>
              <a:t>Termin</a:t>
            </a:r>
            <a:r>
              <a:rPr lang="de-DE"/>
              <a:t> ausgelöst und überprüft, ob ein neuer Termin in der Zukunft liegt.</a:t>
            </a:r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Prüfen, ob das Datum des neuen Termins in der Zukunft liegt.</a:t>
            </a:r>
          </a:p>
          <a:p>
            <a:pPr lvl="1"/>
            <a:r>
              <a:rPr lang="de-DE"/>
              <a:t>Falls das Datum nicht in der Zukunft liegt, wird ein Fehler ausgelöst, und das Einfügen des Termins wird verhindert.</a:t>
            </a:r>
          </a:p>
          <a:p>
            <a:r>
              <a:rPr lang="de-DE" b="1" i="1"/>
              <a:t>Zugehörige Tabelle</a:t>
            </a:r>
          </a:p>
          <a:p>
            <a:pPr lvl="1"/>
            <a:r>
              <a:rPr lang="de-DE"/>
              <a:t>Termin</a:t>
            </a:r>
          </a:p>
          <a:p>
            <a:pPr lvl="2"/>
            <a:endParaRPr lang="de-DE"/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2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15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lnSpcReduction="10000"/>
          </a:bodyPr>
          <a:lstStyle/>
          <a:p>
            <a:r>
              <a:rPr lang="de-DE" b="1" i="1" err="1"/>
              <a:t>gruppeTrigger</a:t>
            </a:r>
            <a:endParaRPr lang="de-DE" b="1" i="1"/>
          </a:p>
          <a:p>
            <a:pPr lvl="1"/>
            <a:r>
              <a:rPr lang="de-DE"/>
              <a:t>Vor einem INSERT-Vorgang auf der Tabelle ausgelöst und überprüft sowie modifiziert die eingegebene Gruppenbezeichnung.</a:t>
            </a:r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Überprüfen, ob die Gruppenbezeichnung "g-l" verwendet wird und sie in "G-L" umwandeln.</a:t>
            </a:r>
          </a:p>
          <a:p>
            <a:pPr lvl="1"/>
            <a:r>
              <a:rPr lang="de-DE"/>
              <a:t>Überprüfen, ob die Gruppenbezeichnung "a-f" verwendet wird und sie in "A-F" umwandeln.</a:t>
            </a:r>
          </a:p>
          <a:p>
            <a:pPr lvl="1"/>
            <a:r>
              <a:rPr lang="de-DE"/>
              <a:t>Überprüfen, ob die eingegebene Gruppenbezeichnung in der Tabelle </a:t>
            </a:r>
            <a:r>
              <a:rPr lang="de-DE" err="1"/>
              <a:t>D_Gruppe</a:t>
            </a:r>
            <a:r>
              <a:rPr lang="de-DE"/>
              <a:t> existiert.</a:t>
            </a:r>
          </a:p>
          <a:p>
            <a:pPr lvl="1"/>
            <a:r>
              <a:rPr lang="de-DE"/>
              <a:t>Falls die Gruppenbezeichnung nicht existiert, wird ein Fehler ausgelöst, und das Einfügen wird verhindert.</a:t>
            </a:r>
          </a:p>
          <a:p>
            <a:r>
              <a:rPr lang="de-DE" b="1" i="1"/>
              <a:t>Zugehörige Tabelle</a:t>
            </a:r>
          </a:p>
          <a:p>
            <a:pPr lvl="1"/>
            <a:r>
              <a:rPr lang="de-DE"/>
              <a:t>Termin2Gruppe</a:t>
            </a:r>
          </a:p>
          <a:p>
            <a:pPr lvl="1"/>
            <a:r>
              <a:rPr lang="de-DE"/>
              <a:t>Student</a:t>
            </a:r>
          </a:p>
          <a:p>
            <a:pPr lvl="2"/>
            <a:endParaRPr lang="de-DE"/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7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16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 i="1" err="1"/>
              <a:t>vertretenderDozentTrigger</a:t>
            </a:r>
            <a:endParaRPr lang="de-DE" b="1" i="1"/>
          </a:p>
          <a:p>
            <a:pPr lvl="1"/>
            <a:r>
              <a:rPr lang="de-DE"/>
              <a:t>Wird nach einem INSERT-Vorgang auf der Tabelle </a:t>
            </a:r>
            <a:r>
              <a:rPr lang="de-DE" b="1" i="1" err="1"/>
              <a:t>vertretenderDozent</a:t>
            </a:r>
            <a:r>
              <a:rPr lang="de-DE"/>
              <a:t> ausgelöst und führt die 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</a:t>
            </a:r>
            <a:r>
              <a:rPr lang="de-DE"/>
              <a:t> </a:t>
            </a:r>
            <a:r>
              <a:rPr lang="de-DE" err="1"/>
              <a:t>erstelleHistorieneintrag</a:t>
            </a:r>
            <a:r>
              <a:rPr lang="de-DE"/>
              <a:t> aus, um automatisch einen entsprechenden Historieneintrag zu erstellen.</a:t>
            </a:r>
          </a:p>
          <a:p>
            <a:pPr lvl="1"/>
            <a:r>
              <a:rPr lang="de-DE"/>
              <a:t>Ursprünglich war der Use Case als 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</a:t>
            </a:r>
            <a:r>
              <a:rPr lang="de-DE"/>
              <a:t> umgesetzt, allerdings möchte man die Historie automatisieren, daher wird die </a:t>
            </a:r>
            <a:r>
              <a:rPr lang="de-DE" err="1"/>
              <a:t>Procedure</a:t>
            </a:r>
            <a:r>
              <a:rPr lang="de-DE"/>
              <a:t> nun vom Trigger wiederverwendet.</a:t>
            </a:r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Aufruf der 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</a:t>
            </a:r>
            <a:r>
              <a:rPr lang="de-DE"/>
              <a:t> </a:t>
            </a:r>
            <a:r>
              <a:rPr lang="de-DE" b="1" i="1" err="1"/>
              <a:t>erstelleHistorieneintrag</a:t>
            </a:r>
            <a:r>
              <a:rPr lang="de-DE" b="1" i="1"/>
              <a:t> </a:t>
            </a:r>
            <a:r>
              <a:rPr lang="de-DE"/>
              <a:t>mit den Werten von </a:t>
            </a:r>
            <a:r>
              <a:rPr lang="de-DE" b="1" i="1" err="1"/>
              <a:t>NEW.terminId</a:t>
            </a:r>
            <a:r>
              <a:rPr lang="de-DE" b="1" i="1"/>
              <a:t> </a:t>
            </a:r>
            <a:r>
              <a:rPr lang="de-DE"/>
              <a:t>und "Vertretung".</a:t>
            </a:r>
          </a:p>
          <a:p>
            <a:r>
              <a:rPr lang="de-DE" b="1" i="1"/>
              <a:t>Zugehörige Tabelle</a:t>
            </a:r>
          </a:p>
          <a:p>
            <a:pPr lvl="1"/>
            <a:r>
              <a:rPr lang="de-DE" err="1"/>
              <a:t>vertretenderDozent</a:t>
            </a:r>
            <a:endParaRPr lang="de-DE"/>
          </a:p>
          <a:p>
            <a:pPr lvl="1"/>
            <a:r>
              <a:rPr lang="de-DE"/>
              <a:t>Termin</a:t>
            </a:r>
          </a:p>
          <a:p>
            <a:pPr lvl="2"/>
            <a:endParaRPr lang="de-DE"/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2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17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err="1"/>
              <a:t>jahrgangTrigger</a:t>
            </a:r>
            <a:endParaRPr lang="de-DE" b="1" i="1"/>
          </a:p>
          <a:p>
            <a:pPr lvl="1"/>
            <a:r>
              <a:rPr lang="de-DE"/>
              <a:t>Vor einem INSERT-Vorgang auf der Tabelle ausgelöst und überprüft sowie modifiziert den eingegebenen Jahrgang.</a:t>
            </a:r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Überprüfen, ob der Jahrgang im Bereich von 2001 bis 2099 liegt und wandelt ihn auf das Jahrhundert um.</a:t>
            </a:r>
          </a:p>
          <a:p>
            <a:pPr lvl="1"/>
            <a:r>
              <a:rPr lang="de-DE"/>
              <a:t>Überprüfen, ob der Jahrgang in der Tabelle </a:t>
            </a:r>
            <a:r>
              <a:rPr lang="de-DE" b="1" i="1" err="1"/>
              <a:t>D_Jahrgang</a:t>
            </a:r>
            <a:r>
              <a:rPr lang="de-DE" b="1" i="1"/>
              <a:t> </a:t>
            </a:r>
            <a:r>
              <a:rPr lang="de-DE"/>
              <a:t>existiert.</a:t>
            </a:r>
          </a:p>
          <a:p>
            <a:pPr lvl="1"/>
            <a:r>
              <a:rPr lang="de-DE"/>
              <a:t>Falls eine der Bedingungen nicht erfüllt ist, wird ein Fehler ausgelöst, und das Einfügen wird verhindert.</a:t>
            </a:r>
          </a:p>
          <a:p>
            <a:r>
              <a:rPr lang="de-DE" b="1" i="1"/>
              <a:t>Zugehörige Tabelle</a:t>
            </a:r>
          </a:p>
          <a:p>
            <a:pPr lvl="1"/>
            <a:r>
              <a:rPr lang="de-DE" err="1"/>
              <a:t>D_Jahrgang</a:t>
            </a:r>
            <a:endParaRPr lang="de-DE"/>
          </a:p>
          <a:p>
            <a:pPr lvl="1"/>
            <a:r>
              <a:rPr lang="de-DE"/>
              <a:t>Student</a:t>
            </a:r>
          </a:p>
          <a:p>
            <a:pPr lvl="1"/>
            <a:r>
              <a:rPr lang="de-DE"/>
              <a:t>Veranstaltung</a:t>
            </a:r>
          </a:p>
          <a:p>
            <a:pPr lvl="2"/>
            <a:endParaRPr lang="de-DE"/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18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49168BD-678E-AA23-3A7F-E4B2222A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err="1"/>
              <a:t>studentTrigger</a:t>
            </a:r>
            <a:endParaRPr lang="de-DE" b="1" i="1"/>
          </a:p>
          <a:p>
            <a:pPr lvl="1"/>
            <a:r>
              <a:rPr lang="de-DE"/>
              <a:t>Nach einem INSERT-Vorgang auf der Tabelle </a:t>
            </a:r>
            <a:r>
              <a:rPr lang="de-DE" b="1" i="1"/>
              <a:t>Student</a:t>
            </a:r>
            <a:r>
              <a:rPr lang="de-DE"/>
              <a:t> ausgelöst und führt eine Aktion aus, um automatisch den Studenten zu Pflichtveranstaltungen für sein Studienjahr hinzuzufügen.</a:t>
            </a:r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Einfügen von Datensätzen in die Tabelle </a:t>
            </a:r>
            <a:r>
              <a:rPr lang="de-DE" b="1" i="1" err="1"/>
              <a:t>BelegteVeranstaltung</a:t>
            </a:r>
            <a:r>
              <a:rPr lang="de-DE"/>
              <a:t>.</a:t>
            </a:r>
          </a:p>
          <a:p>
            <a:pPr lvl="1"/>
            <a:r>
              <a:rPr lang="de-DE"/>
              <a:t>Die Datensätze werden ausgewählt basierend auf den Pflichtveranstaltungen des Moduls, dem Jahrgang des neuen Studenten und der Veranstaltungen des gleichen Jahrgangs.</a:t>
            </a:r>
          </a:p>
          <a:p>
            <a:r>
              <a:rPr lang="de-DE" b="1" i="1"/>
              <a:t>Zugehörige Tabelle</a:t>
            </a:r>
          </a:p>
          <a:p>
            <a:pPr lvl="1"/>
            <a:r>
              <a:rPr lang="de-DE"/>
              <a:t>Student</a:t>
            </a:r>
          </a:p>
          <a:p>
            <a:pPr lvl="1"/>
            <a:r>
              <a:rPr lang="de-DE" err="1"/>
              <a:t>BelegteVeranstaltung</a:t>
            </a:r>
            <a:endParaRPr lang="de-DE"/>
          </a:p>
          <a:p>
            <a:pPr lvl="1"/>
            <a:r>
              <a:rPr lang="de-DE"/>
              <a:t>Veranstaltung</a:t>
            </a:r>
          </a:p>
          <a:p>
            <a:pPr lvl="2"/>
            <a:endParaRPr lang="de-DE"/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9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54C17FF-6B8C-AEA7-35C8-3B209018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Services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DE89E2-F681-7A6E-2FC5-A91B516FB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9FF35-9DFE-D11C-DADB-B0224A12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84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2C73-8317-F832-7B01-232934B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4FDF5-4AD6-B363-DC79-E940D7A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/>
              <a:t>Aufgabenstellung</a:t>
            </a:r>
          </a:p>
          <a:p>
            <a:pPr>
              <a:buFont typeface="+mj-lt"/>
              <a:buAutoNum type="arabicPeriod"/>
            </a:pPr>
            <a:r>
              <a:rPr lang="de-DE"/>
              <a:t>Datenbankmodell</a:t>
            </a:r>
          </a:p>
          <a:p>
            <a:pPr>
              <a:buFont typeface="+mj-lt"/>
              <a:buAutoNum type="arabicPeriod"/>
            </a:pPr>
            <a:r>
              <a:rPr lang="de-DE"/>
              <a:t>Konsistenzbedingungen</a:t>
            </a:r>
          </a:p>
          <a:p>
            <a:pPr lvl="1"/>
            <a:r>
              <a:rPr lang="de-DE"/>
              <a:t>Trigger</a:t>
            </a:r>
          </a:p>
          <a:p>
            <a:pPr>
              <a:buFont typeface="+mj-lt"/>
              <a:buAutoNum type="arabicPeriod"/>
            </a:pPr>
            <a:r>
              <a:rPr lang="de-DE"/>
              <a:t>Services</a:t>
            </a:r>
          </a:p>
          <a:p>
            <a:pPr lvl="1"/>
            <a:r>
              <a:rPr lang="de-DE" err="1"/>
              <a:t>Functions</a:t>
            </a:r>
            <a:r>
              <a:rPr lang="de-DE"/>
              <a:t>/</a:t>
            </a:r>
            <a:r>
              <a:rPr lang="de-DE" err="1"/>
              <a:t>Stored</a:t>
            </a:r>
            <a:r>
              <a:rPr lang="de-DE"/>
              <a:t> Procedures</a:t>
            </a:r>
          </a:p>
          <a:p>
            <a:pPr lvl="1"/>
            <a:r>
              <a:rPr lang="de-DE"/>
              <a:t>Views</a:t>
            </a:r>
          </a:p>
          <a:p>
            <a:pPr>
              <a:buFont typeface="+mj-lt"/>
              <a:buAutoNum type="arabicPeriod"/>
            </a:pPr>
            <a:r>
              <a:rPr lang="de-DE"/>
              <a:t>Testdaten</a:t>
            </a:r>
          </a:p>
          <a:p>
            <a:pPr>
              <a:buFont typeface="+mj-lt"/>
              <a:buAutoNum type="arabicPeriod"/>
            </a:pPr>
            <a:r>
              <a:rPr lang="de-DE"/>
              <a:t>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E65320-50D7-60F3-0007-3E98F559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7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DE1E52-7BBA-7982-8FD8-33D1AA6C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Dozent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52AD69-7EBB-169E-1766-5149E4EB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i="1"/>
              <a:t>Rolle</a:t>
            </a:r>
          </a:p>
          <a:p>
            <a:pPr lvl="1"/>
            <a:r>
              <a:rPr lang="de-DE"/>
              <a:t>Der Dozent ist eine zentrale Rolle im Stundenplansystem, die Spezifische Rechte für die effektive Verwaltung von Veranstaltungen und Termine besitzt.</a:t>
            </a:r>
          </a:p>
          <a:p>
            <a:r>
              <a:rPr lang="de-DE" b="1" i="1"/>
              <a:t>Rechte</a:t>
            </a:r>
          </a:p>
          <a:p>
            <a:pPr lvl="1"/>
            <a:r>
              <a:rPr lang="de-DE"/>
              <a:t>Leserechte (SELECT) auf die </a:t>
            </a:r>
            <a:r>
              <a:rPr lang="de-DE" b="1" i="1" err="1"/>
              <a:t>dozentView</a:t>
            </a:r>
            <a:endParaRPr lang="de-DE" b="1" i="1"/>
          </a:p>
          <a:p>
            <a:pPr lvl="1"/>
            <a:r>
              <a:rPr lang="de-DE"/>
              <a:t>Vertretung für Veranstaltung eintragen (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</a:t>
            </a:r>
            <a:r>
              <a:rPr lang="de-DE"/>
              <a:t>)</a:t>
            </a:r>
          </a:p>
          <a:p>
            <a:pPr lvl="1"/>
            <a:r>
              <a:rPr lang="de-DE"/>
              <a:t>Termine ausfallen lassen (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</a:t>
            </a:r>
            <a:r>
              <a:rPr lang="de-DE"/>
              <a:t>)</a:t>
            </a:r>
          </a:p>
          <a:p>
            <a:pPr lvl="1"/>
            <a:r>
              <a:rPr lang="de-DE"/>
              <a:t>Termine Verschieben (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</a:t>
            </a:r>
            <a:r>
              <a:rPr lang="de-DE"/>
              <a:t>)</a:t>
            </a:r>
          </a:p>
          <a:p>
            <a:pPr lvl="1"/>
            <a:r>
              <a:rPr lang="de-DE"/>
              <a:t>Terminänderungen in Historie Protokollieren (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</a:t>
            </a:r>
            <a:r>
              <a:rPr lang="de-DE"/>
              <a:t> / Trigger)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407263-A056-BEA5-4174-75D8CA7C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9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9AB00-95E4-365B-0BF0-01D4FE36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Dozent: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98B38-2A58-66C5-F6E4-6E21572A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321"/>
            <a:ext cx="8596668" cy="4370042"/>
          </a:xfrm>
        </p:spPr>
        <p:txBody>
          <a:bodyPr>
            <a:normAutofit fontScale="92500" lnSpcReduction="20000"/>
          </a:bodyPr>
          <a:lstStyle/>
          <a:p>
            <a:r>
              <a:rPr lang="de-DE" b="1" i="1"/>
              <a:t>Zugriff:</a:t>
            </a:r>
          </a:p>
          <a:p>
            <a:pPr lvl="1"/>
            <a:r>
              <a:rPr lang="de-DE"/>
              <a:t>Die </a:t>
            </a:r>
            <a:r>
              <a:rPr lang="de-DE" b="1" i="1" err="1"/>
              <a:t>dozentView</a:t>
            </a:r>
            <a:r>
              <a:rPr lang="de-DE" b="1" i="1"/>
              <a:t> </a:t>
            </a:r>
            <a:r>
              <a:rPr lang="de-DE"/>
              <a:t>bietet Dozenten User einen maßgeschneiderten Zugriff auf die Daten mit einem klaren Überblick über relevante Informationen zu </a:t>
            </a:r>
            <a:r>
              <a:rPr lang="de-DE" b="1" i="1"/>
              <a:t>Terminen</a:t>
            </a:r>
            <a:r>
              <a:rPr lang="de-DE"/>
              <a:t>, </a:t>
            </a:r>
            <a:r>
              <a:rPr lang="de-DE" b="1" i="1"/>
              <a:t>Veranstaltungen</a:t>
            </a:r>
            <a:r>
              <a:rPr lang="de-DE"/>
              <a:t> und </a:t>
            </a:r>
            <a:r>
              <a:rPr lang="de-DE" b="1" i="1"/>
              <a:t>Module</a:t>
            </a:r>
            <a:r>
              <a:rPr lang="de-DE"/>
              <a:t>.</a:t>
            </a:r>
          </a:p>
          <a:p>
            <a:pPr marL="457200" lvl="1" indent="0">
              <a:buNone/>
            </a:pPr>
            <a:endParaRPr lang="de-DE"/>
          </a:p>
          <a:p>
            <a:r>
              <a:rPr lang="de-DE" b="1" i="1"/>
              <a:t>Modulbezogene Darstellung: </a:t>
            </a:r>
          </a:p>
          <a:p>
            <a:pPr lvl="1"/>
            <a:r>
              <a:rPr lang="de-DE"/>
              <a:t>Die Ansicht zeigt Veranstaltungen gruppiert nach Modulen, was eine übersichtliche Struktur für die Dozenten schafft.</a:t>
            </a:r>
          </a:p>
          <a:p>
            <a:pPr marL="457200" lvl="1" indent="0">
              <a:buNone/>
            </a:pPr>
            <a:endParaRPr lang="de-DE"/>
          </a:p>
          <a:p>
            <a:r>
              <a:rPr lang="de-DE" b="1" i="1"/>
              <a:t>Detailinformationen zu Veranstaltungen:</a:t>
            </a:r>
            <a:endParaRPr lang="de-DE"/>
          </a:p>
          <a:p>
            <a:pPr lvl="1"/>
            <a:r>
              <a:rPr lang="de-DE"/>
              <a:t>Veranstaltungs-ID</a:t>
            </a:r>
          </a:p>
          <a:p>
            <a:pPr lvl="1"/>
            <a:r>
              <a:rPr lang="de-DE"/>
              <a:t>Typ der Veranstaltung</a:t>
            </a:r>
          </a:p>
          <a:p>
            <a:pPr lvl="1"/>
            <a:r>
              <a:rPr lang="de-DE"/>
              <a:t>Dozent</a:t>
            </a:r>
          </a:p>
          <a:p>
            <a:pPr lvl="1"/>
            <a:r>
              <a:rPr lang="de-DE"/>
              <a:t>Datum</a:t>
            </a:r>
          </a:p>
          <a:p>
            <a:pPr lvl="1"/>
            <a:r>
              <a:rPr lang="de-DE"/>
              <a:t>Start- und Endzeit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126EB7-C89D-82F0-213D-47083697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41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B10F7-65BA-BB01-7107-4EB9580B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Dozent: 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A772C-D29B-B225-24E2-1DC8668E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 i="1" err="1"/>
              <a:t>trageVertretungEin</a:t>
            </a:r>
            <a:r>
              <a:rPr lang="de-DE" b="1" i="1"/>
              <a:t>()</a:t>
            </a:r>
          </a:p>
          <a:p>
            <a:pPr lvl="1"/>
            <a:r>
              <a:rPr lang="de-DE"/>
              <a:t>Diese </a:t>
            </a:r>
            <a:r>
              <a:rPr lang="de-DE" err="1"/>
              <a:t>Procedure</a:t>
            </a:r>
            <a:r>
              <a:rPr lang="de-DE"/>
              <a:t> ermöglicht das Eintragen von vertretenden Dozenten für bestimmte Termine und erstellt gleichzeitig einen Historieneintrag.</a:t>
            </a:r>
            <a:endParaRPr lang="de-DE" b="1" i="1"/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Vertretenden Dozenten in Tabelle </a:t>
            </a:r>
            <a:r>
              <a:rPr lang="de-DE" b="1" i="1" err="1"/>
              <a:t>vertretenderDozent</a:t>
            </a:r>
            <a:r>
              <a:rPr lang="de-DE"/>
              <a:t> eintragen.</a:t>
            </a:r>
          </a:p>
          <a:p>
            <a:pPr lvl="1"/>
            <a:r>
              <a:rPr lang="de-DE" sz="1500"/>
              <a:t>Erstellt über die </a:t>
            </a:r>
            <a:r>
              <a:rPr lang="de-DE" sz="1500" err="1"/>
              <a:t>Stored</a:t>
            </a:r>
            <a:r>
              <a:rPr lang="de-DE" sz="1500"/>
              <a:t> </a:t>
            </a:r>
            <a:r>
              <a:rPr lang="de-DE" sz="1500" err="1"/>
              <a:t>Procedure</a:t>
            </a:r>
            <a:r>
              <a:rPr lang="de-DE" sz="1500"/>
              <a:t> </a:t>
            </a:r>
            <a:r>
              <a:rPr lang="de-DE" sz="1500" err="1"/>
              <a:t>erstelleHistorieneintrag</a:t>
            </a:r>
            <a:r>
              <a:rPr lang="de-DE" sz="1500"/>
              <a:t> einen entsprechenden Eintrag in der Historie</a:t>
            </a:r>
            <a:endParaRPr lang="de-DE"/>
          </a:p>
          <a:p>
            <a:r>
              <a:rPr lang="de-DE" b="1" i="1"/>
              <a:t>Parameter</a:t>
            </a:r>
          </a:p>
          <a:p>
            <a:pPr lvl="1"/>
            <a:r>
              <a:rPr lang="de-DE"/>
              <a:t>ID des betroffenen Termins</a:t>
            </a:r>
          </a:p>
          <a:p>
            <a:pPr lvl="1"/>
            <a:r>
              <a:rPr lang="de-DE"/>
              <a:t>ID des vertretenden Dozenten</a:t>
            </a:r>
          </a:p>
          <a:p>
            <a:r>
              <a:rPr lang="de-DE" b="1" i="1"/>
              <a:t>Beteiligte Tabellen</a:t>
            </a:r>
          </a:p>
          <a:p>
            <a:pPr lvl="1"/>
            <a:r>
              <a:rPr lang="de-DE"/>
              <a:t>Historie</a:t>
            </a:r>
          </a:p>
          <a:p>
            <a:pPr lvl="1"/>
            <a:r>
              <a:rPr lang="de-DE" err="1"/>
              <a:t>VertretenderDozent</a:t>
            </a:r>
            <a:endParaRPr lang="de-DE"/>
          </a:p>
          <a:p>
            <a:pPr marL="457200" lvl="1" indent="0">
              <a:buNone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CC9-94AC-1DF8-5DCA-31D2FDE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35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B10F7-65BA-BB01-7107-4EB9580B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Dozent: 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Procedures</a:t>
            </a:r>
            <a:r>
              <a:rPr lang="de-DE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CC9-94AC-1DF8-5DCA-31D2FDE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23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898E63A-406A-BDB1-4A7E-EBFDE244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 i="1" err="1"/>
              <a:t>lasseTerminAusfallen</a:t>
            </a:r>
            <a:r>
              <a:rPr lang="de-DE" b="1" i="1"/>
              <a:t>()</a:t>
            </a:r>
          </a:p>
          <a:p>
            <a:pPr lvl="1"/>
            <a:r>
              <a:rPr lang="de-DE"/>
              <a:t>Diese </a:t>
            </a:r>
            <a:r>
              <a:rPr lang="de-DE" err="1"/>
              <a:t>Procedure</a:t>
            </a:r>
            <a:r>
              <a:rPr lang="de-DE"/>
              <a:t> ermöglicht das Ausfallenlassen eines bestimmten Termins und erstellt gleichzeitig einen Historieneintrag.</a:t>
            </a:r>
            <a:endParaRPr lang="de-DE" b="1" i="1"/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Führt ein Update auf die Tabelle </a:t>
            </a:r>
            <a:r>
              <a:rPr lang="de-DE" b="1" i="1" err="1"/>
              <a:t>termin</a:t>
            </a:r>
            <a:r>
              <a:rPr lang="de-DE"/>
              <a:t> durch und setzt die Werte auf </a:t>
            </a:r>
            <a:r>
              <a:rPr lang="de-DE" b="1" i="1"/>
              <a:t>Null</a:t>
            </a:r>
            <a:r>
              <a:rPr lang="de-DE"/>
              <a:t>.</a:t>
            </a:r>
            <a:endParaRPr lang="de-DE" b="1" i="1"/>
          </a:p>
          <a:p>
            <a:pPr lvl="1"/>
            <a:r>
              <a:rPr lang="de-DE" sz="1500"/>
              <a:t>Erstellt über die </a:t>
            </a:r>
            <a:r>
              <a:rPr lang="de-DE" sz="1500" err="1"/>
              <a:t>Stored</a:t>
            </a:r>
            <a:r>
              <a:rPr lang="de-DE" sz="1500"/>
              <a:t> </a:t>
            </a:r>
            <a:r>
              <a:rPr lang="de-DE" sz="1500" err="1"/>
              <a:t>Procedure</a:t>
            </a:r>
            <a:r>
              <a:rPr lang="de-DE" sz="1500"/>
              <a:t> </a:t>
            </a:r>
            <a:r>
              <a:rPr lang="de-DE" sz="1500" err="1"/>
              <a:t>erstelleHistorieneintrag</a:t>
            </a:r>
            <a:r>
              <a:rPr lang="de-DE" sz="1500"/>
              <a:t> einen entsprechenden Eintrag in der Historie</a:t>
            </a:r>
            <a:endParaRPr lang="de-DE"/>
          </a:p>
          <a:p>
            <a:r>
              <a:rPr lang="de-DE" b="1" i="1"/>
              <a:t>Parameter</a:t>
            </a:r>
          </a:p>
          <a:p>
            <a:pPr lvl="1"/>
            <a:r>
              <a:rPr lang="de-DE"/>
              <a:t>ID des betroffenen Termins</a:t>
            </a:r>
          </a:p>
          <a:p>
            <a:r>
              <a:rPr lang="de-DE" b="1" i="1"/>
              <a:t>Beteiligte Tabellen</a:t>
            </a:r>
          </a:p>
          <a:p>
            <a:pPr lvl="1"/>
            <a:r>
              <a:rPr lang="de-DE"/>
              <a:t>Historie</a:t>
            </a:r>
          </a:p>
          <a:p>
            <a:pPr lvl="1"/>
            <a:r>
              <a:rPr lang="de-DE"/>
              <a:t>Termin</a:t>
            </a:r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B10F7-65BA-BB01-7107-4EB9580B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Dozent: 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CC9-94AC-1DF8-5DCA-31D2FDE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24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297D9E2-52BB-4744-1C26-AA036152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b="1" i="1" err="1"/>
              <a:t>verschiebeTermin</a:t>
            </a:r>
            <a:r>
              <a:rPr lang="de-DE" b="1" i="1"/>
              <a:t>()</a:t>
            </a:r>
          </a:p>
          <a:p>
            <a:pPr lvl="1"/>
            <a:r>
              <a:rPr lang="de-DE"/>
              <a:t>Diese </a:t>
            </a:r>
            <a:r>
              <a:rPr lang="de-DE" err="1"/>
              <a:t>Procedure</a:t>
            </a:r>
            <a:r>
              <a:rPr lang="de-DE"/>
              <a:t> ermöglicht die Verschiebung eines bestimmten Termins durch Aktualisierung der Datums- und Zeitinformationen, während gleichzeitig ein Historieneintrag erstellt wird.</a:t>
            </a:r>
            <a:endParaRPr lang="de-DE" b="1" i="1"/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Führt ein Update auf die Tabelle </a:t>
            </a:r>
            <a:r>
              <a:rPr lang="de-DE" b="1" i="1" err="1"/>
              <a:t>termin</a:t>
            </a:r>
            <a:r>
              <a:rPr lang="de-DE"/>
              <a:t> durch und ändert die Datumswerte.</a:t>
            </a:r>
          </a:p>
          <a:p>
            <a:pPr lvl="1"/>
            <a:r>
              <a:rPr lang="de-DE"/>
              <a:t>Erstellt über die 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</a:t>
            </a:r>
            <a:r>
              <a:rPr lang="de-DE"/>
              <a:t> </a:t>
            </a:r>
            <a:r>
              <a:rPr lang="de-DE" err="1"/>
              <a:t>erstelleHistorieneintrag</a:t>
            </a:r>
            <a:r>
              <a:rPr lang="de-DE"/>
              <a:t> einen entsprechenden Eintrag in der Historie</a:t>
            </a:r>
          </a:p>
          <a:p>
            <a:r>
              <a:rPr lang="de-DE" b="1" i="1"/>
              <a:t>Parameter</a:t>
            </a:r>
          </a:p>
          <a:p>
            <a:pPr lvl="1"/>
            <a:r>
              <a:rPr lang="de-DE"/>
              <a:t>ID des betroffenen Termins</a:t>
            </a:r>
          </a:p>
          <a:p>
            <a:pPr lvl="1"/>
            <a:r>
              <a:rPr lang="de-DE"/>
              <a:t>Neues Datum</a:t>
            </a:r>
          </a:p>
          <a:p>
            <a:pPr lvl="1"/>
            <a:r>
              <a:rPr lang="de-DE"/>
              <a:t>Neue Start- und Endzeit</a:t>
            </a:r>
          </a:p>
          <a:p>
            <a:r>
              <a:rPr lang="de-DE" b="1" i="1"/>
              <a:t>Beteiligte Tabellen</a:t>
            </a:r>
          </a:p>
          <a:p>
            <a:pPr lvl="1"/>
            <a:r>
              <a:rPr lang="de-DE"/>
              <a:t>Historie</a:t>
            </a:r>
          </a:p>
          <a:p>
            <a:pPr lvl="1"/>
            <a:r>
              <a:rPr lang="de-DE"/>
              <a:t>Termin</a:t>
            </a:r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3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B10F7-65BA-BB01-7107-4EB9580B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Dozent: 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CC9-94AC-1DF8-5DCA-31D2FDE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25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50FAD73-F719-B15B-11CE-392475FB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b="1" i="1" err="1"/>
              <a:t>erstelleHistorieneintrag</a:t>
            </a:r>
            <a:r>
              <a:rPr lang="de-DE" b="1" i="1"/>
              <a:t>()</a:t>
            </a:r>
          </a:p>
          <a:p>
            <a:pPr lvl="1"/>
            <a:r>
              <a:rPr lang="de-DE"/>
              <a:t>Diese </a:t>
            </a:r>
            <a:r>
              <a:rPr lang="de-DE" err="1"/>
              <a:t>Procedure</a:t>
            </a:r>
            <a:r>
              <a:rPr lang="de-DE"/>
              <a:t> ermöglicht die Erstellung eines Historieneintrags für einen bestimmten Termin unter Berücksichtigung der Änderungsart.</a:t>
            </a:r>
            <a:endParaRPr lang="de-DE" b="1" i="1"/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Werte für die Spalten werden aus der Tabelle Termin entnommen und in die Tabelle Historie kopiert.</a:t>
            </a:r>
          </a:p>
          <a:p>
            <a:pPr lvl="1"/>
            <a:r>
              <a:rPr lang="de-DE"/>
              <a:t>Wird von den anderen 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Procedures</a:t>
            </a:r>
            <a:r>
              <a:rPr lang="de-DE"/>
              <a:t> zur Historie aufgerufen, da die Logik bei der Erstellung eines Historieneintrags immer dieselbe ist</a:t>
            </a:r>
          </a:p>
          <a:p>
            <a:r>
              <a:rPr lang="de-DE" b="1" i="1"/>
              <a:t>Parameter</a:t>
            </a:r>
          </a:p>
          <a:p>
            <a:pPr lvl="1"/>
            <a:r>
              <a:rPr lang="de-DE"/>
              <a:t>ID des betroffenen Termins</a:t>
            </a:r>
          </a:p>
          <a:p>
            <a:pPr lvl="1"/>
            <a:r>
              <a:rPr lang="de-DE"/>
              <a:t>Änderungsart (Verschiebung, Ausfall, Vertretung)</a:t>
            </a:r>
          </a:p>
          <a:p>
            <a:r>
              <a:rPr lang="de-DE" b="1" i="1"/>
              <a:t>Beteiligte Tabellen</a:t>
            </a:r>
          </a:p>
          <a:p>
            <a:pPr lvl="1"/>
            <a:r>
              <a:rPr lang="de-DE"/>
              <a:t>Historie</a:t>
            </a:r>
          </a:p>
          <a:p>
            <a:pPr lvl="1"/>
            <a:r>
              <a:rPr lang="de-DE"/>
              <a:t>Termin</a:t>
            </a:r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5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4A2A-A570-1D7C-82AD-9C9455A1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Dozent: Functions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7CE62F-BE2A-5D6F-36B7-94E8A091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26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51FAA6A-4C8B-DC5C-7203-01EFDD9E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b="1" i="1" err="1"/>
              <a:t>getDozentTermine</a:t>
            </a:r>
            <a:r>
              <a:rPr lang="de-DE" b="1" i="1"/>
              <a:t>()</a:t>
            </a:r>
          </a:p>
          <a:p>
            <a:pPr lvl="1"/>
            <a:r>
              <a:rPr lang="de-DE"/>
              <a:t>Die </a:t>
            </a:r>
            <a:r>
              <a:rPr lang="de-DE" err="1"/>
              <a:t>Function</a:t>
            </a:r>
            <a:r>
              <a:rPr lang="de-DE"/>
              <a:t> liefert eine Zeichenfolge mit Informationen zu den Terminen eines bestimmten Dozenten für ein angegebenes Semester.</a:t>
            </a:r>
            <a:endParaRPr lang="de-DE" b="1" i="1"/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Iteration der Termine des Dozenten über einen Cursor.</a:t>
            </a:r>
          </a:p>
          <a:p>
            <a:pPr lvl="1"/>
            <a:r>
              <a:rPr lang="de-DE"/>
              <a:t>Relevante Informationen aus den Tabellen </a:t>
            </a:r>
            <a:r>
              <a:rPr lang="de-DE" b="1" i="1"/>
              <a:t>Termin</a:t>
            </a:r>
            <a:r>
              <a:rPr lang="de-DE"/>
              <a:t>, </a:t>
            </a:r>
            <a:r>
              <a:rPr lang="de-DE" b="1" i="1"/>
              <a:t>Veranstaltung</a:t>
            </a:r>
            <a:r>
              <a:rPr lang="de-DE"/>
              <a:t>, </a:t>
            </a:r>
            <a:r>
              <a:rPr lang="de-DE" b="1" i="1"/>
              <a:t>Modul</a:t>
            </a:r>
            <a:r>
              <a:rPr lang="de-DE"/>
              <a:t> und </a:t>
            </a:r>
            <a:r>
              <a:rPr lang="de-DE" b="1" i="1" err="1"/>
              <a:t>D_typ</a:t>
            </a:r>
            <a:r>
              <a:rPr lang="de-DE"/>
              <a:t> abfragen.</a:t>
            </a:r>
          </a:p>
          <a:p>
            <a:pPr lvl="1"/>
            <a:r>
              <a:rPr lang="de-DE"/>
              <a:t>Konkatenierte Zeichenfolge wird in ein </a:t>
            </a:r>
            <a:r>
              <a:rPr lang="de-DE" err="1"/>
              <a:t>result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gespeichert und zurückgegeben.</a:t>
            </a:r>
          </a:p>
          <a:p>
            <a:r>
              <a:rPr lang="de-DE" b="1" i="1"/>
              <a:t>Parameter</a:t>
            </a:r>
          </a:p>
          <a:p>
            <a:pPr lvl="1"/>
            <a:r>
              <a:rPr lang="de-DE"/>
              <a:t>ID des Dozenten</a:t>
            </a:r>
          </a:p>
          <a:p>
            <a:pPr lvl="1"/>
            <a:r>
              <a:rPr lang="de-DE"/>
              <a:t>Semester</a:t>
            </a:r>
          </a:p>
          <a:p>
            <a:r>
              <a:rPr lang="de-DE" b="1" i="1"/>
              <a:t>Beteiligte Tabellen</a:t>
            </a:r>
          </a:p>
          <a:p>
            <a:pPr lvl="1"/>
            <a:r>
              <a:rPr lang="de-DE"/>
              <a:t>Termin</a:t>
            </a:r>
          </a:p>
          <a:p>
            <a:pPr lvl="1"/>
            <a:r>
              <a:rPr lang="de-DE"/>
              <a:t>Veranstaltung</a:t>
            </a:r>
          </a:p>
          <a:p>
            <a:pPr lvl="1"/>
            <a:r>
              <a:rPr lang="de-DE"/>
              <a:t>Modul &amp; </a:t>
            </a:r>
            <a:r>
              <a:rPr lang="de-DE" err="1"/>
              <a:t>D_Typ</a:t>
            </a:r>
            <a:endParaRPr lang="de-DE"/>
          </a:p>
          <a:p>
            <a:pPr marL="457200" lvl="1" indent="0">
              <a:buNone/>
            </a:pPr>
            <a:endParaRPr lang="de-DE"/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4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7013D-2957-6E4C-031C-AC013593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0F06F-A34E-6C02-AF32-0CB67C08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i="1"/>
              <a:t>Rolle</a:t>
            </a:r>
          </a:p>
          <a:p>
            <a:pPr lvl="1"/>
            <a:r>
              <a:rPr lang="de-DE"/>
              <a:t>Der Verwalter im Stundenplansystem ist darauf ausgerichtet, spezielle Berechtigungen für Datenmanagement und -pflege der Studenten zu gewährleisten.</a:t>
            </a:r>
          </a:p>
          <a:p>
            <a:r>
              <a:rPr lang="de-DE" b="1" i="1"/>
              <a:t>Rechte</a:t>
            </a:r>
          </a:p>
          <a:p>
            <a:pPr lvl="1"/>
            <a:r>
              <a:rPr lang="de-DE"/>
              <a:t>Leserechte (SELECT) auf die </a:t>
            </a:r>
            <a:r>
              <a:rPr lang="de-DE" b="1" i="1" err="1"/>
              <a:t>verwaltungView</a:t>
            </a:r>
            <a:endParaRPr lang="de-DE" b="1" i="1"/>
          </a:p>
          <a:p>
            <a:pPr lvl="1"/>
            <a:r>
              <a:rPr lang="de-DE"/>
              <a:t>Studenten exmatrikulieren (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</a:t>
            </a:r>
            <a:r>
              <a:rPr lang="de-DE"/>
              <a:t>)</a:t>
            </a:r>
          </a:p>
          <a:p>
            <a:pPr lvl="1"/>
            <a:r>
              <a:rPr lang="de-DE"/>
              <a:t>Anwesenheit der Studenten eintragen (</a:t>
            </a:r>
            <a:r>
              <a:rPr lang="de-DE" err="1"/>
              <a:t>Stored</a:t>
            </a:r>
            <a:r>
              <a:rPr lang="de-DE"/>
              <a:t> Procedure)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21D89A-61F0-021D-83AD-7F95B2EA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2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93151-CDB3-DA56-5CA4-257877E6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Verwaltung: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200293-77BA-BD8D-D32F-83C2F0FC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28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866A4CE-22A6-8355-8858-EF6FAFE8A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321"/>
            <a:ext cx="8596668" cy="4370042"/>
          </a:xfrm>
        </p:spPr>
        <p:txBody>
          <a:bodyPr>
            <a:normAutofit fontScale="92500" lnSpcReduction="20000"/>
          </a:bodyPr>
          <a:lstStyle/>
          <a:p>
            <a:r>
              <a:rPr lang="de-DE" b="1" i="1"/>
              <a:t>Zugriff:</a:t>
            </a:r>
          </a:p>
          <a:p>
            <a:pPr lvl="1"/>
            <a:r>
              <a:rPr lang="de-DE"/>
              <a:t>Die </a:t>
            </a:r>
            <a:r>
              <a:rPr lang="de-DE" b="1" i="1" err="1"/>
              <a:t>verwaltungView</a:t>
            </a:r>
            <a:r>
              <a:rPr lang="de-DE" b="1" i="1"/>
              <a:t> </a:t>
            </a:r>
            <a:r>
              <a:rPr lang="de-DE"/>
              <a:t>bietet Verwalter User eine gezielte Perspektive auf relevante Studenteninformationen und Veranstaltungsbelegungen.</a:t>
            </a:r>
          </a:p>
          <a:p>
            <a:pPr marL="457200" lvl="1" indent="0">
              <a:buNone/>
            </a:pPr>
            <a:endParaRPr lang="de-DE"/>
          </a:p>
          <a:p>
            <a:r>
              <a:rPr lang="de-DE" b="1" i="1"/>
              <a:t>Modulbezogene Darstellung: </a:t>
            </a:r>
          </a:p>
          <a:p>
            <a:pPr lvl="1"/>
            <a:r>
              <a:rPr lang="de-DE"/>
              <a:t>Die Ansicht ist nach Modulen strukturiert, um eine klare Übersicht über die Belegung der Studierenden in verschiedenen Lehrveranstaltungen zu bieten.</a:t>
            </a:r>
          </a:p>
          <a:p>
            <a:pPr marL="457200" lvl="1" indent="0">
              <a:buNone/>
            </a:pPr>
            <a:endParaRPr lang="de-DE"/>
          </a:p>
          <a:p>
            <a:r>
              <a:rPr lang="de-DE" b="1" i="1"/>
              <a:t>Studierendeninformationen pro Modul:</a:t>
            </a:r>
            <a:endParaRPr lang="de-DE"/>
          </a:p>
          <a:p>
            <a:pPr lvl="1"/>
            <a:r>
              <a:rPr lang="de-DE"/>
              <a:t>Name und Vorname</a:t>
            </a:r>
          </a:p>
          <a:p>
            <a:pPr lvl="1"/>
            <a:r>
              <a:rPr lang="de-DE"/>
              <a:t>Matrikelnummer</a:t>
            </a:r>
          </a:p>
          <a:p>
            <a:pPr lvl="1"/>
            <a:r>
              <a:rPr lang="de-DE"/>
              <a:t>Jahrgang</a:t>
            </a:r>
          </a:p>
          <a:p>
            <a:pPr lvl="1"/>
            <a:r>
              <a:rPr lang="de-DE"/>
              <a:t>Studiengruppe</a:t>
            </a:r>
          </a:p>
          <a:p>
            <a:pPr lvl="1"/>
            <a:r>
              <a:rPr lang="de-DE"/>
              <a:t>Veranstaltungstyp</a:t>
            </a:r>
          </a:p>
        </p:txBody>
      </p:sp>
    </p:spTree>
    <p:extLst>
      <p:ext uri="{BB962C8B-B14F-4D97-AF65-F5344CB8AC3E}">
        <p14:creationId xmlns:p14="http://schemas.microsoft.com/office/powerpoint/2010/main" val="4298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E83A0-9DA6-1862-84B0-EF42A839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Verwaltung: 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0BBF37-146E-D02A-E4B0-D9C5B557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29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A5D8480-6B75-A40F-383D-6AEF5BE1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lnSpcReduction="10000"/>
          </a:bodyPr>
          <a:lstStyle/>
          <a:p>
            <a:r>
              <a:rPr lang="de-DE" b="1" i="1" err="1"/>
              <a:t>studentExmatrikulieren</a:t>
            </a:r>
            <a:r>
              <a:rPr lang="de-DE" b="1" i="1"/>
              <a:t>()</a:t>
            </a:r>
          </a:p>
          <a:p>
            <a:pPr lvl="1"/>
            <a:r>
              <a:rPr lang="de-DE"/>
              <a:t>Die 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</a:t>
            </a:r>
            <a:r>
              <a:rPr lang="de-DE"/>
              <a:t> ermöglicht die Exmatrikulation eines Studenten aus dem Stundenplansystem.</a:t>
            </a:r>
            <a:endParaRPr lang="de-DE" b="1" i="1"/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Entfernt Studenten aus den Belegten Veranstaltungen.</a:t>
            </a:r>
          </a:p>
          <a:p>
            <a:pPr lvl="1"/>
            <a:r>
              <a:rPr lang="de-DE"/>
              <a:t>Entfernt Studenten aus der Tabelle Anwesenheit, um sicherzustellen, dass keine veralteten Datensätze verbleiben.</a:t>
            </a:r>
          </a:p>
          <a:p>
            <a:pPr lvl="1"/>
            <a:r>
              <a:rPr lang="de-DE"/>
              <a:t>Entfernt Studenten aus der Tabelle Student.</a:t>
            </a:r>
          </a:p>
          <a:p>
            <a:r>
              <a:rPr lang="de-DE" b="1" i="1"/>
              <a:t>Parameter</a:t>
            </a:r>
          </a:p>
          <a:p>
            <a:pPr lvl="1"/>
            <a:r>
              <a:rPr lang="de-DE"/>
              <a:t>Matrikelnummer</a:t>
            </a:r>
          </a:p>
          <a:p>
            <a:r>
              <a:rPr lang="de-DE" b="1" i="1"/>
              <a:t>Beteiligte Tabellen</a:t>
            </a:r>
          </a:p>
          <a:p>
            <a:pPr lvl="1"/>
            <a:r>
              <a:rPr lang="de-DE" err="1"/>
              <a:t>BelegteVeranstaltungen</a:t>
            </a:r>
            <a:endParaRPr lang="de-DE"/>
          </a:p>
          <a:p>
            <a:pPr lvl="1"/>
            <a:r>
              <a:rPr lang="de-DE"/>
              <a:t>Anwesenheit</a:t>
            </a:r>
          </a:p>
          <a:p>
            <a:pPr lvl="1"/>
            <a:r>
              <a:rPr lang="de-DE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4345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BDCE658-59D9-17BF-748D-C9130766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Aufgabenstellung / Datenmodell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7A0E-9211-8932-362E-673EC277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BC639F-B15F-4D66-D861-3C49ADDF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981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E83A0-9DA6-1862-84B0-EF42A839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Verwaltung: 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0BBF37-146E-D02A-E4B0-D9C5B557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30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A5D8480-6B75-A40F-383D-6AEF5BE1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fontScale="92500" lnSpcReduction="20000"/>
          </a:bodyPr>
          <a:lstStyle/>
          <a:p>
            <a:r>
              <a:rPr lang="de-DE" b="1" i="1" err="1"/>
              <a:t>trageAnwesenheitEin</a:t>
            </a:r>
            <a:r>
              <a:rPr lang="de-DE" b="1" i="1"/>
              <a:t>()</a:t>
            </a:r>
          </a:p>
          <a:p>
            <a:pPr lvl="1"/>
            <a:r>
              <a:rPr lang="de-DE"/>
              <a:t>Die </a:t>
            </a:r>
            <a:r>
              <a:rPr lang="de-DE" err="1"/>
              <a:t>Stored</a:t>
            </a:r>
            <a:r>
              <a:rPr lang="de-DE"/>
              <a:t> </a:t>
            </a:r>
            <a:r>
              <a:rPr lang="de-DE" err="1"/>
              <a:t>Procedure</a:t>
            </a:r>
            <a:r>
              <a:rPr lang="de-DE"/>
              <a:t> ermöglicht das Erfassen von Anwesenheitsdaten für einen bestimmten Termin.</a:t>
            </a:r>
            <a:endParaRPr lang="de-DE" b="1" i="1"/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Vorübergehende Datenspeicherung über Temporäre Tabellen.</a:t>
            </a:r>
          </a:p>
          <a:p>
            <a:pPr lvl="1"/>
            <a:r>
              <a:rPr lang="de-DE"/>
              <a:t>Anwesende Studenten in Temporäre Tabelle eintragen.</a:t>
            </a:r>
          </a:p>
          <a:p>
            <a:pPr lvl="1"/>
            <a:r>
              <a:rPr lang="de-DE"/>
              <a:t>Anwesenheitsliste für den spezifischen Termin aufrufen.</a:t>
            </a:r>
          </a:p>
          <a:p>
            <a:pPr lvl="1"/>
            <a:r>
              <a:rPr lang="de-DE"/>
              <a:t>Anwesenheitsliste in Temporäre Tabelle eintragen.</a:t>
            </a:r>
          </a:p>
          <a:p>
            <a:pPr lvl="1"/>
            <a:r>
              <a:rPr lang="de-DE"/>
              <a:t>Daten aus Temporären Tabellen in die Tabelle </a:t>
            </a:r>
            <a:r>
              <a:rPr lang="de-DE" b="1" i="1"/>
              <a:t>Anwesenheit</a:t>
            </a:r>
            <a:r>
              <a:rPr lang="de-DE"/>
              <a:t> eintragen.</a:t>
            </a:r>
          </a:p>
          <a:p>
            <a:r>
              <a:rPr lang="de-DE" b="1" i="1"/>
              <a:t>Parameter</a:t>
            </a:r>
          </a:p>
          <a:p>
            <a:pPr lvl="1"/>
            <a:r>
              <a:rPr lang="de-DE"/>
              <a:t>ID des betroffenen Termins</a:t>
            </a:r>
          </a:p>
          <a:p>
            <a:pPr lvl="1"/>
            <a:r>
              <a:rPr lang="de-DE" err="1"/>
              <a:t>Kommaseperierte</a:t>
            </a:r>
            <a:r>
              <a:rPr lang="de-DE"/>
              <a:t> Liste von Matrikelnummern der anwesenden Studenten</a:t>
            </a:r>
          </a:p>
          <a:p>
            <a:r>
              <a:rPr lang="de-DE" b="1" i="1"/>
              <a:t>Beteiligte Tabellen</a:t>
            </a:r>
          </a:p>
          <a:p>
            <a:pPr lvl="1"/>
            <a:r>
              <a:rPr lang="de-DE"/>
              <a:t>Anwesenheit</a:t>
            </a:r>
          </a:p>
          <a:p>
            <a:pPr lvl="1"/>
            <a:r>
              <a:rPr lang="de-DE"/>
              <a:t>Student</a:t>
            </a:r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41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3B04D-EE3F-CE7F-1D67-BB7457A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Verwaltung: </a:t>
            </a:r>
            <a:r>
              <a:rPr lang="de-DE" err="1"/>
              <a:t>Functions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AFB853-608C-C586-147C-9E44BA18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31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D548D9B-D53A-FD30-B012-38075F3D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b="1" i="1" err="1"/>
              <a:t>getAnwesenheitliste</a:t>
            </a:r>
            <a:r>
              <a:rPr lang="de-DE" b="1" i="1"/>
              <a:t>()</a:t>
            </a:r>
          </a:p>
          <a:p>
            <a:pPr lvl="1"/>
            <a:r>
              <a:rPr lang="de-DE"/>
              <a:t>Die Function liefert eine Zeichenfolge mit den Namen der Studenten, die für einen bestimmten Termin anwesenheitspflichtig sind.</a:t>
            </a:r>
            <a:endParaRPr lang="de-DE" b="1" i="1"/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Iteration durch die abfragenden Studenten.</a:t>
            </a:r>
          </a:p>
          <a:p>
            <a:pPr lvl="1"/>
            <a:r>
              <a:rPr lang="de-DE"/>
              <a:t>Eintrag der Namen in eine Ergebniszeichenfolge.</a:t>
            </a:r>
          </a:p>
          <a:p>
            <a:pPr lvl="1"/>
            <a:r>
              <a:rPr lang="de-DE"/>
              <a:t>Ergebniszeichenfolge mit den Namen der anwesenheitspflichtigen Studenten wird zurückgegeben.</a:t>
            </a:r>
          </a:p>
          <a:p>
            <a:r>
              <a:rPr lang="de-DE" b="1" i="1"/>
              <a:t>Parameter</a:t>
            </a:r>
          </a:p>
          <a:p>
            <a:pPr lvl="1"/>
            <a:r>
              <a:rPr lang="de-DE"/>
              <a:t>ID des Termins</a:t>
            </a:r>
          </a:p>
          <a:p>
            <a:r>
              <a:rPr lang="de-DE" b="1" i="1"/>
              <a:t>Beteiligte Tabellen</a:t>
            </a:r>
          </a:p>
          <a:p>
            <a:pPr lvl="1"/>
            <a:r>
              <a:rPr lang="de-DE"/>
              <a:t>Student</a:t>
            </a:r>
          </a:p>
          <a:p>
            <a:pPr lvl="1"/>
            <a:r>
              <a:rPr lang="de-DE" err="1"/>
              <a:t>BelegteVeranstaltung</a:t>
            </a:r>
            <a:endParaRPr lang="de-DE"/>
          </a:p>
          <a:p>
            <a:pPr lvl="1"/>
            <a:r>
              <a:rPr lang="de-DE"/>
              <a:t>Veranstaltung</a:t>
            </a:r>
          </a:p>
          <a:p>
            <a:pPr lvl="1"/>
            <a:r>
              <a:rPr lang="de-DE"/>
              <a:t>Termin</a:t>
            </a:r>
          </a:p>
          <a:p>
            <a:pPr lvl="1"/>
            <a:r>
              <a:rPr lang="de-DE"/>
              <a:t>Modul</a:t>
            </a:r>
          </a:p>
          <a:p>
            <a:pPr marL="457200" lvl="1" indent="0">
              <a:buNone/>
            </a:pPr>
            <a:endParaRPr lang="de-DE"/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1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3B04D-EE3F-CE7F-1D67-BB7457A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Verwaltung: </a:t>
            </a:r>
            <a:r>
              <a:rPr lang="de-DE" err="1"/>
              <a:t>Functions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AFB853-608C-C586-147C-9E44BA18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32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D548D9B-D53A-FD30-B012-38075F3D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 i="1" err="1"/>
              <a:t>getDualesstudentenliste</a:t>
            </a:r>
            <a:r>
              <a:rPr lang="de-DE" b="1" i="1"/>
              <a:t>()</a:t>
            </a:r>
          </a:p>
          <a:p>
            <a:pPr lvl="1"/>
            <a:r>
              <a:rPr lang="de-DE"/>
              <a:t>Die </a:t>
            </a:r>
            <a:r>
              <a:rPr lang="de-DE" err="1"/>
              <a:t>Function</a:t>
            </a:r>
            <a:r>
              <a:rPr lang="de-DE"/>
              <a:t> gibt eine Zeichenfolge mit den Namen der dualen Studenten zurück, basierend auf ihrem Jahrgang.</a:t>
            </a:r>
            <a:endParaRPr lang="de-DE" b="1" i="1"/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Iteration durch die abfragenden Studenten.</a:t>
            </a:r>
          </a:p>
          <a:p>
            <a:pPr lvl="1"/>
            <a:r>
              <a:rPr lang="de-DE"/>
              <a:t>Eintrag der Namen in eine Ergebniszeichenfolge.</a:t>
            </a:r>
          </a:p>
          <a:p>
            <a:pPr lvl="1"/>
            <a:r>
              <a:rPr lang="de-DE"/>
              <a:t>Ergebniszeichenfolge mit den Namen der Dualen Studenten wird zurückgegeben.</a:t>
            </a:r>
          </a:p>
          <a:p>
            <a:r>
              <a:rPr lang="de-DE" b="1" i="1"/>
              <a:t>Beteiligte Tabellen</a:t>
            </a:r>
          </a:p>
          <a:p>
            <a:pPr lvl="1"/>
            <a:r>
              <a:rPr lang="de-DE"/>
              <a:t>Student</a:t>
            </a:r>
          </a:p>
          <a:p>
            <a:pPr marL="457200" lvl="1" indent="0">
              <a:buNone/>
            </a:pPr>
            <a:endParaRPr lang="de-DE"/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8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3B04D-EE3F-CE7F-1D67-BB7457A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Verwaltung: </a:t>
            </a:r>
            <a:r>
              <a:rPr lang="de-DE" err="1"/>
              <a:t>Functions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AFB853-608C-C586-147C-9E44BA18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33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D548D9B-D53A-FD30-B012-38075F3D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 i="1" err="1"/>
              <a:t>getFehltage</a:t>
            </a:r>
            <a:r>
              <a:rPr lang="de-DE" b="1" i="1"/>
              <a:t>()</a:t>
            </a:r>
          </a:p>
          <a:p>
            <a:pPr lvl="1"/>
            <a:r>
              <a:rPr lang="de-DE"/>
              <a:t>Die Function dient dazu, die Tage, an denen ein Student bei Veranstaltungen fehlt, abzurufen.</a:t>
            </a:r>
            <a:endParaRPr lang="de-DE" b="1" i="1"/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Iteration durch die Fehltage über einen Cursor.</a:t>
            </a:r>
          </a:p>
          <a:p>
            <a:pPr lvl="1"/>
            <a:r>
              <a:rPr lang="de-DE"/>
              <a:t>Datum, Beginn Zeit und Fehlgrund in Ergebniszeichenfolge sammeln.</a:t>
            </a:r>
          </a:p>
          <a:p>
            <a:pPr lvl="1"/>
            <a:r>
              <a:rPr lang="de-DE"/>
              <a:t>Ergebniszeichenfolge mit den Fehltagen zurückgeben.</a:t>
            </a:r>
          </a:p>
          <a:p>
            <a:r>
              <a:rPr lang="de-DE" b="1" i="1"/>
              <a:t>Parameter</a:t>
            </a:r>
          </a:p>
          <a:p>
            <a:pPr lvl="1"/>
            <a:r>
              <a:rPr lang="de-DE"/>
              <a:t>Matrikelnummer</a:t>
            </a:r>
          </a:p>
          <a:p>
            <a:r>
              <a:rPr lang="de-DE" b="1" i="1"/>
              <a:t>Beteiligte Tabellen</a:t>
            </a:r>
          </a:p>
          <a:p>
            <a:pPr lvl="1"/>
            <a:r>
              <a:rPr lang="de-DE"/>
              <a:t>Anwesenheit</a:t>
            </a:r>
          </a:p>
          <a:p>
            <a:pPr lvl="1"/>
            <a:r>
              <a:rPr lang="de-DE"/>
              <a:t>Termin</a:t>
            </a:r>
          </a:p>
          <a:p>
            <a:pPr marL="457200" lvl="1" indent="0">
              <a:buNone/>
            </a:pPr>
            <a:endParaRPr lang="de-DE"/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3B04D-EE3F-CE7F-1D67-BB7457A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Verwaltung: Functions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AFB853-608C-C586-147C-9E44BA18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34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D548D9B-D53A-FD30-B012-38075F3D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 fontScale="92500" lnSpcReduction="20000"/>
          </a:bodyPr>
          <a:lstStyle/>
          <a:p>
            <a:r>
              <a:rPr lang="de-DE" b="1" i="1" err="1"/>
              <a:t>isUni</a:t>
            </a:r>
            <a:r>
              <a:rPr lang="de-DE" b="1" i="1"/>
              <a:t>()</a:t>
            </a:r>
          </a:p>
          <a:p>
            <a:pPr lvl="1"/>
            <a:r>
              <a:rPr lang="de-DE"/>
              <a:t>Überprüft, ob ein Student mit einer bestimmten Matrikelnummer an der Universität eingeschrieben ist und am angegebenen Datum Veranstaltungen besucht.</a:t>
            </a:r>
            <a:endParaRPr lang="de-DE" b="1" i="1"/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Die Anzahl der Veranstaltungen am angegebenen Datum für den Studenten mit der angegebenen Matrikelnummer wird abgefragt und in eine Variable gespeichert.</a:t>
            </a:r>
          </a:p>
          <a:p>
            <a:pPr lvl="1"/>
            <a:r>
              <a:rPr lang="de-DE"/>
              <a:t>Wenn die Anzahl der Veranstaltungen größer als 0 ist wird die Ergebnisvariable auf TRUE gesetzt sonst auf FALSE.</a:t>
            </a:r>
          </a:p>
          <a:p>
            <a:pPr lvl="1"/>
            <a:r>
              <a:rPr lang="de-DE"/>
              <a:t>Ergebnisvariable wird zurückgegeben.</a:t>
            </a:r>
          </a:p>
          <a:p>
            <a:r>
              <a:rPr lang="de-DE" b="1" i="1"/>
              <a:t>Parameter</a:t>
            </a:r>
          </a:p>
          <a:p>
            <a:pPr lvl="1"/>
            <a:r>
              <a:rPr lang="de-DE"/>
              <a:t>Matrikelnummer</a:t>
            </a:r>
          </a:p>
          <a:p>
            <a:pPr lvl="1"/>
            <a:r>
              <a:rPr lang="de-DE"/>
              <a:t>Datum</a:t>
            </a:r>
          </a:p>
          <a:p>
            <a:r>
              <a:rPr lang="de-DE" b="1" i="1"/>
              <a:t>Beteiligte Tabellen</a:t>
            </a:r>
          </a:p>
          <a:p>
            <a:pPr lvl="1"/>
            <a:r>
              <a:rPr lang="de-DE"/>
              <a:t>Student</a:t>
            </a:r>
          </a:p>
          <a:p>
            <a:pPr lvl="1"/>
            <a:r>
              <a:rPr lang="de-DE" err="1"/>
              <a:t>BelegteVeranstaltung</a:t>
            </a:r>
            <a:endParaRPr lang="de-DE"/>
          </a:p>
          <a:p>
            <a:pPr lvl="1"/>
            <a:r>
              <a:rPr lang="de-DE"/>
              <a:t>Termin</a:t>
            </a:r>
          </a:p>
        </p:txBody>
      </p:sp>
    </p:spTree>
    <p:extLst>
      <p:ext uri="{BB962C8B-B14F-4D97-AF65-F5344CB8AC3E}">
        <p14:creationId xmlns:p14="http://schemas.microsoft.com/office/powerpoint/2010/main" val="190370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39261-3D6E-DDC9-5F20-77ACDF78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Protokollierung: 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6C6920-5DF3-B5C5-BB30-09A127E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35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200B2EF-7E10-38A1-C6B3-1379EB0A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err="1"/>
              <a:t>beforeUpdateAnwesenheit</a:t>
            </a:r>
            <a:endParaRPr lang="de-DE" b="1" i="1"/>
          </a:p>
          <a:p>
            <a:pPr lvl="1"/>
            <a:r>
              <a:rPr lang="de-DE"/>
              <a:t>Wird vor einem UPDATE-Vorgang auf der Tabelle </a:t>
            </a:r>
            <a:r>
              <a:rPr lang="de-DE" b="1" i="1"/>
              <a:t>Anwesenheit</a:t>
            </a:r>
            <a:r>
              <a:rPr lang="de-DE"/>
              <a:t> ausgelöst und führt, bevor die Aktualisierung tatsächlich stattfindet, einen Protokolleintrag in der Tabelle </a:t>
            </a:r>
            <a:r>
              <a:rPr lang="de-DE" b="1" i="1" err="1"/>
              <a:t>AnwesenheitProtokoll</a:t>
            </a:r>
            <a:r>
              <a:rPr lang="de-DE"/>
              <a:t>, um Änderungen an der Anwesenheit zu Protokollieren.</a:t>
            </a:r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Es wird ein Insert in die Tabelle </a:t>
            </a:r>
            <a:r>
              <a:rPr lang="de-DE" b="1" i="1" err="1"/>
              <a:t>AnwesenheitProtokoll</a:t>
            </a:r>
            <a:r>
              <a:rPr lang="de-DE"/>
              <a:t> vorgenommen.</a:t>
            </a:r>
          </a:p>
          <a:p>
            <a:pPr lvl="1"/>
            <a:r>
              <a:rPr lang="de-DE"/>
              <a:t>Es werden die alte Werte für </a:t>
            </a:r>
            <a:r>
              <a:rPr lang="de-DE" b="1" i="1"/>
              <a:t>Fehlgrund</a:t>
            </a:r>
            <a:r>
              <a:rPr lang="de-DE"/>
              <a:t>, </a:t>
            </a:r>
            <a:r>
              <a:rPr lang="de-DE" b="1" i="1"/>
              <a:t>Termin</a:t>
            </a:r>
            <a:r>
              <a:rPr lang="de-DE"/>
              <a:t> </a:t>
            </a:r>
            <a:r>
              <a:rPr lang="de-DE" b="1" i="1"/>
              <a:t>ID</a:t>
            </a:r>
            <a:r>
              <a:rPr lang="de-DE"/>
              <a:t> und </a:t>
            </a:r>
            <a:r>
              <a:rPr lang="de-DE" b="1" i="1"/>
              <a:t>Matrikelnummer</a:t>
            </a:r>
            <a:r>
              <a:rPr lang="de-DE"/>
              <a:t> vor der Aktualisierung in die Protokoll Tabelle eingetragen.</a:t>
            </a:r>
          </a:p>
          <a:p>
            <a:r>
              <a:rPr lang="de-DE" b="1" i="1"/>
              <a:t>Beteiligte Tabellen</a:t>
            </a:r>
          </a:p>
          <a:p>
            <a:pPr lvl="1"/>
            <a:r>
              <a:rPr lang="de-DE"/>
              <a:t>Anwesenheit</a:t>
            </a:r>
          </a:p>
          <a:p>
            <a:pPr lvl="1"/>
            <a:r>
              <a:rPr lang="de-DE" err="1"/>
              <a:t>AnwesenheitProtokoll</a:t>
            </a:r>
            <a:endParaRPr lang="de-DE"/>
          </a:p>
          <a:p>
            <a:pPr marL="457200" lvl="1" indent="0">
              <a:buNone/>
            </a:pPr>
            <a:endParaRPr lang="de-DE"/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1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39261-3D6E-DDC9-5F20-77ACDF78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Protokollierung: Trigger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6C6920-5DF3-B5C5-BB30-09A127E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36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200B2EF-7E10-38A1-C6B3-1379EB0A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0"/>
            <a:ext cx="8596668" cy="4834268"/>
          </a:xfrm>
        </p:spPr>
        <p:txBody>
          <a:bodyPr>
            <a:normAutofit/>
          </a:bodyPr>
          <a:lstStyle/>
          <a:p>
            <a:r>
              <a:rPr lang="de-DE" b="1" i="1" err="1"/>
              <a:t>TerminTrigger</a:t>
            </a:r>
            <a:endParaRPr lang="de-DE" b="1" i="1"/>
          </a:p>
          <a:p>
            <a:pPr lvl="1"/>
            <a:r>
              <a:rPr lang="de-DE"/>
              <a:t>Wird nach einem UPDATE-Vorgang auf der Tabelle </a:t>
            </a:r>
            <a:r>
              <a:rPr lang="de-DE" b="1" i="1"/>
              <a:t>Termin</a:t>
            </a:r>
            <a:r>
              <a:rPr lang="de-DE"/>
              <a:t> ausgelöst und führt je nach Änderungen an den Feldern spezifische Aktionen aus.</a:t>
            </a:r>
            <a:endParaRPr lang="de-DE" b="1" i="1"/>
          </a:p>
          <a:p>
            <a:r>
              <a:rPr lang="de-DE" b="1" i="1"/>
              <a:t>Funktionalität</a:t>
            </a:r>
          </a:p>
          <a:p>
            <a:pPr lvl="1"/>
            <a:r>
              <a:rPr lang="de-DE"/>
              <a:t>Wenn die Felder </a:t>
            </a:r>
            <a:r>
              <a:rPr lang="de-DE" b="1" i="1"/>
              <a:t>Datum</a:t>
            </a:r>
            <a:r>
              <a:rPr lang="de-DE"/>
              <a:t>, </a:t>
            </a:r>
            <a:r>
              <a:rPr lang="de-DE" b="1" i="1"/>
              <a:t>Beginn</a:t>
            </a:r>
            <a:r>
              <a:rPr lang="de-DE"/>
              <a:t> und </a:t>
            </a:r>
            <a:r>
              <a:rPr lang="de-DE" b="1" i="1"/>
              <a:t>Ende</a:t>
            </a:r>
            <a:r>
              <a:rPr lang="de-DE"/>
              <a:t> des Termins auf </a:t>
            </a:r>
            <a:r>
              <a:rPr lang="de-DE" b="1" i="1"/>
              <a:t>Null</a:t>
            </a:r>
            <a:r>
              <a:rPr lang="de-DE"/>
              <a:t> gesetzt werden, ruft der Trigger die Funktion </a:t>
            </a:r>
            <a:r>
              <a:rPr lang="de-DE" b="1" i="1" err="1"/>
              <a:t>lasseTerminAusfallen</a:t>
            </a:r>
            <a:r>
              <a:rPr lang="de-DE"/>
              <a:t> auf.</a:t>
            </a:r>
          </a:p>
          <a:p>
            <a:pPr lvl="1"/>
            <a:r>
              <a:rPr lang="de-DE"/>
              <a:t>Wenn die Felder anderweitig geändert werden, dann wird die Funktion </a:t>
            </a:r>
            <a:r>
              <a:rPr lang="de-DE" b="1" i="1" err="1"/>
              <a:t>verschiebeTermin</a:t>
            </a:r>
            <a:r>
              <a:rPr lang="de-DE"/>
              <a:t> aufgerufen.</a:t>
            </a:r>
          </a:p>
          <a:p>
            <a:r>
              <a:rPr lang="de-DE" b="1" i="1"/>
              <a:t>Beteiligte Tabellen</a:t>
            </a:r>
          </a:p>
          <a:p>
            <a:pPr lvl="1"/>
            <a:r>
              <a:rPr lang="de-DE"/>
              <a:t>Termin</a:t>
            </a:r>
          </a:p>
          <a:p>
            <a:pPr lvl="1"/>
            <a:r>
              <a:rPr lang="de-DE"/>
              <a:t>Historie (Indirekt)</a:t>
            </a:r>
          </a:p>
          <a:p>
            <a:pPr marL="457200" lvl="1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7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D56E9E-B612-30E5-559A-3A3FCA72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Tests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57AB1E-AE7D-7760-D351-846362D81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Testdaten &amp; Performance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1EF78-08DB-CD76-DEAB-E8DB3D84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815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76939-D3BD-59B3-F046-F8EBAFF8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Live JBDC Demo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F56E39-CFBE-AF78-536D-41BDEC3F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38</a:t>
            </a:fld>
            <a:endParaRPr lang="de-DE"/>
          </a:p>
        </p:txBody>
      </p:sp>
      <p:pic>
        <p:nvPicPr>
          <p:cNvPr id="5" name="Grafik 4" descr="Ein Bild, das Logo, Clipart, Design enthält.&#10;&#10;Automatisch generierte Beschreibung">
            <a:extLst>
              <a:ext uri="{FF2B5EF4-FFF2-40B4-BE49-F238E27FC236}">
                <a16:creationId xmlns:a16="http://schemas.microsoft.com/office/drawing/2014/main" id="{063CD2C0-FEF5-56BF-021A-CD451FFAA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11" y="1800950"/>
            <a:ext cx="7410015" cy="3629750"/>
          </a:xfrm>
          <a:prstGeom prst="rect">
            <a:avLst/>
          </a:prstGeom>
        </p:spPr>
      </p:pic>
      <p:pic>
        <p:nvPicPr>
          <p:cNvPr id="6" name="Inhaltsplatzhalter 7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966FCC05-AD20-9B7A-9C34-2E3022A7F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73" y="1800949"/>
            <a:ext cx="671809" cy="327461"/>
          </a:xfrm>
        </p:spPr>
      </p:pic>
    </p:spTree>
    <p:extLst>
      <p:ext uri="{BB962C8B-B14F-4D97-AF65-F5344CB8AC3E}">
        <p14:creationId xmlns:p14="http://schemas.microsoft.com/office/powerpoint/2010/main" val="4098039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D4DB-50E2-8800-C17B-2CBD57A3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Testdaten für 50 Jahre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363D290-44F5-5196-C704-D2A7AA6B7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271348"/>
              </p:ext>
            </p:extLst>
          </p:nvPr>
        </p:nvGraphicFramePr>
        <p:xfrm>
          <a:off x="677863" y="2160588"/>
          <a:ext cx="8596312" cy="370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11142343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424078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Tabelle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97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Jahrgang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4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23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Veranstaltung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2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1021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BelegteVeranstaltung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36025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1037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Termin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18044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66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TerminZuGruppe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18046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8274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Historie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29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VertretenderDozent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69714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58D6E4-E677-4C5B-B446-6B7092EB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41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972E8-92A0-DBE0-D758-20C96E9A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Aufgabenstellung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D6E6E2-851C-DFD8-463C-0934A4B3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 descr="Tageskalender mit einfarbiger Füllung">
            <a:extLst>
              <a:ext uri="{FF2B5EF4-FFF2-40B4-BE49-F238E27FC236}">
                <a16:creationId xmlns:a16="http://schemas.microsoft.com/office/drawing/2014/main" id="{9048B952-63F0-E79A-2E1C-122D44C53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620" y="1858624"/>
            <a:ext cx="914400" cy="914400"/>
          </a:xfrm>
          <a:prstGeom prst="rect">
            <a:avLst/>
          </a:prstGeom>
        </p:spPr>
      </p:pic>
      <p:pic>
        <p:nvPicPr>
          <p:cNvPr id="10" name="Grafik 9" descr="Klemmbrett abgehakt mit einfarbiger Füllung">
            <a:extLst>
              <a:ext uri="{FF2B5EF4-FFF2-40B4-BE49-F238E27FC236}">
                <a16:creationId xmlns:a16="http://schemas.microsoft.com/office/drawing/2014/main" id="{F838689A-2A85-4CFE-3976-583B43C14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334" y="4723117"/>
            <a:ext cx="914400" cy="914400"/>
          </a:xfrm>
          <a:prstGeom prst="rect">
            <a:avLst/>
          </a:prstGeom>
        </p:spPr>
      </p:pic>
      <p:pic>
        <p:nvPicPr>
          <p:cNvPr id="12" name="Grafik 11" descr="Feder mit einfarbiger Füllung">
            <a:extLst>
              <a:ext uri="{FF2B5EF4-FFF2-40B4-BE49-F238E27FC236}">
                <a16:creationId xmlns:a16="http://schemas.microsoft.com/office/drawing/2014/main" id="{3AE8E1A7-A35B-3DD4-8D3D-B17F901AA6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334" y="3237896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07840BE-D86C-DE1F-B9AF-B3B7B197D019}"/>
              </a:ext>
            </a:extLst>
          </p:cNvPr>
          <p:cNvSpPr txBox="1"/>
          <p:nvPr/>
        </p:nvSpPr>
        <p:spPr>
          <a:xfrm>
            <a:off x="1721317" y="2038505"/>
            <a:ext cx="79221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/>
              <a:t>Mit Hilfe des Datenbankschemas Stundenpläne, Veranstaltungstermine und Abwesenheiten verwalten lassen.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8328143-6336-CE34-5AE2-161154EC6813}"/>
              </a:ext>
            </a:extLst>
          </p:cNvPr>
          <p:cNvSpPr txBox="1"/>
          <p:nvPr/>
        </p:nvSpPr>
        <p:spPr>
          <a:xfrm>
            <a:off x="1721317" y="3487737"/>
            <a:ext cx="686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Änderungen am Stundenplan Protokollieren.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05D78D-BF04-1E57-B831-49C8C4403366}"/>
              </a:ext>
            </a:extLst>
          </p:cNvPr>
          <p:cNvSpPr txBox="1"/>
          <p:nvPr/>
        </p:nvSpPr>
        <p:spPr>
          <a:xfrm>
            <a:off x="1721317" y="4995651"/>
            <a:ext cx="686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Anwesenheitslisten für Veranstaltungen generieren.</a:t>
            </a:r>
          </a:p>
        </p:txBody>
      </p:sp>
    </p:spTree>
    <p:extLst>
      <p:ext uri="{BB962C8B-B14F-4D97-AF65-F5344CB8AC3E}">
        <p14:creationId xmlns:p14="http://schemas.microsoft.com/office/powerpoint/2010/main" val="99222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980842"/>
              </p:ext>
            </p:extLst>
          </p:nvPr>
        </p:nvGraphicFramePr>
        <p:xfrm>
          <a:off x="677863" y="2160588"/>
          <a:ext cx="85963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4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2614379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7019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Workbench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über Procedure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 Studenten in wenigen aber großen Statements löschen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mit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aus einer Veiw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2774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81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4FC5A-3220-7777-4395-56D0A88E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Impressum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BD5B7B-99A1-9B88-A2E2-977D33F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41</a:t>
            </a:fld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DF4C6A6-17B3-2E35-C9D0-27F7E121DDA2}"/>
              </a:ext>
            </a:extLst>
          </p:cNvPr>
          <p:cNvGrpSpPr/>
          <p:nvPr/>
        </p:nvGrpSpPr>
        <p:grpSpPr>
          <a:xfrm>
            <a:off x="88094" y="2560755"/>
            <a:ext cx="2839242" cy="1996090"/>
            <a:chOff x="8929417" y="1422453"/>
            <a:chExt cx="2839242" cy="1996090"/>
          </a:xfrm>
        </p:grpSpPr>
        <p:sp>
          <p:nvSpPr>
            <p:cNvPr id="6" name="Eckige Klammer links 5">
              <a:extLst>
                <a:ext uri="{FF2B5EF4-FFF2-40B4-BE49-F238E27FC236}">
                  <a16:creationId xmlns:a16="http://schemas.microsoft.com/office/drawing/2014/main" id="{A3934A86-EA04-AC12-5112-56599182EB22}"/>
                </a:ext>
              </a:extLst>
            </p:cNvPr>
            <p:cNvSpPr/>
            <p:nvPr/>
          </p:nvSpPr>
          <p:spPr>
            <a:xfrm>
              <a:off x="8929417" y="1516909"/>
              <a:ext cx="402430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7" name="Eckige Klammer links 6">
              <a:extLst>
                <a:ext uri="{FF2B5EF4-FFF2-40B4-BE49-F238E27FC236}">
                  <a16:creationId xmlns:a16="http://schemas.microsoft.com/office/drawing/2014/main" id="{224F0716-A348-84B3-DCAF-1F4C7B6F193F}"/>
                </a:ext>
              </a:extLst>
            </p:cNvPr>
            <p:cNvSpPr/>
            <p:nvPr/>
          </p:nvSpPr>
          <p:spPr>
            <a:xfrm flipH="1">
              <a:off x="11366228" y="1516908"/>
              <a:ext cx="402431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334958DE-C833-CB99-948E-C9BF5F27CE99}"/>
                </a:ext>
              </a:extLst>
            </p:cNvPr>
            <p:cNvSpPr/>
            <p:nvPr/>
          </p:nvSpPr>
          <p:spPr>
            <a:xfrm>
              <a:off x="9718669" y="1422453"/>
              <a:ext cx="1178189" cy="1146440"/>
            </a:xfrm>
            <a:prstGeom prst="flowChartConnector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gradFill>
                <a:gsLst>
                  <a:gs pos="68000">
                    <a:srgbClr val="3BBE80"/>
                  </a:gs>
                  <a:gs pos="45980">
                    <a:srgbClr val="71CAAD"/>
                  </a:gs>
                  <a:gs pos="26000">
                    <a:srgbClr val="9BD3CF"/>
                  </a:gs>
                  <a:gs pos="13200">
                    <a:srgbClr val="BADAE8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C00F4863-E9AB-108E-1D6E-F234B66F4E88}"/>
                </a:ext>
              </a:extLst>
            </p:cNvPr>
            <p:cNvSpPr txBox="1"/>
            <p:nvPr/>
          </p:nvSpPr>
          <p:spPr bwMode="auto">
            <a:xfrm>
              <a:off x="9331847" y="2709915"/>
              <a:ext cx="2034381" cy="46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80000" tIns="180000" rIns="180000" bIns="180000" rtlCol="0">
              <a:noAutofit/>
            </a:bodyPr>
            <a:lstStyle/>
            <a:p>
              <a:pPr marL="0">
                <a:lnSpc>
                  <a:spcPct val="110000"/>
                </a:lnSpc>
                <a:spcAft>
                  <a:spcPts val="600"/>
                </a:spcAft>
              </a:pPr>
              <a:endParaRPr lang="de-DE" sz="1800">
                <a:latin typeface="Calibri" pitchFamily="34" charset="0"/>
              </a:endParaRP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61370655-976D-F052-7D49-989BC2591F8E}"/>
                </a:ext>
              </a:extLst>
            </p:cNvPr>
            <p:cNvGrpSpPr/>
            <p:nvPr/>
          </p:nvGrpSpPr>
          <p:grpSpPr>
            <a:xfrm>
              <a:off x="9257877" y="2529600"/>
              <a:ext cx="2176684" cy="888943"/>
              <a:chOff x="2726690" y="598849"/>
              <a:chExt cx="3595639" cy="1183610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5545C14-CD35-8CF3-954E-CF1AE3047A6F}"/>
                  </a:ext>
                </a:extLst>
              </p:cNvPr>
              <p:cNvSpPr/>
              <p:nvPr/>
            </p:nvSpPr>
            <p:spPr>
              <a:xfrm rot="5400000">
                <a:off x="3938233" y="-479688"/>
                <a:ext cx="1045502" cy="32025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C088EB5-CDD4-118D-5DF9-9F9224AD6DC4}"/>
                  </a:ext>
                </a:extLst>
              </p:cNvPr>
              <p:cNvSpPr txBox="1"/>
              <p:nvPr/>
            </p:nvSpPr>
            <p:spPr>
              <a:xfrm>
                <a:off x="2726690" y="736957"/>
                <a:ext cx="3595639" cy="1045502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 kern="1200">
                    <a:ln>
                      <a:noFill/>
                    </a:ln>
                    <a:solidFill>
                      <a:schemeClr val="tx1"/>
                    </a:solidFill>
                  </a:rPr>
                  <a:t>Nils Thorben Konopka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>
                    <a:solidFill>
                      <a:schemeClr val="tx1"/>
                    </a:solidFill>
                    <a:latin typeface="Calibri" pitchFamily="34" charset="0"/>
                  </a:rPr>
                  <a:t>nils-thorben.konopka@itc-studenten.de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1000" kern="12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43EE85C-B65E-D24E-33FB-53AB83A0FC3B}"/>
              </a:ext>
            </a:extLst>
          </p:cNvPr>
          <p:cNvGrpSpPr/>
          <p:nvPr/>
        </p:nvGrpSpPr>
        <p:grpSpPr>
          <a:xfrm>
            <a:off x="6434760" y="2601570"/>
            <a:ext cx="2839242" cy="1886540"/>
            <a:chOff x="5430360" y="3757154"/>
            <a:chExt cx="2839242" cy="1886540"/>
          </a:xfrm>
        </p:grpSpPr>
        <p:sp>
          <p:nvSpPr>
            <p:cNvPr id="14" name="Flussdiagramm: Verbinder 13">
              <a:extLst>
                <a:ext uri="{FF2B5EF4-FFF2-40B4-BE49-F238E27FC236}">
                  <a16:creationId xmlns:a16="http://schemas.microsoft.com/office/drawing/2014/main" id="{0FFF1473-6E93-217C-D719-4102CB9E4A32}"/>
                </a:ext>
              </a:extLst>
            </p:cNvPr>
            <p:cNvSpPr/>
            <p:nvPr/>
          </p:nvSpPr>
          <p:spPr>
            <a:xfrm>
              <a:off x="6219611" y="3757154"/>
              <a:ext cx="1178189" cy="1146440"/>
            </a:xfrm>
            <a:prstGeom prst="flowChartConnector">
              <a:avLst/>
            </a:prstGeom>
            <a:blipFill>
              <a:blip r:embed="rId4"/>
              <a:stretch>
                <a:fillRect/>
              </a:stretch>
            </a:blipFill>
            <a:ln w="19050">
              <a:gradFill>
                <a:gsLst>
                  <a:gs pos="68000">
                    <a:srgbClr val="3BBE80"/>
                  </a:gs>
                  <a:gs pos="45980">
                    <a:srgbClr val="71CAAD"/>
                  </a:gs>
                  <a:gs pos="26000">
                    <a:srgbClr val="9BD3CF"/>
                  </a:gs>
                  <a:gs pos="13200">
                    <a:srgbClr val="BADAE8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A20649C9-E580-6F6A-B871-F43855AF1838}"/>
                </a:ext>
              </a:extLst>
            </p:cNvPr>
            <p:cNvGrpSpPr/>
            <p:nvPr/>
          </p:nvGrpSpPr>
          <p:grpSpPr>
            <a:xfrm>
              <a:off x="5430360" y="3815990"/>
              <a:ext cx="2839242" cy="1827704"/>
              <a:chOff x="5430360" y="3815990"/>
              <a:chExt cx="2839242" cy="1827704"/>
            </a:xfrm>
          </p:grpSpPr>
          <p:sp>
            <p:nvSpPr>
              <p:cNvPr id="16" name="Eckige Klammer links 15">
                <a:extLst>
                  <a:ext uri="{FF2B5EF4-FFF2-40B4-BE49-F238E27FC236}">
                    <a16:creationId xmlns:a16="http://schemas.microsoft.com/office/drawing/2014/main" id="{7468184E-878A-C1D0-D477-1C3A0E727CA0}"/>
                  </a:ext>
                </a:extLst>
              </p:cNvPr>
              <p:cNvSpPr/>
              <p:nvPr/>
            </p:nvSpPr>
            <p:spPr>
              <a:xfrm>
                <a:off x="5430360" y="3815991"/>
                <a:ext cx="402430" cy="1612107"/>
              </a:xfrm>
              <a:prstGeom prst="leftBracket">
                <a:avLst/>
              </a:prstGeom>
              <a:noFill/>
              <a:ln w="28575">
                <a:gradFill>
                  <a:gsLst>
                    <a:gs pos="13000">
                      <a:srgbClr val="BADAE8"/>
                    </a:gs>
                    <a:gs pos="25843">
                      <a:srgbClr val="93D1C8"/>
                    </a:gs>
                    <a:gs pos="46000">
                      <a:srgbClr val="66C7A3"/>
                    </a:gs>
                    <a:gs pos="68000">
                      <a:srgbClr val="38BD7E"/>
                    </a:gs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</p:spPr>
            <p:txBody>
              <a:bodyPr anchor="ctr"/>
              <a:lstStyle/>
              <a:p>
                <a:pPr defTabSz="1072798">
                  <a:spcBef>
                    <a:spcPct val="20000"/>
                  </a:spcBef>
                </a:pPr>
                <a:endParaRPr lang="de-DE" sz="1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Eckige Klammer links 16">
                <a:extLst>
                  <a:ext uri="{FF2B5EF4-FFF2-40B4-BE49-F238E27FC236}">
                    <a16:creationId xmlns:a16="http://schemas.microsoft.com/office/drawing/2014/main" id="{FA7E6D21-A255-4E2E-B66D-A155464D49F5}"/>
                  </a:ext>
                </a:extLst>
              </p:cNvPr>
              <p:cNvSpPr/>
              <p:nvPr/>
            </p:nvSpPr>
            <p:spPr>
              <a:xfrm flipH="1">
                <a:off x="7867171" y="3815990"/>
                <a:ext cx="402431" cy="1612107"/>
              </a:xfrm>
              <a:prstGeom prst="leftBracket">
                <a:avLst/>
              </a:prstGeom>
              <a:noFill/>
              <a:ln w="28575">
                <a:gradFill>
                  <a:gsLst>
                    <a:gs pos="13000">
                      <a:srgbClr val="BADAE8"/>
                    </a:gs>
                    <a:gs pos="25843">
                      <a:srgbClr val="93D1C8"/>
                    </a:gs>
                    <a:gs pos="46000">
                      <a:srgbClr val="66C7A3"/>
                    </a:gs>
                    <a:gs pos="68000">
                      <a:srgbClr val="38BD7E"/>
                    </a:gs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</p:spPr>
            <p:txBody>
              <a:bodyPr anchor="ctr"/>
              <a:lstStyle/>
              <a:p>
                <a:pPr defTabSz="1072798">
                  <a:spcBef>
                    <a:spcPct val="20000"/>
                  </a:spcBef>
                </a:pPr>
                <a:endParaRPr lang="de-DE" sz="1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81ECA20-C708-B2CB-F797-FCAC64BFBEF4}"/>
                  </a:ext>
                </a:extLst>
              </p:cNvPr>
              <p:cNvSpPr txBox="1"/>
              <p:nvPr/>
            </p:nvSpPr>
            <p:spPr bwMode="auto">
              <a:xfrm>
                <a:off x="5832790" y="5008997"/>
                <a:ext cx="2034381" cy="461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80000" tIns="180000" rIns="180000" bIns="180000" rtlCol="0">
                <a:noAutofit/>
              </a:bodyPr>
              <a:lstStyle/>
              <a:p>
                <a:pPr marL="0">
                  <a:lnSpc>
                    <a:spcPct val="110000"/>
                  </a:lnSpc>
                  <a:spcAft>
                    <a:spcPts val="600"/>
                  </a:spcAft>
                </a:pPr>
                <a:endParaRPr lang="de-DE" sz="1800">
                  <a:latin typeface="Calibri" pitchFamily="34" charset="0"/>
                </a:endParaRPr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82A3BC61-A848-F73A-B8B9-DDCB158821A0}"/>
                  </a:ext>
                </a:extLst>
              </p:cNvPr>
              <p:cNvGrpSpPr/>
              <p:nvPr/>
            </p:nvGrpSpPr>
            <p:grpSpPr>
              <a:xfrm>
                <a:off x="5839338" y="4828682"/>
                <a:ext cx="1938736" cy="815012"/>
                <a:chOff x="2859696" y="598849"/>
                <a:chExt cx="3202576" cy="1085172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5DEF2A63-A9AC-97F0-3BF1-420ADA6A15AC}"/>
                    </a:ext>
                  </a:extLst>
                </p:cNvPr>
                <p:cNvSpPr/>
                <p:nvPr/>
              </p:nvSpPr>
              <p:spPr>
                <a:xfrm rot="5400000">
                  <a:off x="3938233" y="-479688"/>
                  <a:ext cx="1045502" cy="32025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3">
                  <a:scrgbClr r="0" g="0" b="0"/>
                </a:lnRef>
                <a:fillRef idx="1">
                  <a:scrgbClr r="0" g="0" b="0"/>
                </a:fillRef>
                <a:effectRef idx="1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8FC84111-8675-5AAA-94AB-881D499E1DD5}"/>
                    </a:ext>
                  </a:extLst>
                </p:cNvPr>
                <p:cNvSpPr txBox="1"/>
                <p:nvPr/>
              </p:nvSpPr>
              <p:spPr>
                <a:xfrm>
                  <a:off x="2859696" y="638519"/>
                  <a:ext cx="3202576" cy="10455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60960" tIns="60960" rIns="60960" bIns="6096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de-DE" sz="1000" kern="1200">
                      <a:ln>
                        <a:noFill/>
                      </a:ln>
                      <a:solidFill>
                        <a:schemeClr val="tx1"/>
                      </a:solidFill>
                    </a:rPr>
                    <a:t>Lukas Cornel Meier</a:t>
                  </a:r>
                  <a:endParaRPr lang="de-DE" sz="1000" kern="1200">
                    <a:ln>
                      <a:noFill/>
                    </a:ln>
                    <a:solidFill>
                      <a:schemeClr val="tx1"/>
                    </a:solidFill>
                    <a:latin typeface="Calibri" pitchFamily="34" charset="0"/>
                  </a:endParaRPr>
                </a:p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de-DE" sz="1000">
                      <a:solidFill>
                        <a:schemeClr val="tx1"/>
                      </a:solidFill>
                      <a:latin typeface="Calibri" pitchFamily="34" charset="0"/>
                    </a:rPr>
                    <a:t>lukas.meier@itc-studenten.de</a:t>
                  </a:r>
                  <a:endParaRPr lang="de-DE" sz="1000" kern="120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22D2990-BC8A-B193-BAA1-49F727F8A13A}"/>
              </a:ext>
            </a:extLst>
          </p:cNvPr>
          <p:cNvGrpSpPr/>
          <p:nvPr/>
        </p:nvGrpSpPr>
        <p:grpSpPr>
          <a:xfrm>
            <a:off x="3234401" y="2560755"/>
            <a:ext cx="2772701" cy="1892365"/>
            <a:chOff x="1774825" y="3740665"/>
            <a:chExt cx="2772701" cy="1892365"/>
          </a:xfrm>
        </p:grpSpPr>
        <p:sp>
          <p:nvSpPr>
            <p:cNvPr id="23" name="Eckige Klammer links 22">
              <a:extLst>
                <a:ext uri="{FF2B5EF4-FFF2-40B4-BE49-F238E27FC236}">
                  <a16:creationId xmlns:a16="http://schemas.microsoft.com/office/drawing/2014/main" id="{1F311DC4-CACD-8F50-5150-C25DFE847F34}"/>
                </a:ext>
              </a:extLst>
            </p:cNvPr>
            <p:cNvSpPr/>
            <p:nvPr/>
          </p:nvSpPr>
          <p:spPr>
            <a:xfrm>
              <a:off x="1774825" y="3835121"/>
              <a:ext cx="402430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24" name="Eckige Klammer links 23">
              <a:extLst>
                <a:ext uri="{FF2B5EF4-FFF2-40B4-BE49-F238E27FC236}">
                  <a16:creationId xmlns:a16="http://schemas.microsoft.com/office/drawing/2014/main" id="{BF16137C-438D-1508-987F-AA3A8D5CE82D}"/>
                </a:ext>
              </a:extLst>
            </p:cNvPr>
            <p:cNvSpPr/>
            <p:nvPr/>
          </p:nvSpPr>
          <p:spPr>
            <a:xfrm flipH="1">
              <a:off x="4145095" y="3835120"/>
              <a:ext cx="402431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25" name="Flussdiagramm: Verbinder 24">
              <a:extLst>
                <a:ext uri="{FF2B5EF4-FFF2-40B4-BE49-F238E27FC236}">
                  <a16:creationId xmlns:a16="http://schemas.microsoft.com/office/drawing/2014/main" id="{067CAE49-AF26-26A9-1816-5026DA2DB1D3}"/>
                </a:ext>
              </a:extLst>
            </p:cNvPr>
            <p:cNvSpPr/>
            <p:nvPr/>
          </p:nvSpPr>
          <p:spPr>
            <a:xfrm>
              <a:off x="2564077" y="3740665"/>
              <a:ext cx="1178189" cy="1146440"/>
            </a:xfrm>
            <a:prstGeom prst="flowChartConnector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 l="-13000" r="-13000"/>
              </a:stretch>
            </a:blipFill>
            <a:ln w="19050">
              <a:gradFill>
                <a:gsLst>
                  <a:gs pos="68000">
                    <a:srgbClr val="3BBE80"/>
                  </a:gs>
                  <a:gs pos="45980">
                    <a:srgbClr val="71CAAD"/>
                  </a:gs>
                  <a:gs pos="26000">
                    <a:srgbClr val="9BD3CF"/>
                  </a:gs>
                  <a:gs pos="13200">
                    <a:srgbClr val="BADAE8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EB14720-EA4B-4B51-E1B4-5FF4BF8624E7}"/>
                </a:ext>
              </a:extLst>
            </p:cNvPr>
            <p:cNvSpPr txBox="1"/>
            <p:nvPr/>
          </p:nvSpPr>
          <p:spPr bwMode="auto">
            <a:xfrm>
              <a:off x="2177255" y="5028127"/>
              <a:ext cx="2034381" cy="46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80000" tIns="180000" rIns="180000" bIns="180000" rtlCol="0">
              <a:noAutofit/>
            </a:bodyPr>
            <a:lstStyle/>
            <a:p>
              <a:pPr marL="0">
                <a:lnSpc>
                  <a:spcPct val="110000"/>
                </a:lnSpc>
                <a:spcAft>
                  <a:spcPts val="600"/>
                </a:spcAft>
              </a:pPr>
              <a:endParaRPr lang="de-DE" sz="1800">
                <a:latin typeface="Calibri" pitchFamily="34" charset="0"/>
              </a:endParaRP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5C87F514-562D-1EE2-4B7E-87F5BE1AD6A2}"/>
                </a:ext>
              </a:extLst>
            </p:cNvPr>
            <p:cNvGrpSpPr/>
            <p:nvPr/>
          </p:nvGrpSpPr>
          <p:grpSpPr>
            <a:xfrm>
              <a:off x="2183802" y="4837548"/>
              <a:ext cx="1983120" cy="795482"/>
              <a:chOff x="2859696" y="585183"/>
              <a:chExt cx="3275894" cy="105916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D2D3EC1-5E31-9C75-DA07-4C45A1626C25}"/>
                  </a:ext>
                </a:extLst>
              </p:cNvPr>
              <p:cNvSpPr/>
              <p:nvPr/>
            </p:nvSpPr>
            <p:spPr>
              <a:xfrm rot="5400000">
                <a:off x="3938233" y="-479688"/>
                <a:ext cx="1045502" cy="32025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70F03F1-FA97-E314-E7C1-0C91D1ABFA41}"/>
                  </a:ext>
                </a:extLst>
              </p:cNvPr>
              <p:cNvSpPr txBox="1"/>
              <p:nvPr/>
            </p:nvSpPr>
            <p:spPr>
              <a:xfrm>
                <a:off x="2933013" y="585183"/>
                <a:ext cx="3202577" cy="1045500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 kern="1200">
                    <a:ln>
                      <a:noFill/>
                    </a:ln>
                    <a:solidFill>
                      <a:schemeClr val="tx1"/>
                    </a:solidFill>
                  </a:rPr>
                  <a:t>Rodrigo Galarza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>
                    <a:solidFill>
                      <a:schemeClr val="tx1"/>
                    </a:solidFill>
                    <a:latin typeface="Calibri" pitchFamily="34" charset="0"/>
                  </a:rPr>
                  <a:t>i.quiroz-galarza@itc-studenten.de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55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972E8-92A0-DBE0-D758-20C96E9A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Aufgabenstellung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D6E6E2-851C-DFD8-463C-0934A4B3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5</a:t>
            </a:fld>
            <a:endParaRPr lang="de-DE"/>
          </a:p>
        </p:txBody>
      </p:sp>
      <p:pic>
        <p:nvPicPr>
          <p:cNvPr id="8" name="Grafik 7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09D208BC-B98A-BF24-E459-FA200B722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8529"/>
            <a:ext cx="8596668" cy="443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5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8BE22F-DB2D-89BE-6670-5180570D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Datenbankmodell</a:t>
            </a:r>
          </a:p>
        </p:txBody>
      </p:sp>
      <p:pic>
        <p:nvPicPr>
          <p:cNvPr id="6" name="Grafik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4B01162D-86FA-2D51-7408-791F8A6B1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40" y="1072061"/>
            <a:ext cx="8143424" cy="352203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835FE3-6CFA-DB1F-6F0D-B147CF85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D177590-C0B9-4388-A01F-98FB57FCBBE4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 descr="Ein Bild, das Text, Screenshot, parallel, Reihe enthält.&#10;&#10;Automatisch generierte Beschreibung">
            <a:extLst>
              <a:ext uri="{FF2B5EF4-FFF2-40B4-BE49-F238E27FC236}">
                <a16:creationId xmlns:a16="http://schemas.microsoft.com/office/drawing/2014/main" id="{DB8D337E-E379-AAC2-4D70-DFB77964B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92" y="2157643"/>
            <a:ext cx="3764051" cy="3579426"/>
          </a:xfrm>
          <a:prstGeom prst="rect">
            <a:avLst/>
          </a:prstGeom>
        </p:spPr>
      </p:pic>
      <p:pic>
        <p:nvPicPr>
          <p:cNvPr id="46" name="Grafik 4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BE1E157-5F7E-60DE-0CE8-70CA86743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11" y="2151167"/>
            <a:ext cx="4133832" cy="3579425"/>
          </a:xfrm>
          <a:prstGeom prst="rect">
            <a:avLst/>
          </a:prstGeom>
        </p:spPr>
      </p:pic>
      <p:pic>
        <p:nvPicPr>
          <p:cNvPr id="48" name="Grafik 4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83FD3A11-0A2C-D6B6-9353-3E0A64CBC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71" y="2536390"/>
            <a:ext cx="4888689" cy="2951218"/>
          </a:xfrm>
          <a:prstGeom prst="rect">
            <a:avLst/>
          </a:prstGeom>
        </p:spPr>
      </p:pic>
      <p:pic>
        <p:nvPicPr>
          <p:cNvPr id="50" name="Grafik 49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05298F71-C9DB-1CCD-503A-072BCA07F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0" y="3201675"/>
            <a:ext cx="5283289" cy="1478408"/>
          </a:xfrm>
          <a:prstGeom prst="rect">
            <a:avLst/>
          </a:prstGeom>
        </p:spPr>
      </p:pic>
      <p:pic>
        <p:nvPicPr>
          <p:cNvPr id="52" name="Grafik 51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B54DEEF8-66E2-8899-00A6-56CF29C68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75157"/>
            <a:ext cx="5278525" cy="3561911"/>
          </a:xfrm>
          <a:prstGeom prst="rect">
            <a:avLst/>
          </a:prstGeom>
        </p:spPr>
      </p:pic>
      <p:pic>
        <p:nvPicPr>
          <p:cNvPr id="54" name="Grafik 5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AD4FA08F-0824-AC25-E9AF-36AC31F7BB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2" y="2176213"/>
            <a:ext cx="4450488" cy="3576681"/>
          </a:xfrm>
          <a:prstGeom prst="rect">
            <a:avLst/>
          </a:prstGeom>
        </p:spPr>
      </p:pic>
      <p:pic>
        <p:nvPicPr>
          <p:cNvPr id="12" name="Grafik 11" descr="Ein Bild, das Text, Diagramm, Plan, Screenshot enthält.&#10;&#10;Automatisch generierte Beschreibung">
            <a:extLst>
              <a:ext uri="{FF2B5EF4-FFF2-40B4-BE49-F238E27FC236}">
                <a16:creationId xmlns:a16="http://schemas.microsoft.com/office/drawing/2014/main" id="{A3A52AE9-661A-0243-8ED6-FC1174994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5794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362762-4756-03ED-B889-B81B9D53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/>
              <a:t>Datenbankmodell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817FE52-ED25-06CA-F53A-2B2C9E15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err="1"/>
              <a:t>Haupttabellen</a:t>
            </a:r>
            <a:endParaRPr lang="en-US" sz="1500"/>
          </a:p>
          <a:p>
            <a:pPr lvl="1"/>
            <a:r>
              <a:rPr lang="en-US" sz="1300" err="1"/>
              <a:t>Veranstaltung</a:t>
            </a:r>
            <a:endParaRPr lang="en-US" sz="1300"/>
          </a:p>
          <a:p>
            <a:pPr lvl="1"/>
            <a:r>
              <a:rPr lang="en-US" sz="1300" err="1"/>
              <a:t>Dozent</a:t>
            </a:r>
            <a:endParaRPr lang="en-US" sz="1300"/>
          </a:p>
          <a:p>
            <a:pPr lvl="1"/>
            <a:r>
              <a:rPr lang="en-US" sz="1300"/>
              <a:t>Modul</a:t>
            </a:r>
          </a:p>
          <a:p>
            <a:pPr lvl="1"/>
            <a:r>
              <a:rPr lang="en-US" sz="1300"/>
              <a:t>Student</a:t>
            </a:r>
          </a:p>
          <a:p>
            <a:pPr lvl="1"/>
            <a:r>
              <a:rPr lang="en-US" sz="1300" err="1"/>
              <a:t>Historie</a:t>
            </a:r>
            <a:endParaRPr lang="en-US" sz="1300"/>
          </a:p>
          <a:p>
            <a:pPr lvl="1"/>
            <a:r>
              <a:rPr lang="en-US" sz="1300" err="1"/>
              <a:t>Termin</a:t>
            </a:r>
            <a:endParaRPr lang="en-US" sz="1300"/>
          </a:p>
          <a:p>
            <a:pPr lvl="1"/>
            <a:r>
              <a:rPr lang="en-US" sz="1300" err="1"/>
              <a:t>AnwesenheitProtokoll</a:t>
            </a:r>
            <a:endParaRPr lang="en-US" sz="13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8512BD-D896-428C-59FA-C7EC9C75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177590-C0B9-4388-A01F-98FB57FCBBE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1B4C7-7A69-112A-16D3-01B09D10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/>
              <a:t>Datenbankmodell</a:t>
            </a:r>
          </a:p>
        </p:txBody>
      </p:sp>
      <p:pic>
        <p:nvPicPr>
          <p:cNvPr id="6" name="Inhaltsplatzhalter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57C98C23-7BF1-37BD-F9EE-5EEC9CD3C8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917336" cy="388077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9B2E3A-512B-E299-617B-C4B3BC92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183" y="2160589"/>
            <a:ext cx="2642041" cy="3880773"/>
          </a:xfrm>
        </p:spPr>
        <p:txBody>
          <a:bodyPr>
            <a:normAutofit/>
          </a:bodyPr>
          <a:lstStyle/>
          <a:p>
            <a:r>
              <a:rPr lang="en-US" sz="1500" err="1"/>
              <a:t>Domaintabellen</a:t>
            </a:r>
            <a:endParaRPr lang="en-US" sz="1500"/>
          </a:p>
          <a:p>
            <a:pPr lvl="1"/>
            <a:r>
              <a:rPr lang="en-US" sz="1300" err="1"/>
              <a:t>D_Aenderungsart</a:t>
            </a:r>
            <a:endParaRPr lang="en-US" sz="1300"/>
          </a:p>
          <a:p>
            <a:pPr lvl="1"/>
            <a:r>
              <a:rPr lang="en-US" sz="1300" err="1"/>
              <a:t>D_Gruppe</a:t>
            </a:r>
            <a:endParaRPr lang="en-US" sz="1300"/>
          </a:p>
          <a:p>
            <a:pPr lvl="1"/>
            <a:r>
              <a:rPr lang="en-US" sz="1300" err="1"/>
              <a:t>D_Jahrgang</a:t>
            </a:r>
            <a:endParaRPr lang="en-US" sz="1300"/>
          </a:p>
          <a:p>
            <a:pPr lvl="1"/>
            <a:r>
              <a:rPr lang="en-US" sz="1300" err="1"/>
              <a:t>D_Semester</a:t>
            </a:r>
            <a:endParaRPr lang="en-US" sz="1300"/>
          </a:p>
          <a:p>
            <a:pPr lvl="1"/>
            <a:r>
              <a:rPr lang="en-US" sz="1300" err="1"/>
              <a:t>D_Typ</a:t>
            </a:r>
            <a:endParaRPr lang="en-US" sz="1300"/>
          </a:p>
          <a:p>
            <a:pPr lvl="1"/>
            <a:r>
              <a:rPr lang="en-US" sz="1300" err="1"/>
              <a:t>D_Fehlgrund</a:t>
            </a:r>
            <a:endParaRPr lang="en-US" sz="13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7B7BC4-578F-F84D-B435-56407457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177590-C0B9-4388-A01F-98FB57FCBBE4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969D37-FED6-78FF-DE7F-C9EECBBE2613}"/>
              </a:ext>
            </a:extLst>
          </p:cNvPr>
          <p:cNvSpPr/>
          <p:nvPr/>
        </p:nvSpPr>
        <p:spPr>
          <a:xfrm>
            <a:off x="5057775" y="3451224"/>
            <a:ext cx="495300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E29BDBA-85A3-93CF-E7C0-7E966FD0F9E4}"/>
              </a:ext>
            </a:extLst>
          </p:cNvPr>
          <p:cNvSpPr/>
          <p:nvPr/>
        </p:nvSpPr>
        <p:spPr>
          <a:xfrm>
            <a:off x="4092769" y="4203699"/>
            <a:ext cx="469706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B32735-3767-3E6A-ECB4-09B066C482C8}"/>
              </a:ext>
            </a:extLst>
          </p:cNvPr>
          <p:cNvSpPr/>
          <p:nvPr/>
        </p:nvSpPr>
        <p:spPr>
          <a:xfrm>
            <a:off x="3930843" y="5330824"/>
            <a:ext cx="523681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3690180-141B-4279-D300-B4744A701F0A}"/>
              </a:ext>
            </a:extLst>
          </p:cNvPr>
          <p:cNvSpPr/>
          <p:nvPr/>
        </p:nvSpPr>
        <p:spPr>
          <a:xfrm>
            <a:off x="892368" y="3686174"/>
            <a:ext cx="412557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F555FF4-1F2B-EB50-110D-BBCABA004B53}"/>
              </a:ext>
            </a:extLst>
          </p:cNvPr>
          <p:cNvSpPr/>
          <p:nvPr/>
        </p:nvSpPr>
        <p:spPr>
          <a:xfrm>
            <a:off x="6076950" y="2759074"/>
            <a:ext cx="624233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6520981-5ECC-DDE1-C27C-C88B86718C04}"/>
              </a:ext>
            </a:extLst>
          </p:cNvPr>
          <p:cNvSpPr/>
          <p:nvPr/>
        </p:nvSpPr>
        <p:spPr>
          <a:xfrm>
            <a:off x="2087066" y="4381499"/>
            <a:ext cx="519609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1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8397D367-61D1-1CB1-DF56-9A1AD86B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13260"/>
            <a:ext cx="5418666" cy="1749649"/>
          </a:xfrm>
          <a:prstGeom prst="rect">
            <a:avLst/>
          </a:prstGeom>
        </p:spPr>
      </p:pic>
      <p:pic>
        <p:nvPicPr>
          <p:cNvPr id="11" name="Grafik 10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A14EC5ED-C1A4-FD99-2D3C-500CD8E3F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71" y="3113260"/>
            <a:ext cx="5418666" cy="2017168"/>
          </a:xfrm>
          <a:prstGeom prst="rect">
            <a:avLst/>
          </a:prstGeom>
        </p:spPr>
      </p:pic>
      <p:pic>
        <p:nvPicPr>
          <p:cNvPr id="14" name="Grafik 13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AD0C4B40-3A25-9945-1063-CD6C22337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843978"/>
            <a:ext cx="5423429" cy="25557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2BEDEA-561F-17AA-200D-A7532B21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e-DE"/>
              <a:t>Datenbankmodell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55D258B3-F0A0-C574-BDB6-CA0B8CCC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err="1"/>
              <a:t>Matchingtabellen</a:t>
            </a:r>
            <a:endParaRPr lang="en-US"/>
          </a:p>
          <a:p>
            <a:pPr lvl="1"/>
            <a:r>
              <a:rPr lang="en-US" err="1"/>
              <a:t>Anwesenheit</a:t>
            </a:r>
            <a:endParaRPr lang="en-US"/>
          </a:p>
          <a:p>
            <a:pPr lvl="1"/>
            <a:r>
              <a:rPr lang="en-US" err="1"/>
              <a:t>BelegteVeranstaltung</a:t>
            </a:r>
            <a:endParaRPr lang="en-US"/>
          </a:p>
          <a:p>
            <a:pPr lvl="1"/>
            <a:r>
              <a:rPr lang="en-US" err="1"/>
              <a:t>VertretenderDozent</a:t>
            </a:r>
            <a:endParaRPr lang="en-US"/>
          </a:p>
          <a:p>
            <a:pPr lvl="1"/>
            <a:r>
              <a:rPr lang="en-US"/>
              <a:t>Termin2Gruppe</a:t>
            </a:r>
          </a:p>
        </p:txBody>
      </p:sp>
      <p:pic>
        <p:nvPicPr>
          <p:cNvPr id="6" name="Inhaltsplatzhalter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AFFDAC70-4774-0D59-1878-1401DEC037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6" r="3" b="469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2C11C0-0167-C591-23D0-F5411EB7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177590-C0B9-4388-A01F-98FB57FCBBE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1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Application>Microsoft Office PowerPoint</Application>
  <PresentationFormat>Widescreen</PresentationFormat>
  <Slides>41</Slides>
  <Notes>5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Facette</vt:lpstr>
      <vt:lpstr>  Datenbank Vertiefung Aktive Datenbanken – Gruppe 1 - Stundenplan</vt:lpstr>
      <vt:lpstr>Inhaltsverzeichnis</vt:lpstr>
      <vt:lpstr>Aufgabenstellung / Datenmodell</vt:lpstr>
      <vt:lpstr>Aufgabenstellung</vt:lpstr>
      <vt:lpstr>Aufgabenstellung</vt:lpstr>
      <vt:lpstr>Datenbankmodell</vt:lpstr>
      <vt:lpstr>Datenbankmodell</vt:lpstr>
      <vt:lpstr>Datenbankmodell</vt:lpstr>
      <vt:lpstr>Datenbankmodell</vt:lpstr>
      <vt:lpstr>Konsistenzbedingungen</vt:lpstr>
      <vt:lpstr>Constraints</vt:lpstr>
      <vt:lpstr>Trigger</vt:lpstr>
      <vt:lpstr>Trigger</vt:lpstr>
      <vt:lpstr>Trigger</vt:lpstr>
      <vt:lpstr>Trigger</vt:lpstr>
      <vt:lpstr>Trigger</vt:lpstr>
      <vt:lpstr>Trigger</vt:lpstr>
      <vt:lpstr>Trigger</vt:lpstr>
      <vt:lpstr>Services</vt:lpstr>
      <vt:lpstr>Dozent</vt:lpstr>
      <vt:lpstr>Dozent: View</vt:lpstr>
      <vt:lpstr>Dozent: Stored Procedures</vt:lpstr>
      <vt:lpstr>Dozent: Stored Procedures </vt:lpstr>
      <vt:lpstr>Dozent: Stored Procedures</vt:lpstr>
      <vt:lpstr>Dozent: Stored Procedures</vt:lpstr>
      <vt:lpstr>Dozent: Functions</vt:lpstr>
      <vt:lpstr>Verwaltung</vt:lpstr>
      <vt:lpstr>Verwaltung: View</vt:lpstr>
      <vt:lpstr>Verwaltung: Stored Procedures</vt:lpstr>
      <vt:lpstr>Verwaltung: Stored Procedures</vt:lpstr>
      <vt:lpstr>Verwaltung: Functions</vt:lpstr>
      <vt:lpstr>Verwaltung: Functions</vt:lpstr>
      <vt:lpstr>Verwaltung: Functions</vt:lpstr>
      <vt:lpstr>Verwaltung: Functions</vt:lpstr>
      <vt:lpstr>Protokollierung: Trigger</vt:lpstr>
      <vt:lpstr>Protokollierung: Trigger</vt:lpstr>
      <vt:lpstr>Tests</vt:lpstr>
      <vt:lpstr>Live JBDC Demo</vt:lpstr>
      <vt:lpstr>Testdaten für 50 Jahre</vt:lpstr>
      <vt:lpstr>Performance</vt:lpstr>
      <vt:lpstr>Impressum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Stundenplan</dc:title>
  <dc:creator>Konopka, Nils Thorben</dc:creator>
  <cp:revision>4</cp:revision>
  <dcterms:created xsi:type="dcterms:W3CDTF">2024-01-21T17:49:26Z</dcterms:created>
  <dcterms:modified xsi:type="dcterms:W3CDTF">2024-01-24T19:51:45Z</dcterms:modified>
</cp:coreProperties>
</file>