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2" r:id="rId4"/>
    <p:sldId id="258" r:id="rId5"/>
    <p:sldId id="279" r:id="rId6"/>
    <p:sldId id="277" r:id="rId7"/>
    <p:sldId id="280" r:id="rId8"/>
    <p:sldId id="260" r:id="rId9"/>
    <p:sldId id="261" r:id="rId10"/>
    <p:sldId id="263" r:id="rId11"/>
    <p:sldId id="293" r:id="rId12"/>
    <p:sldId id="294" r:id="rId13"/>
    <p:sldId id="295" r:id="rId14"/>
    <p:sldId id="296" r:id="rId15"/>
    <p:sldId id="297" r:id="rId16"/>
    <p:sldId id="298" r:id="rId17"/>
    <p:sldId id="264" r:id="rId18"/>
    <p:sldId id="265" r:id="rId19"/>
    <p:sldId id="271" r:id="rId20"/>
    <p:sldId id="272" r:id="rId21"/>
    <p:sldId id="282" r:id="rId22"/>
    <p:sldId id="283" r:id="rId23"/>
    <p:sldId id="284" r:id="rId24"/>
    <p:sldId id="273" r:id="rId25"/>
    <p:sldId id="266" r:id="rId26"/>
    <p:sldId id="274" r:id="rId27"/>
    <p:sldId id="286" r:id="rId28"/>
    <p:sldId id="285" r:id="rId29"/>
    <p:sldId id="276" r:id="rId30"/>
    <p:sldId id="289" r:id="rId31"/>
    <p:sldId id="290" r:id="rId32"/>
    <p:sldId id="292" r:id="rId33"/>
    <p:sldId id="291" r:id="rId34"/>
    <p:sldId id="267" r:id="rId35"/>
    <p:sldId id="268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88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9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22.01.2024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22.01.2024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22.01.2024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4640"/>
            <a:ext cx="7766936" cy="2486196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Datenbank Vertiefung</a:t>
            </a:r>
            <a:br>
              <a:rPr lang="de-DE" dirty="0"/>
            </a:br>
            <a:r>
              <a:rPr lang="de-DE" sz="2400" dirty="0"/>
              <a:t>Aktive Datenbanken – Gruppe 1 - 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Von: Nils Thorben Konopka, Lukas Meier, Rodrigo </a:t>
            </a:r>
            <a:r>
              <a:rPr lang="de-DE" dirty="0" err="1"/>
              <a:t>Galarza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VeranstaltungTrigger</a:t>
            </a:r>
            <a:endParaRPr lang="de-DE" b="1" i="1" dirty="0"/>
          </a:p>
          <a:p>
            <a:pPr lvl="1"/>
            <a:r>
              <a:rPr lang="de-DE" dirty="0"/>
              <a:t>Wird vor einem DELETE-Vorgang auf der Tabelle Veranstaltung ausgelöst und führt verschiedene Aktionen aus, um die Integrität der Datenbank zu gewährleisten.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Überprüfung, ob es noch zugehörige Termine für die zu löschende Veranstaltung gibt.</a:t>
            </a:r>
          </a:p>
          <a:p>
            <a:pPr lvl="1"/>
            <a:r>
              <a:rPr lang="de-DE" dirty="0"/>
              <a:t>Falls Termine vorhanden sind, wird ein Fehler ausgelöst und das Löschen der Veranstaltung verhindert.</a:t>
            </a:r>
          </a:p>
          <a:p>
            <a:pPr lvl="1"/>
            <a:r>
              <a:rPr lang="de-DE" dirty="0"/>
              <a:t>Andernfalls:</a:t>
            </a:r>
          </a:p>
          <a:p>
            <a:pPr lvl="2"/>
            <a:r>
              <a:rPr lang="de-DE" dirty="0"/>
              <a:t>Löschung der Zugehörige Termine, Belegung der Veranstaltung durch Studenten, </a:t>
            </a:r>
            <a:r>
              <a:rPr lang="de-DE" dirty="0" err="1"/>
              <a:t>Historieeinträge</a:t>
            </a:r>
            <a:r>
              <a:rPr lang="de-DE" dirty="0"/>
              <a:t>, Anwesenheitsdaten, Zuordnung zwischen Termine und Gruppen, Zuordnung von vertretenden Dozenten zu Terminen.</a:t>
            </a:r>
            <a:endParaRPr lang="de-DE" b="1" i="1" dirty="0"/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Veranstaltung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9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11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beforeInsertBelegteveranstaltung</a:t>
            </a:r>
            <a:endParaRPr lang="de-DE" b="1" i="1" dirty="0"/>
          </a:p>
          <a:p>
            <a:pPr lvl="1"/>
            <a:r>
              <a:rPr lang="de-DE" dirty="0"/>
              <a:t>Vor einem INSERT-Vorgang auf der Tabelle </a:t>
            </a:r>
            <a:r>
              <a:rPr lang="de-DE" b="1" i="1" dirty="0" err="1"/>
              <a:t>BelegteVeranstaltung</a:t>
            </a:r>
            <a:r>
              <a:rPr lang="de-DE" dirty="0"/>
              <a:t> ausgelöst und überprüft, ob ein Student an einer Veranstaltung seines Jahrgangs teilnehmen kann.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Abrufen des Jahrgangs des Studenten basierend auf der übergebenen Matrikelnummer.</a:t>
            </a:r>
          </a:p>
          <a:p>
            <a:pPr lvl="1"/>
            <a:r>
              <a:rPr lang="de-DE" dirty="0"/>
              <a:t>Abrufen des Jahrgangs der Veranstaltung basierend auf der übergebenen Veranstaltungs-ID.</a:t>
            </a:r>
          </a:p>
          <a:p>
            <a:pPr lvl="1"/>
            <a:r>
              <a:rPr lang="de-DE" dirty="0"/>
              <a:t>Prüfen, ob der Jahrgang des Studenten und der Jahrgang der Veranstaltung angegeben sind und ob sie übereinstimmen.</a:t>
            </a:r>
          </a:p>
          <a:p>
            <a:pPr lvl="1"/>
            <a:r>
              <a:rPr lang="de-DE" dirty="0"/>
              <a:t>Falls die Jahrgänge nicht übereinstimmen oder nicht angegeben sind, wird ein Fehler ausgelöst und das Einfügen verhindert.</a:t>
            </a:r>
            <a:endParaRPr lang="de-DE" b="1" i="1" dirty="0"/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9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beforeInsertTermin</a:t>
            </a:r>
            <a:endParaRPr lang="de-DE" b="1" i="1" dirty="0"/>
          </a:p>
          <a:p>
            <a:pPr lvl="1"/>
            <a:r>
              <a:rPr lang="de-DE" dirty="0"/>
              <a:t>Vor einem INSERT-Vorgang auf der Tabelle </a:t>
            </a:r>
            <a:r>
              <a:rPr lang="de-DE" b="1" i="1" dirty="0"/>
              <a:t>Termin</a:t>
            </a:r>
            <a:r>
              <a:rPr lang="de-DE" dirty="0"/>
              <a:t> ausgelöst und überprüft, ob ein neuer Termin in der Zukunft liegt.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Prüfen, ob das Datum des neuen Termins in der Zukunft liegt.</a:t>
            </a:r>
          </a:p>
          <a:p>
            <a:pPr lvl="1"/>
            <a:r>
              <a:rPr lang="de-DE" dirty="0"/>
              <a:t>Falls das Datum nicht in der Zukunft liegt, wird ein Fehler ausgelöst, und das Einfügen des Termins wird verhindert.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Termin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2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gruppeTrigger</a:t>
            </a:r>
            <a:endParaRPr lang="de-DE" b="1" i="1" dirty="0"/>
          </a:p>
          <a:p>
            <a:pPr lvl="1"/>
            <a:r>
              <a:rPr lang="de-DE" dirty="0"/>
              <a:t>Vor einem INSERT-Vorgang auf der Tabelle ausgelöst und überprüft sowie modifiziert die eingegebene Gruppenbezeichnung.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Überprüfen, ob die Gruppenbezeichnung "g-l" verwendet wird und sie in "G-L" umwandeln.</a:t>
            </a:r>
          </a:p>
          <a:p>
            <a:pPr lvl="1"/>
            <a:r>
              <a:rPr lang="de-DE" dirty="0"/>
              <a:t>Überprüfen, ob die Gruppenbezeichnung "a-f" verwendet wird und sie in "A-F" umwandeln.</a:t>
            </a:r>
          </a:p>
          <a:p>
            <a:pPr lvl="1"/>
            <a:r>
              <a:rPr lang="de-DE" dirty="0"/>
              <a:t>Überprüfen, ob die eingegebene Gruppenbezeichnung in der Tabelle </a:t>
            </a:r>
            <a:r>
              <a:rPr lang="de-DE" dirty="0" err="1"/>
              <a:t>D_Gruppe</a:t>
            </a:r>
            <a:r>
              <a:rPr lang="de-DE" dirty="0"/>
              <a:t> existiert.</a:t>
            </a:r>
          </a:p>
          <a:p>
            <a:pPr lvl="1"/>
            <a:r>
              <a:rPr lang="de-DE" dirty="0"/>
              <a:t>Falls die Gruppenbezeichnung nicht existiert, wird ein Fehler ausgelöst, und das Einfügen wird verhindert.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Termin2Gruppe</a:t>
            </a:r>
          </a:p>
          <a:p>
            <a:pPr lvl="1"/>
            <a:r>
              <a:rPr lang="de-DE" dirty="0"/>
              <a:t>Student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0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jahrgangTrigger</a:t>
            </a:r>
            <a:endParaRPr lang="de-DE" b="1" i="1" dirty="0"/>
          </a:p>
          <a:p>
            <a:pPr lvl="1"/>
            <a:r>
              <a:rPr lang="de-DE" dirty="0"/>
              <a:t>Vor einem INSERT-Vorgang auf der Tabelle ausgelöst und überprüft sowie modifiziert den eingegebenen Jahrgang.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Überprüfen, ob der Jahrgang im Bereich von 2001 bis 2099 liegt und ihn auf das Jahrhundert umwandeln.</a:t>
            </a:r>
          </a:p>
          <a:p>
            <a:pPr lvl="1"/>
            <a:r>
              <a:rPr lang="de-DE" dirty="0"/>
              <a:t>Überprüfen, ob der Jahrgang in der Tabelle </a:t>
            </a:r>
            <a:r>
              <a:rPr lang="de-DE" b="1" i="1" dirty="0" err="1"/>
              <a:t>D_Jahrgang</a:t>
            </a:r>
            <a:r>
              <a:rPr lang="de-DE" b="1" i="1" dirty="0"/>
              <a:t> </a:t>
            </a:r>
            <a:r>
              <a:rPr lang="de-DE" dirty="0"/>
              <a:t>existiert.</a:t>
            </a:r>
          </a:p>
          <a:p>
            <a:pPr lvl="1"/>
            <a:r>
              <a:rPr lang="de-DE" dirty="0"/>
              <a:t>Falls eine der Bedingungen nicht erfüllt ist, wird ein Fehler ausgelöst, und das Einfügen wird verhindert.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 err="1"/>
              <a:t>D_Jahrgang</a:t>
            </a:r>
            <a:endParaRPr lang="de-DE" dirty="0"/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/>
              <a:t>Veranstaltung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15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studentTrigger</a:t>
            </a:r>
            <a:endParaRPr lang="de-DE" b="1" i="1" dirty="0"/>
          </a:p>
          <a:p>
            <a:pPr lvl="1"/>
            <a:r>
              <a:rPr lang="de-DE" dirty="0"/>
              <a:t>Nach einem INSERT-Vorgang auf der Tabelle </a:t>
            </a:r>
            <a:r>
              <a:rPr lang="de-DE" b="1" i="1" dirty="0"/>
              <a:t>Student</a:t>
            </a:r>
            <a:r>
              <a:rPr lang="de-DE" dirty="0"/>
              <a:t> ausgelöst und führt eine Aktion aus, um automatisch den Studenten zu Pflichtveranstaltungen für sein Studienjahr hinzuzufügen.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Einfügen von Datensätzen in die Tabelle </a:t>
            </a:r>
            <a:r>
              <a:rPr lang="de-DE" b="1" i="1" dirty="0" err="1"/>
              <a:t>BelegteVeranstaltung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Die Datensätze werden ausgewählt basierend auf den Pflichtveranstaltungen des Moduls, dem Jahrgang des neuen Studenten und der Veranstaltungen des gleichen Jahrgangs.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1"/>
            <a:r>
              <a:rPr lang="de-DE" dirty="0"/>
              <a:t>Veranstaltung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9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vertretenderDozentTrigger</a:t>
            </a:r>
            <a:endParaRPr lang="de-DE" b="1" i="1" dirty="0"/>
          </a:p>
          <a:p>
            <a:pPr lvl="1"/>
            <a:r>
              <a:rPr lang="de-DE" dirty="0"/>
              <a:t>Nach einem INSERT-Vorgang auf der Tabelle </a:t>
            </a:r>
            <a:r>
              <a:rPr lang="de-DE" b="1" i="1" dirty="0" err="1"/>
              <a:t>vertretenderDozent</a:t>
            </a:r>
            <a:r>
              <a:rPr lang="de-DE" dirty="0"/>
              <a:t> ausgelöst und führt eine Aktion aus, um automatisch eine Vertretung für einen Dozenten in den Stundenplan einzutragen.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der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b="1" i="1" dirty="0" err="1"/>
              <a:t>trageVertretungEin</a:t>
            </a:r>
            <a:r>
              <a:rPr lang="de-DE" dirty="0"/>
              <a:t> mit den Werten von </a:t>
            </a:r>
            <a:r>
              <a:rPr lang="de-DE" b="1" i="1" dirty="0" err="1"/>
              <a:t>NEW.terminId</a:t>
            </a:r>
            <a:r>
              <a:rPr lang="de-DE" b="1" i="1" dirty="0"/>
              <a:t> </a:t>
            </a:r>
            <a:r>
              <a:rPr lang="de-DE" dirty="0"/>
              <a:t>und </a:t>
            </a:r>
            <a:r>
              <a:rPr lang="de-DE" b="1" i="1" dirty="0" err="1"/>
              <a:t>NEW.dozentId</a:t>
            </a:r>
            <a:r>
              <a:rPr lang="de-DE" dirty="0"/>
              <a:t>.</a:t>
            </a:r>
          </a:p>
          <a:p>
            <a:r>
              <a:rPr lang="de-DE" b="1" i="1" dirty="0"/>
              <a:t>Zugehörige Tabelle</a:t>
            </a:r>
          </a:p>
          <a:p>
            <a:pPr lvl="1"/>
            <a:r>
              <a:rPr lang="de-DE" dirty="0" err="1"/>
              <a:t>vertretenderDozent</a:t>
            </a:r>
            <a:endParaRPr lang="de-DE" dirty="0"/>
          </a:p>
          <a:p>
            <a:pPr lvl="1"/>
            <a:r>
              <a:rPr lang="de-DE" dirty="0"/>
              <a:t>Termin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4C17FF-6B8C-AEA7-35C8-3B20901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89E2-F681-7A6E-2FC5-A91B516F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9FF35-9DFE-D11C-DADB-B0224A12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84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DE1E52-7BBA-7982-8FD8-33D1AA6C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52AD69-7EBB-169E-1766-5149E4EB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Rolle</a:t>
            </a:r>
          </a:p>
          <a:p>
            <a:pPr lvl="1"/>
            <a:r>
              <a:rPr lang="de-DE" dirty="0"/>
              <a:t>Der Dozent ist eine zentrale Rolle im Stundenplansystem, die Spezifische Rechte für die effektive Verwaltung von Veranstaltungen und Termine besitzt.</a:t>
            </a:r>
          </a:p>
          <a:p>
            <a:r>
              <a:rPr lang="de-DE" b="1" i="1" dirty="0"/>
              <a:t>Rechte</a:t>
            </a:r>
          </a:p>
          <a:p>
            <a:pPr lvl="1"/>
            <a:r>
              <a:rPr lang="de-DE" dirty="0"/>
              <a:t>Leserechte (SELECT) auf die </a:t>
            </a:r>
            <a:r>
              <a:rPr lang="de-DE" b="1" i="1" dirty="0" err="1"/>
              <a:t>dozentView</a:t>
            </a:r>
            <a:endParaRPr lang="de-DE" b="1" i="1" dirty="0"/>
          </a:p>
          <a:p>
            <a:pPr lvl="1"/>
            <a:r>
              <a:rPr lang="de-DE" dirty="0"/>
              <a:t>Vertretung für Veranstaltung eintragen</a:t>
            </a:r>
          </a:p>
          <a:p>
            <a:pPr lvl="1"/>
            <a:r>
              <a:rPr lang="de-DE" dirty="0"/>
              <a:t>Termine ausfallen lassen</a:t>
            </a:r>
          </a:p>
          <a:p>
            <a:pPr lvl="1"/>
            <a:r>
              <a:rPr lang="de-DE" dirty="0"/>
              <a:t>Termine Verschieben</a:t>
            </a:r>
          </a:p>
          <a:p>
            <a:pPr lvl="1"/>
            <a:r>
              <a:rPr lang="de-DE" dirty="0"/>
              <a:t>Terminänderungen in Historie Protokollieren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07263-A056-BEA5-4174-75D8CA7C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9AB00-95E4-365B-0BF0-01D4FE3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98B38-2A58-66C5-F6E4-6E21572A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321"/>
            <a:ext cx="8596668" cy="4370042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/>
              <a:t>Zugriff:</a:t>
            </a:r>
          </a:p>
          <a:p>
            <a:pPr lvl="1"/>
            <a:r>
              <a:rPr lang="de-DE" dirty="0"/>
              <a:t>Die </a:t>
            </a:r>
            <a:r>
              <a:rPr lang="de-DE" b="1" i="1" dirty="0" err="1"/>
              <a:t>dozentView</a:t>
            </a:r>
            <a:r>
              <a:rPr lang="de-DE" b="1" i="1" dirty="0"/>
              <a:t> </a:t>
            </a:r>
            <a:r>
              <a:rPr lang="de-DE" dirty="0"/>
              <a:t>bietet Dozenten User einen maßgeschneiderten Zugriff auf die Daten mit einem klaren Überblick über relevante Informationen zu </a:t>
            </a:r>
            <a:r>
              <a:rPr lang="de-DE" b="1" i="1" dirty="0"/>
              <a:t>Terminen</a:t>
            </a:r>
            <a:r>
              <a:rPr lang="de-DE" dirty="0"/>
              <a:t>, </a:t>
            </a:r>
            <a:r>
              <a:rPr lang="de-DE" b="1" i="1" dirty="0"/>
              <a:t>Veranstaltungen</a:t>
            </a:r>
            <a:r>
              <a:rPr lang="de-DE" dirty="0"/>
              <a:t> und </a:t>
            </a:r>
            <a:r>
              <a:rPr lang="de-DE" b="1" i="1" dirty="0"/>
              <a:t>Module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Modulbezogene Darstellung: </a:t>
            </a:r>
          </a:p>
          <a:p>
            <a:pPr lvl="1"/>
            <a:r>
              <a:rPr lang="de-DE" dirty="0"/>
              <a:t>Die Ansicht zeigt Veranstaltungen gruppiert nach Modulen, was eine übersichtliche Struktur für die Dozenten schafft.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Detailinformationen zu Veranstaltungen:</a:t>
            </a:r>
            <a:endParaRPr lang="de-DE" dirty="0"/>
          </a:p>
          <a:p>
            <a:pPr lvl="1"/>
            <a:r>
              <a:rPr lang="de-DE" dirty="0"/>
              <a:t>Veranstaltungs-ID</a:t>
            </a:r>
          </a:p>
          <a:p>
            <a:pPr lvl="1"/>
            <a:r>
              <a:rPr lang="de-DE" dirty="0"/>
              <a:t>Typ der Veranstaltung</a:t>
            </a:r>
          </a:p>
          <a:p>
            <a:pPr lvl="1"/>
            <a:r>
              <a:rPr lang="de-DE" dirty="0"/>
              <a:t>Dozent</a:t>
            </a:r>
          </a:p>
          <a:p>
            <a:pPr lvl="1"/>
            <a:r>
              <a:rPr lang="de-DE" dirty="0"/>
              <a:t>Datum</a:t>
            </a:r>
          </a:p>
          <a:p>
            <a:pPr lvl="1"/>
            <a:r>
              <a:rPr lang="de-DE" dirty="0"/>
              <a:t>Start- und Endzeit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126EB7-C89D-82F0-213D-4708369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Datenmodell</a:t>
            </a:r>
          </a:p>
          <a:p>
            <a:pPr>
              <a:buFont typeface="+mj-lt"/>
              <a:buAutoNum type="arabicPeriod"/>
            </a:pPr>
            <a:r>
              <a:rPr lang="de-DE" dirty="0"/>
              <a:t>Konsistenzbedingungen</a:t>
            </a:r>
          </a:p>
          <a:p>
            <a:pPr lvl="1"/>
            <a:r>
              <a:rPr lang="de-DE" dirty="0"/>
              <a:t>Trigger</a:t>
            </a:r>
          </a:p>
          <a:p>
            <a:pPr>
              <a:buFont typeface="+mj-lt"/>
              <a:buAutoNum type="arabicPeriod"/>
            </a:pPr>
            <a:r>
              <a:rPr lang="de-DE" dirty="0"/>
              <a:t>Services</a:t>
            </a:r>
          </a:p>
          <a:p>
            <a:pPr lvl="1"/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Procedures</a:t>
            </a:r>
            <a:endParaRPr lang="de-DE" dirty="0"/>
          </a:p>
          <a:p>
            <a:pPr lvl="1"/>
            <a:r>
              <a:rPr lang="de-DE" dirty="0"/>
              <a:t>Views</a:t>
            </a:r>
          </a:p>
          <a:p>
            <a:pPr>
              <a:buFont typeface="+mj-lt"/>
              <a:buAutoNum type="arabicPeriod"/>
            </a:pPr>
            <a:r>
              <a:rPr lang="de-DE" dirty="0"/>
              <a:t>Testdaten</a:t>
            </a:r>
          </a:p>
          <a:p>
            <a:pPr>
              <a:buFont typeface="+mj-lt"/>
              <a:buAutoNum type="arabicPeriod"/>
            </a:pPr>
            <a:r>
              <a:rPr lang="de-DE" dirty="0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A772C-D29B-B225-24E2-1DC8668E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/>
          <a:lstStyle/>
          <a:p>
            <a:r>
              <a:rPr lang="de-DE" b="1" i="1" dirty="0" err="1"/>
              <a:t>trageVertretungEin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das Eintragen von vertretenden Dozenten für bestimmte Termine und erstellt gleichzeitig einen Historieneintrag.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zur Erstellung eines Historieneintrags.</a:t>
            </a:r>
          </a:p>
          <a:p>
            <a:pPr lvl="1"/>
            <a:r>
              <a:rPr lang="de-DE" dirty="0"/>
              <a:t>Vertretenden Dozenten in Tabelle </a:t>
            </a:r>
            <a:r>
              <a:rPr lang="de-DE" b="1" i="1" dirty="0" err="1"/>
              <a:t>vertretenderDozent</a:t>
            </a:r>
            <a:r>
              <a:rPr lang="de-DE" dirty="0"/>
              <a:t> eintragen.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/>
              <a:t>ID des vertretenden Dozenten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 err="1"/>
              <a:t>VertretenderDozent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898E63A-406A-BDB1-4A7E-EBFDE244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/>
          <a:lstStyle/>
          <a:p>
            <a:r>
              <a:rPr lang="de-DE" b="1" i="1" dirty="0" err="1"/>
              <a:t>lasseTerminAusfallen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das Ausfallenlassen eines bestimmten Termins und erstellt gleichzeitig einen Historieneintrag.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zur Erstellung eines Historieneintrags.</a:t>
            </a:r>
          </a:p>
          <a:p>
            <a:pPr lvl="1"/>
            <a:r>
              <a:rPr lang="de-DE" dirty="0"/>
              <a:t>Führt ein Update auf die Tabelle </a:t>
            </a:r>
            <a:r>
              <a:rPr lang="de-DE" b="1" i="1" dirty="0" err="1"/>
              <a:t>termin</a:t>
            </a:r>
            <a:r>
              <a:rPr lang="de-DE" dirty="0"/>
              <a:t> durch und setzt die Werte auf </a:t>
            </a:r>
            <a:r>
              <a:rPr lang="de-DE" b="1" i="1" dirty="0"/>
              <a:t>Null</a:t>
            </a:r>
            <a:r>
              <a:rPr lang="de-DE" dirty="0"/>
              <a:t>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22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297D9E2-52BB-4744-1C26-AA036152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verschiebeTermin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die Verschiebung eines bestimmten Termins durch Aktualisierung der Datums- und Zeitinformationen, während gleichzeitig ein Historieneintrag erstellt wird.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Aufruf einer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zur Erstellung eines Historieneintrags.</a:t>
            </a:r>
          </a:p>
          <a:p>
            <a:pPr lvl="1"/>
            <a:r>
              <a:rPr lang="de-DE" dirty="0"/>
              <a:t>Führt ein Update auf die Tabelle </a:t>
            </a:r>
            <a:r>
              <a:rPr lang="de-DE" b="1" i="1" dirty="0" err="1"/>
              <a:t>termin</a:t>
            </a:r>
            <a:r>
              <a:rPr lang="de-DE" dirty="0"/>
              <a:t> durch und ändert die Datumswerte.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/>
              <a:t>Neues Datum</a:t>
            </a:r>
          </a:p>
          <a:p>
            <a:pPr lvl="1"/>
            <a:r>
              <a:rPr lang="de-DE" dirty="0"/>
              <a:t>Neue Start- und Endzeit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3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23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0FAD73-F719-B15B-11CE-392475FB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erstelleHistorieneintrag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Diese </a:t>
            </a:r>
            <a:r>
              <a:rPr lang="de-DE" dirty="0" err="1"/>
              <a:t>Procedure</a:t>
            </a:r>
            <a:r>
              <a:rPr lang="de-DE" dirty="0"/>
              <a:t> ermöglicht die Erstellung eines Historieneintrags für einen bestimmten Termin unter Berücksichtigung der Änderungsart.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Werte für die Spalten werden aus der Tabelle Termin entnommen und in die Tabelle Historie eingetragen.</a:t>
            </a:r>
            <a:endParaRPr lang="de-DE" b="1" i="1" dirty="0"/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/>
              <a:t>Änderungsart (Verschiebung, Ausfall, Vertretung)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Historie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0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4A2A-A570-1D7C-82AD-9C9455A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62F-BE2A-5D6F-36B7-94E8A091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51FAA6A-4C8B-DC5C-7203-01EFDD9E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10000"/>
          </a:bodyPr>
          <a:lstStyle/>
          <a:p>
            <a:r>
              <a:rPr lang="de-DE" b="1" i="1" dirty="0" err="1"/>
              <a:t>getDozentTermine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liefert eine Zeichenfolge mit Informationen zu den Terminen eines bestimmten Dozenten für ein angegebenes Semester.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der Termine des Dozenten über einen Cursor.</a:t>
            </a:r>
          </a:p>
          <a:p>
            <a:pPr lvl="1"/>
            <a:r>
              <a:rPr lang="de-DE" dirty="0"/>
              <a:t>Relevante Informationen aus den Tabellen </a:t>
            </a:r>
            <a:r>
              <a:rPr lang="de-DE" b="1" i="1" dirty="0"/>
              <a:t>Termin</a:t>
            </a:r>
            <a:r>
              <a:rPr lang="de-DE" dirty="0"/>
              <a:t>, </a:t>
            </a:r>
            <a:r>
              <a:rPr lang="de-DE" b="1" i="1" dirty="0"/>
              <a:t>Veranstaltung</a:t>
            </a:r>
            <a:r>
              <a:rPr lang="de-DE" dirty="0"/>
              <a:t>, </a:t>
            </a:r>
            <a:r>
              <a:rPr lang="de-DE" b="1" i="1" dirty="0"/>
              <a:t>Modul</a:t>
            </a:r>
            <a:r>
              <a:rPr lang="de-DE" dirty="0"/>
              <a:t> und </a:t>
            </a:r>
            <a:r>
              <a:rPr lang="de-DE" b="1" i="1" dirty="0" err="1"/>
              <a:t>D_typ</a:t>
            </a:r>
            <a:r>
              <a:rPr lang="de-DE" dirty="0"/>
              <a:t> abfragen.</a:t>
            </a:r>
          </a:p>
          <a:p>
            <a:pPr lvl="1"/>
            <a:r>
              <a:rPr lang="de-DE" dirty="0"/>
              <a:t>Konkatenierte Zeichenfolge wird in ein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gespeichert und zurückgegeben.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Dozenten</a:t>
            </a:r>
          </a:p>
          <a:p>
            <a:pPr lvl="1"/>
            <a:r>
              <a:rPr lang="de-DE" dirty="0"/>
              <a:t>Semester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Termin</a:t>
            </a:r>
          </a:p>
          <a:p>
            <a:pPr lvl="1"/>
            <a:r>
              <a:rPr lang="de-DE" dirty="0"/>
              <a:t>Veranstaltung</a:t>
            </a:r>
          </a:p>
          <a:p>
            <a:pPr lvl="1"/>
            <a:r>
              <a:rPr lang="de-DE" dirty="0"/>
              <a:t>Modul &amp; </a:t>
            </a:r>
            <a:r>
              <a:rPr lang="de-DE" dirty="0" err="1"/>
              <a:t>D_Typ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7013D-2957-6E4C-031C-AC013593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0F06F-A34E-6C02-AF32-0CB67C08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Rolle</a:t>
            </a:r>
          </a:p>
          <a:p>
            <a:pPr lvl="1"/>
            <a:r>
              <a:rPr lang="de-DE" dirty="0"/>
              <a:t>Der Verwalter im Stundenplansystem ist darauf ausgerichtet, spezielle Berechtigungen für Datenmanagement und -pflege der Studenten zu gewährleisten.</a:t>
            </a:r>
          </a:p>
          <a:p>
            <a:r>
              <a:rPr lang="de-DE" b="1" i="1" dirty="0"/>
              <a:t>Rechte</a:t>
            </a:r>
          </a:p>
          <a:p>
            <a:pPr lvl="1"/>
            <a:r>
              <a:rPr lang="de-DE" dirty="0"/>
              <a:t>Leserechte (SELECT) auf die </a:t>
            </a:r>
            <a:r>
              <a:rPr lang="de-DE" b="1" i="1" dirty="0" err="1"/>
              <a:t>verwaltungView</a:t>
            </a:r>
            <a:endParaRPr lang="de-DE" b="1" i="1" dirty="0"/>
          </a:p>
          <a:p>
            <a:pPr lvl="1"/>
            <a:r>
              <a:rPr lang="de-DE" dirty="0"/>
              <a:t>Studenten exmatrikulieren</a:t>
            </a:r>
          </a:p>
          <a:p>
            <a:pPr lvl="1"/>
            <a:r>
              <a:rPr lang="de-DE" dirty="0"/>
              <a:t>Anwesenheit der Studenten eintragen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21D89A-61F0-021D-83AD-7F95B2E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3151-CDB3-DA56-5CA4-257877E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00293-77BA-BD8D-D32F-83C2F0FC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26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866A4CE-22A6-8355-8858-EF6FAFE8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321"/>
            <a:ext cx="8596668" cy="4370042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/>
              <a:t>Zugriff:</a:t>
            </a:r>
          </a:p>
          <a:p>
            <a:pPr lvl="1"/>
            <a:r>
              <a:rPr lang="de-DE" dirty="0"/>
              <a:t>Die </a:t>
            </a:r>
            <a:r>
              <a:rPr lang="de-DE" b="1" i="1" dirty="0" err="1"/>
              <a:t>verwaltungView</a:t>
            </a:r>
            <a:r>
              <a:rPr lang="de-DE" b="1" i="1" dirty="0"/>
              <a:t> </a:t>
            </a:r>
            <a:r>
              <a:rPr lang="de-DE" dirty="0"/>
              <a:t>bietet Verwalter User eine gezielte Perspektive auf relevante Studenteninformationen und Veranstaltungsbelegungen.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Modulbezogene Darstellung: </a:t>
            </a:r>
          </a:p>
          <a:p>
            <a:pPr lvl="1"/>
            <a:r>
              <a:rPr lang="de-DE" dirty="0"/>
              <a:t>Die Ansicht ist nach Modulen strukturiert, um eine klare Übersicht über die Belegung der Studierenden in verschiedenen Lehrveranstaltungen zu bieten.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i="1" dirty="0"/>
              <a:t>Studierendeninformationen pro Modul:</a:t>
            </a:r>
            <a:endParaRPr lang="de-DE" dirty="0"/>
          </a:p>
          <a:p>
            <a:pPr lvl="1"/>
            <a:r>
              <a:rPr lang="de-DE" dirty="0"/>
              <a:t>Name und Vorname</a:t>
            </a:r>
          </a:p>
          <a:p>
            <a:pPr lvl="1"/>
            <a:r>
              <a:rPr lang="de-DE" dirty="0"/>
              <a:t>Matrikelnummer</a:t>
            </a:r>
          </a:p>
          <a:p>
            <a:pPr lvl="1"/>
            <a:r>
              <a:rPr lang="de-DE" dirty="0"/>
              <a:t>Jahrgang</a:t>
            </a:r>
          </a:p>
          <a:p>
            <a:pPr lvl="1"/>
            <a:r>
              <a:rPr lang="de-DE" dirty="0"/>
              <a:t>Studiengruppe</a:t>
            </a:r>
          </a:p>
          <a:p>
            <a:pPr lvl="1"/>
            <a:r>
              <a:rPr lang="de-DE" dirty="0"/>
              <a:t>Veranstaltungstyp</a:t>
            </a:r>
          </a:p>
        </p:txBody>
      </p:sp>
    </p:spTree>
    <p:extLst>
      <p:ext uri="{BB962C8B-B14F-4D97-AF65-F5344CB8AC3E}">
        <p14:creationId xmlns:p14="http://schemas.microsoft.com/office/powerpoint/2010/main" val="4298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27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A5D8480-6B75-A40F-383D-6AEF5BE1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dirty="0" err="1"/>
              <a:t>studentExmatrikulieren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ermöglicht die Exmatrikulation eines Studenten aus dem Stundenplansystem.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Entfernt Studenten aus den Belegten Veranstaltungen.</a:t>
            </a:r>
          </a:p>
          <a:p>
            <a:pPr lvl="1"/>
            <a:r>
              <a:rPr lang="de-DE" dirty="0"/>
              <a:t>Entfernt Studenten aus der Tabelle Anwesenheit, um sicherzustellen, dass keine veralteten Datensätze verbleiben.</a:t>
            </a:r>
          </a:p>
          <a:p>
            <a:pPr lvl="1"/>
            <a:r>
              <a:rPr lang="de-DE" dirty="0"/>
              <a:t>Entfernt Studenten aus der Tabelle Student.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Matrikelnummer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 err="1"/>
              <a:t>BelegteVeranstaltungen</a:t>
            </a:r>
            <a:endParaRPr lang="de-DE" dirty="0"/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4345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28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A5D8480-6B75-A40F-383D-6AEF5BE1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 err="1"/>
              <a:t>trageAnwesenheitEin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ermöglicht das Erfassen von Anwesenheitsdaten für einen bestimmten Termin.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Vorübergehende Datenspeicherung über Temporäre Tabellen.</a:t>
            </a:r>
          </a:p>
          <a:p>
            <a:pPr lvl="1"/>
            <a:r>
              <a:rPr lang="de-DE" dirty="0"/>
              <a:t>Anwesende Studenten in Temporäre Tabelle eintragen.</a:t>
            </a:r>
          </a:p>
          <a:p>
            <a:pPr lvl="1"/>
            <a:r>
              <a:rPr lang="de-DE" dirty="0"/>
              <a:t>Anwesenheitsliste für den spezifischen Termin aufrufen.</a:t>
            </a:r>
          </a:p>
          <a:p>
            <a:pPr lvl="1"/>
            <a:r>
              <a:rPr lang="de-DE" dirty="0"/>
              <a:t>Anwesenheitsliste in Temporäre Tabelle eintragen.</a:t>
            </a:r>
          </a:p>
          <a:p>
            <a:pPr lvl="1"/>
            <a:r>
              <a:rPr lang="de-DE" dirty="0"/>
              <a:t>Daten aus Temporären Tabellen in die Tabelle </a:t>
            </a:r>
            <a:r>
              <a:rPr lang="de-DE" b="1" i="1" dirty="0"/>
              <a:t>Anwesenheit</a:t>
            </a:r>
            <a:r>
              <a:rPr lang="de-DE" dirty="0"/>
              <a:t> eintragen.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betroffenen Termins</a:t>
            </a:r>
          </a:p>
          <a:p>
            <a:pPr lvl="1"/>
            <a:r>
              <a:rPr lang="de-DE" dirty="0" err="1"/>
              <a:t>Kommaseperierte</a:t>
            </a:r>
            <a:r>
              <a:rPr lang="de-DE" dirty="0"/>
              <a:t> Liste von Matrikelnummern der anwesenden Studenten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/>
              <a:t>Student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4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29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dirty="0" err="1"/>
              <a:t>getAnwesenheitliste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liefert eine Zeichenfolge mit den Namen der Studenten, die für einen bestimmten Termin anwesenheitspflichtig sind.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durch die abfragenden Studenten.</a:t>
            </a:r>
          </a:p>
          <a:p>
            <a:pPr lvl="1"/>
            <a:r>
              <a:rPr lang="de-DE" dirty="0"/>
              <a:t>Eintrag der Namen in eine Ergebniszeichenfolge.</a:t>
            </a:r>
          </a:p>
          <a:p>
            <a:pPr lvl="1"/>
            <a:r>
              <a:rPr lang="de-DE" dirty="0"/>
              <a:t>Ergebniszeichenfolge mit den Namen der anwesenheitspflichtigen Studenten wird zurückgegeben.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ID des Termins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Student</a:t>
            </a:r>
          </a:p>
          <a:p>
            <a:pPr lvl="1"/>
            <a:r>
              <a:rPr lang="de-DE" dirty="0" err="1"/>
              <a:t>BelegteVeranstaltung</a:t>
            </a:r>
            <a:endParaRPr lang="de-DE" dirty="0"/>
          </a:p>
          <a:p>
            <a:pPr lvl="1"/>
            <a:r>
              <a:rPr lang="de-DE" dirty="0"/>
              <a:t>Veranstaltung</a:t>
            </a:r>
          </a:p>
          <a:p>
            <a:pPr lvl="1"/>
            <a:r>
              <a:rPr lang="de-DE" dirty="0"/>
              <a:t>Termin</a:t>
            </a:r>
          </a:p>
          <a:p>
            <a:pPr lvl="1"/>
            <a:r>
              <a:rPr lang="de-DE" dirty="0"/>
              <a:t>Modul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DCE658-59D9-17BF-748D-C913076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/ Datenmodell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7A0E-9211-8932-362E-673EC27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C639F-B15F-4D66-D861-3C49ADDF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81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getDualesstudentenliste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gibt eine Zeichenfolge mit den Namen der dualen Studenten zurück, basierend auf ihrem Jahrgang.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durch die abfragenden Studenten.</a:t>
            </a:r>
          </a:p>
          <a:p>
            <a:pPr lvl="1"/>
            <a:r>
              <a:rPr lang="de-DE" dirty="0"/>
              <a:t>Eintrag der Namen in eine Ergebniszeichenfolge.</a:t>
            </a:r>
          </a:p>
          <a:p>
            <a:pPr lvl="1"/>
            <a:r>
              <a:rPr lang="de-DE" dirty="0"/>
              <a:t>Ergebniszeichenfolge mit den Namen der Dualen Studenten wird zurückgegeben.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Student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8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31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getFehltage</a:t>
            </a:r>
            <a:r>
              <a:rPr lang="de-DE" b="1" i="1" dirty="0"/>
              <a:t>()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dient dazu, die Tage, an denen ein Student bei Veranstaltungen fehlt, abzurufen.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Iteration durch die Fehltage über einen Cursor.</a:t>
            </a:r>
          </a:p>
          <a:p>
            <a:pPr lvl="1"/>
            <a:r>
              <a:rPr lang="de-DE" dirty="0"/>
              <a:t>Datum, Beginn Zeit und Fehlgrund in Ergebniszeichenfolge sammeln.</a:t>
            </a:r>
          </a:p>
          <a:p>
            <a:pPr lvl="1"/>
            <a:r>
              <a:rPr lang="de-DE" dirty="0"/>
              <a:t>Ergebniszeichenfolge mit den Fehltagen zurückgeben.</a:t>
            </a:r>
          </a:p>
          <a:p>
            <a:r>
              <a:rPr lang="de-DE" b="1" i="1" dirty="0"/>
              <a:t>Parameter</a:t>
            </a:r>
          </a:p>
          <a:p>
            <a:pPr lvl="1"/>
            <a:r>
              <a:rPr lang="de-DE" dirty="0"/>
              <a:t>Matrikelnummer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/>
              <a:t>Termin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9261-3D6E-DDC9-5F20-77ACDF7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Zugriffsprotokolle: 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C6920-5DF3-B5C5-BB30-09A127E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32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00B2EF-7E10-38A1-C6B3-1379EB0A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beforeUpdateAnwesenheit</a:t>
            </a:r>
            <a:endParaRPr lang="de-DE" b="1" i="1" dirty="0"/>
          </a:p>
          <a:p>
            <a:pPr lvl="1"/>
            <a:r>
              <a:rPr lang="de-DE" dirty="0"/>
              <a:t>Wird vor einem UPDATE-Vorgang auf der Tabelle </a:t>
            </a:r>
            <a:r>
              <a:rPr lang="de-DE" b="1" i="1" dirty="0"/>
              <a:t>Anwesenheit</a:t>
            </a:r>
            <a:r>
              <a:rPr lang="de-DE" dirty="0"/>
              <a:t> ausgelöst und führt, bevor die Aktualisierung tatsächlich stattfindet, einen Protokolleintrag in der Tabelle </a:t>
            </a:r>
            <a:r>
              <a:rPr lang="de-DE" b="1" i="1" dirty="0" err="1"/>
              <a:t>AnwesenheitProtokoll</a:t>
            </a:r>
            <a:r>
              <a:rPr lang="de-DE" dirty="0"/>
              <a:t>, um Änderungen an der Anwesenheit zu Protokollieren.</a:t>
            </a:r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Es wird ein Insert in die Tabelle </a:t>
            </a:r>
            <a:r>
              <a:rPr lang="de-DE" b="1" i="1" dirty="0" err="1"/>
              <a:t>AnwesenheitProtokoll</a:t>
            </a:r>
            <a:r>
              <a:rPr lang="de-DE" dirty="0"/>
              <a:t> vorgenommen.</a:t>
            </a:r>
          </a:p>
          <a:p>
            <a:pPr lvl="1"/>
            <a:r>
              <a:rPr lang="de-DE" dirty="0"/>
              <a:t>Es werden die alte Werte für </a:t>
            </a:r>
            <a:r>
              <a:rPr lang="de-DE" b="1" i="1" dirty="0"/>
              <a:t>Fehlgrund</a:t>
            </a:r>
            <a:r>
              <a:rPr lang="de-DE" dirty="0"/>
              <a:t>, </a:t>
            </a:r>
            <a:r>
              <a:rPr lang="de-DE" b="1" i="1" dirty="0"/>
              <a:t>Termin</a:t>
            </a:r>
            <a:r>
              <a:rPr lang="de-DE" dirty="0"/>
              <a:t> </a:t>
            </a:r>
            <a:r>
              <a:rPr lang="de-DE" b="1" i="1" dirty="0"/>
              <a:t>ID</a:t>
            </a:r>
            <a:r>
              <a:rPr lang="de-DE" dirty="0"/>
              <a:t> und </a:t>
            </a:r>
            <a:r>
              <a:rPr lang="de-DE" b="1" i="1" dirty="0"/>
              <a:t>Matrikelnummer</a:t>
            </a:r>
            <a:r>
              <a:rPr lang="de-DE" dirty="0"/>
              <a:t> vor der Aktualisierung in die Protokoll Tabelle eingetragen.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Anwesenheit</a:t>
            </a:r>
          </a:p>
          <a:p>
            <a:pPr lvl="1"/>
            <a:r>
              <a:rPr lang="de-DE" dirty="0" err="1"/>
              <a:t>AnwesenheitProtokoll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1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9261-3D6E-DDC9-5F20-77ACDF7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Zugriffsprotokolle: 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C6920-5DF3-B5C5-BB30-09A127E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33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00B2EF-7E10-38A1-C6B3-1379EB0A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dirty="0" err="1"/>
              <a:t>TerminTrigger</a:t>
            </a:r>
            <a:endParaRPr lang="de-DE" b="1" i="1" dirty="0"/>
          </a:p>
          <a:p>
            <a:pPr lvl="1"/>
            <a:r>
              <a:rPr lang="de-DE" dirty="0"/>
              <a:t>Wird nach einem UPDATE-Vorgang auf der Tabelle </a:t>
            </a:r>
            <a:r>
              <a:rPr lang="de-DE" b="1" i="1" dirty="0"/>
              <a:t>Termin</a:t>
            </a:r>
            <a:r>
              <a:rPr lang="de-DE" dirty="0"/>
              <a:t> ausgelöst und führt je nach Änderungen an den Feldern spezifische Aktionen aus.</a:t>
            </a:r>
            <a:endParaRPr lang="de-DE" b="1" i="1" dirty="0"/>
          </a:p>
          <a:p>
            <a:r>
              <a:rPr lang="de-DE" b="1" i="1" dirty="0"/>
              <a:t>Funktionalität</a:t>
            </a:r>
          </a:p>
          <a:p>
            <a:pPr lvl="1"/>
            <a:r>
              <a:rPr lang="de-DE" dirty="0"/>
              <a:t>Wenn die Felder </a:t>
            </a:r>
            <a:r>
              <a:rPr lang="de-DE" b="1" i="1" dirty="0"/>
              <a:t>Datum</a:t>
            </a:r>
            <a:r>
              <a:rPr lang="de-DE" dirty="0"/>
              <a:t>, </a:t>
            </a:r>
            <a:r>
              <a:rPr lang="de-DE" b="1" i="1" dirty="0"/>
              <a:t>Beginn</a:t>
            </a:r>
            <a:r>
              <a:rPr lang="de-DE" dirty="0"/>
              <a:t> und </a:t>
            </a:r>
            <a:r>
              <a:rPr lang="de-DE" b="1" i="1" dirty="0"/>
              <a:t>Ende</a:t>
            </a:r>
            <a:r>
              <a:rPr lang="de-DE" dirty="0"/>
              <a:t> des Termins auf </a:t>
            </a:r>
            <a:r>
              <a:rPr lang="de-DE" b="1" i="1" dirty="0"/>
              <a:t>Null</a:t>
            </a:r>
            <a:r>
              <a:rPr lang="de-DE" dirty="0"/>
              <a:t> gesetzt werden, ruft der Trigger die Funktion </a:t>
            </a:r>
            <a:r>
              <a:rPr lang="de-DE" b="1" i="1" dirty="0" err="1"/>
              <a:t>lasseTerminAusfallen</a:t>
            </a:r>
            <a:r>
              <a:rPr lang="de-DE" dirty="0"/>
              <a:t> auf.</a:t>
            </a:r>
          </a:p>
          <a:p>
            <a:pPr lvl="1"/>
            <a:r>
              <a:rPr lang="de-DE" dirty="0"/>
              <a:t>Wenn die Felder anderweitig geändert werden, dann wird die Funktion </a:t>
            </a:r>
            <a:r>
              <a:rPr lang="de-DE" b="1" i="1" dirty="0" err="1"/>
              <a:t>verschiebeTermin</a:t>
            </a:r>
            <a:r>
              <a:rPr lang="de-DE" dirty="0"/>
              <a:t> aufgerufen.</a:t>
            </a:r>
          </a:p>
          <a:p>
            <a:r>
              <a:rPr lang="de-DE" b="1" i="1" dirty="0"/>
              <a:t>Beteiligte Tabellen</a:t>
            </a:r>
          </a:p>
          <a:p>
            <a:pPr lvl="1"/>
            <a:r>
              <a:rPr lang="de-DE" dirty="0"/>
              <a:t>Termin</a:t>
            </a:r>
          </a:p>
          <a:p>
            <a:pPr lvl="1"/>
            <a:r>
              <a:rPr lang="de-DE" dirty="0"/>
              <a:t>Historie (Indirekt)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7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D56E9E-B612-30E5-559A-3A3FCA72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57AB1E-AE7D-7760-D351-846362D8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1EF78-08DB-CD76-DEAB-E8DB3D8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15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2CEAA2-E5F8-C5B1-F8B7-9973577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CC4A3E-2B06-DAB6-A12F-3187EE57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0261B-F378-723B-529D-E6CBE18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47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B7EFD-A471-EAE4-F0E9-C789204C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20CB8-EEBA-F0B4-615F-DA3BF000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2C9C8-5080-5C7C-236C-3424A32F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4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F4B0-34FB-BB4C-1F6E-1A288714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9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0379D-023D-A8B3-56A1-310AF915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1B4C7-7A69-112A-16D3-01B09D10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Datenmodell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7C98C23-7BF1-37BD-F9EE-5EEC9CD3C8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917336" cy="388077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9B2E3A-512B-E299-617B-C4B3BC92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83" y="2160589"/>
            <a:ext cx="2642041" cy="3880773"/>
          </a:xfrm>
        </p:spPr>
        <p:txBody>
          <a:bodyPr>
            <a:normAutofit/>
          </a:bodyPr>
          <a:lstStyle/>
          <a:p>
            <a:r>
              <a:rPr lang="en-US" sz="1500" dirty="0" err="1"/>
              <a:t>Domaintabellen</a:t>
            </a:r>
            <a:endParaRPr lang="en-US" sz="1500" dirty="0"/>
          </a:p>
          <a:p>
            <a:pPr lvl="1"/>
            <a:r>
              <a:rPr lang="en-US" sz="1300" dirty="0" err="1"/>
              <a:t>D_Aenderungsart</a:t>
            </a:r>
            <a:endParaRPr lang="en-US" sz="1300" dirty="0"/>
          </a:p>
          <a:p>
            <a:pPr lvl="1"/>
            <a:r>
              <a:rPr lang="en-US" sz="1300" dirty="0" err="1"/>
              <a:t>D_Gruppe</a:t>
            </a:r>
            <a:endParaRPr lang="en-US" sz="1300" dirty="0"/>
          </a:p>
          <a:p>
            <a:pPr lvl="1"/>
            <a:r>
              <a:rPr lang="en-US" sz="1300" dirty="0" err="1"/>
              <a:t>D_Jahrgang</a:t>
            </a:r>
            <a:endParaRPr lang="en-US" sz="1300" dirty="0"/>
          </a:p>
          <a:p>
            <a:pPr lvl="1"/>
            <a:r>
              <a:rPr lang="en-US" sz="1300" dirty="0" err="1"/>
              <a:t>D_Semester</a:t>
            </a:r>
            <a:endParaRPr lang="en-US" sz="1300" dirty="0"/>
          </a:p>
          <a:p>
            <a:pPr lvl="1"/>
            <a:r>
              <a:rPr lang="en-US" sz="1300" dirty="0" err="1"/>
              <a:t>D_Typ</a:t>
            </a:r>
            <a:endParaRPr lang="en-US" sz="1300" dirty="0"/>
          </a:p>
          <a:p>
            <a:pPr lvl="1"/>
            <a:r>
              <a:rPr lang="en-US" sz="1300" dirty="0" err="1"/>
              <a:t>D_Fehlgrund</a:t>
            </a:r>
            <a:endParaRPr lang="en-US" sz="13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B7BC4-578F-F84D-B435-56407457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969D37-FED6-78FF-DE7F-C9EECBBE2613}"/>
              </a:ext>
            </a:extLst>
          </p:cNvPr>
          <p:cNvSpPr/>
          <p:nvPr/>
        </p:nvSpPr>
        <p:spPr>
          <a:xfrm>
            <a:off x="5057775" y="3451224"/>
            <a:ext cx="4953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29BDBA-85A3-93CF-E7C0-7E966FD0F9E4}"/>
              </a:ext>
            </a:extLst>
          </p:cNvPr>
          <p:cNvSpPr/>
          <p:nvPr/>
        </p:nvSpPr>
        <p:spPr>
          <a:xfrm>
            <a:off x="4092769" y="4203699"/>
            <a:ext cx="469706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B32735-3767-3E6A-ECB4-09B066C482C8}"/>
              </a:ext>
            </a:extLst>
          </p:cNvPr>
          <p:cNvSpPr/>
          <p:nvPr/>
        </p:nvSpPr>
        <p:spPr>
          <a:xfrm>
            <a:off x="3930843" y="5330824"/>
            <a:ext cx="523681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690180-141B-4279-D300-B4744A701F0A}"/>
              </a:ext>
            </a:extLst>
          </p:cNvPr>
          <p:cNvSpPr/>
          <p:nvPr/>
        </p:nvSpPr>
        <p:spPr>
          <a:xfrm>
            <a:off x="892368" y="3686174"/>
            <a:ext cx="412557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F555FF4-1F2B-EB50-110D-BBCABA004B53}"/>
              </a:ext>
            </a:extLst>
          </p:cNvPr>
          <p:cNvSpPr/>
          <p:nvPr/>
        </p:nvSpPr>
        <p:spPr>
          <a:xfrm>
            <a:off x="6076950" y="2759074"/>
            <a:ext cx="624233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520981-5ECC-DDE1-C27C-C88B86718C04}"/>
              </a:ext>
            </a:extLst>
          </p:cNvPr>
          <p:cNvSpPr/>
          <p:nvPr/>
        </p:nvSpPr>
        <p:spPr>
          <a:xfrm>
            <a:off x="2087066" y="4381499"/>
            <a:ext cx="519609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1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 descr="Ein Bild, das Text, Screenshot, parallel, Reihe enthält.&#10;&#10;Automatisch generierte Beschreibung">
            <a:extLst>
              <a:ext uri="{FF2B5EF4-FFF2-40B4-BE49-F238E27FC236}">
                <a16:creationId xmlns:a16="http://schemas.microsoft.com/office/drawing/2014/main" id="{DB8D337E-E379-AAC2-4D70-DFB77964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92" y="2157643"/>
            <a:ext cx="3764051" cy="3579426"/>
          </a:xfrm>
          <a:prstGeom prst="rect">
            <a:avLst/>
          </a:prstGeom>
        </p:spPr>
      </p:pic>
      <p:pic>
        <p:nvPicPr>
          <p:cNvPr id="46" name="Grafik 4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BE1E157-5F7E-60DE-0CE8-70CA86743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11" y="2151167"/>
            <a:ext cx="4133832" cy="3579425"/>
          </a:xfrm>
          <a:prstGeom prst="rect">
            <a:avLst/>
          </a:prstGeom>
        </p:spPr>
      </p:pic>
      <p:pic>
        <p:nvPicPr>
          <p:cNvPr id="48" name="Grafik 4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83FD3A11-0A2C-D6B6-9353-3E0A64CBC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71" y="2536390"/>
            <a:ext cx="4888689" cy="2951218"/>
          </a:xfrm>
          <a:prstGeom prst="rect">
            <a:avLst/>
          </a:prstGeom>
        </p:spPr>
      </p:pic>
      <p:pic>
        <p:nvPicPr>
          <p:cNvPr id="50" name="Grafik 49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5298F71-C9DB-1CCD-503A-072BCA07F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0" y="3201675"/>
            <a:ext cx="5283289" cy="1478408"/>
          </a:xfrm>
          <a:prstGeom prst="rect">
            <a:avLst/>
          </a:prstGeom>
        </p:spPr>
      </p:pic>
      <p:pic>
        <p:nvPicPr>
          <p:cNvPr id="52" name="Grafik 5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54DEEF8-66E2-8899-00A6-56CF29C68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75157"/>
            <a:ext cx="5278525" cy="3561911"/>
          </a:xfrm>
          <a:prstGeom prst="rect">
            <a:avLst/>
          </a:prstGeom>
        </p:spPr>
      </p:pic>
      <p:pic>
        <p:nvPicPr>
          <p:cNvPr id="54" name="Grafik 5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D4FA08F-0824-AC25-E9AF-36AC31F7B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2" y="2176213"/>
            <a:ext cx="4450488" cy="3576681"/>
          </a:xfrm>
          <a:prstGeom prst="rect">
            <a:avLst/>
          </a:prstGeom>
        </p:spPr>
      </p:pic>
      <p:pic>
        <p:nvPicPr>
          <p:cNvPr id="12" name="Grafik 11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A3A52AE9-661A-0243-8ED6-FC1174994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5794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362762-4756-03ED-B889-B81B9D53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Datenmodell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17FE52-ED25-06CA-F53A-2B2C9E15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 err="1"/>
              <a:t>Haupttabellen</a:t>
            </a:r>
            <a:endParaRPr lang="en-US" sz="1500" dirty="0"/>
          </a:p>
          <a:p>
            <a:pPr lvl="1"/>
            <a:r>
              <a:rPr lang="en-US" sz="1300" dirty="0" err="1"/>
              <a:t>Veranstaltung</a:t>
            </a:r>
            <a:endParaRPr lang="en-US" sz="1300" dirty="0"/>
          </a:p>
          <a:p>
            <a:pPr lvl="1"/>
            <a:r>
              <a:rPr lang="en-US" sz="1300" dirty="0" err="1"/>
              <a:t>Dozent</a:t>
            </a:r>
            <a:endParaRPr lang="en-US" sz="1300" dirty="0"/>
          </a:p>
          <a:p>
            <a:pPr lvl="1"/>
            <a:r>
              <a:rPr lang="en-US" sz="1300" dirty="0"/>
              <a:t>Modul</a:t>
            </a:r>
          </a:p>
          <a:p>
            <a:pPr lvl="1"/>
            <a:r>
              <a:rPr lang="en-US" sz="1300" dirty="0"/>
              <a:t>Student</a:t>
            </a:r>
          </a:p>
          <a:p>
            <a:pPr lvl="1"/>
            <a:r>
              <a:rPr lang="en-US" sz="1300" dirty="0" err="1"/>
              <a:t>Historie</a:t>
            </a:r>
            <a:endParaRPr lang="en-US" sz="1300" dirty="0"/>
          </a:p>
          <a:p>
            <a:pPr lvl="1"/>
            <a:r>
              <a:rPr lang="en-US" sz="1300" dirty="0" err="1"/>
              <a:t>Termin</a:t>
            </a:r>
            <a:endParaRPr lang="en-US" sz="1300" dirty="0"/>
          </a:p>
          <a:p>
            <a:pPr lvl="1"/>
            <a:r>
              <a:rPr lang="en-US" sz="1300" dirty="0" err="1"/>
              <a:t>AnwesenheitProtokoll</a:t>
            </a:r>
            <a:endParaRPr lang="en-US" sz="13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512BD-D896-428C-59FA-C7EC9C75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BEDEA-561F-17AA-200D-A7532B21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Datenmodell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55D258B3-F0A0-C574-BDB6-CA0B8CCC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Matchingtabellen</a:t>
            </a:r>
            <a:endParaRPr lang="en-US" dirty="0"/>
          </a:p>
          <a:p>
            <a:pPr lvl="1"/>
            <a:r>
              <a:rPr lang="en-US" dirty="0" err="1"/>
              <a:t>Anwesenheit</a:t>
            </a:r>
            <a:endParaRPr lang="en-US" dirty="0"/>
          </a:p>
          <a:p>
            <a:pPr lvl="1"/>
            <a:r>
              <a:rPr lang="en-US" dirty="0" err="1"/>
              <a:t>BelegteVeranstaltung</a:t>
            </a:r>
            <a:endParaRPr lang="en-US" dirty="0"/>
          </a:p>
          <a:p>
            <a:pPr lvl="1"/>
            <a:r>
              <a:rPr lang="en-US" dirty="0" err="1"/>
              <a:t>VertretenderDozent</a:t>
            </a:r>
            <a:endParaRPr lang="en-US" dirty="0"/>
          </a:p>
          <a:p>
            <a:pPr lvl="1"/>
            <a:r>
              <a:rPr lang="en-US" dirty="0"/>
              <a:t>Termin2Gruppe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FFDAC70-4774-0D59-1878-1401DEC03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r="3" b="469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2C11C0-0167-C591-23D0-F5411EB7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8" name="Grafik 7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397D367-61D1-1CB1-DF56-9A1AD86B3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13260"/>
            <a:ext cx="5418666" cy="1749649"/>
          </a:xfrm>
          <a:prstGeom prst="rect">
            <a:avLst/>
          </a:prstGeom>
        </p:spPr>
      </p:pic>
      <p:pic>
        <p:nvPicPr>
          <p:cNvPr id="11" name="Grafik 10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A14EC5ED-C1A4-FD99-2D3C-500CD8E3F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1" y="3113260"/>
            <a:ext cx="5418666" cy="2017168"/>
          </a:xfrm>
          <a:prstGeom prst="rect">
            <a:avLst/>
          </a:prstGeom>
        </p:spPr>
      </p:pic>
      <p:pic>
        <p:nvPicPr>
          <p:cNvPr id="14" name="Grafik 1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AD0C4B40-3A25-9945-1063-CD6C22337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43978"/>
            <a:ext cx="5423429" cy="25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Konsistenzbedingungen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853344-B9C7-102F-5E89-805FF71D2824}"/>
              </a:ext>
            </a:extLst>
          </p:cNvPr>
          <p:cNvGrpSpPr/>
          <p:nvPr/>
        </p:nvGrpSpPr>
        <p:grpSpPr>
          <a:xfrm>
            <a:off x="4639511" y="1366422"/>
            <a:ext cx="4292821" cy="3810196"/>
            <a:chOff x="4639511" y="1366422"/>
            <a:chExt cx="4292821" cy="3810196"/>
          </a:xfrm>
        </p:grpSpPr>
        <p:pic>
          <p:nvPicPr>
            <p:cNvPr id="8" name="Grafik 7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86B69C0C-6A1F-E7A8-B45D-DC6CA9FCD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511" y="1366422"/>
              <a:ext cx="4292821" cy="3810196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916F885-E595-5C77-2C59-F9E21942693B}"/>
                </a:ext>
              </a:extLst>
            </p:cNvPr>
            <p:cNvSpPr/>
            <p:nvPr/>
          </p:nvSpPr>
          <p:spPr>
            <a:xfrm>
              <a:off x="4806950" y="3087371"/>
              <a:ext cx="3290570" cy="54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1133E2-A753-35B0-9664-4F0FFCD6A500}"/>
              </a:ext>
            </a:extLst>
          </p:cNvPr>
          <p:cNvGrpSpPr/>
          <p:nvPr/>
        </p:nvGrpSpPr>
        <p:grpSpPr>
          <a:xfrm>
            <a:off x="4708893" y="2458818"/>
            <a:ext cx="4602747" cy="1426850"/>
            <a:chOff x="7213333" y="5176618"/>
            <a:chExt cx="4602747" cy="1426850"/>
          </a:xfrm>
        </p:grpSpPr>
        <p:pic>
          <p:nvPicPr>
            <p:cNvPr id="6" name="Inhaltsplatzhalter 5" descr="Ein Bild, das Text, Schrift, Screenshot, Reihe enthält.&#10;&#10;Automatisch generierte Beschreibung">
              <a:extLst>
                <a:ext uri="{FF2B5EF4-FFF2-40B4-BE49-F238E27FC236}">
                  <a16:creationId xmlns:a16="http://schemas.microsoft.com/office/drawing/2014/main" id="{BDFAF7D6-9361-702C-0C73-2D403D20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333" y="5176618"/>
              <a:ext cx="4602747" cy="1426850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CF3AE55-53D3-0FED-E491-626621D54D9A}"/>
                </a:ext>
              </a:extLst>
            </p:cNvPr>
            <p:cNvSpPr/>
            <p:nvPr/>
          </p:nvSpPr>
          <p:spPr>
            <a:xfrm>
              <a:off x="7511798" y="6172200"/>
              <a:ext cx="2157730" cy="184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3F2949B-4AEB-72DE-7548-B0B1BC0E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095AE5-A731-DA28-11BF-EC5665FC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 err="1"/>
              <a:t>Verwendete</a:t>
            </a:r>
            <a:r>
              <a:rPr lang="en-US" dirty="0"/>
              <a:t> Constrains</a:t>
            </a:r>
          </a:p>
          <a:p>
            <a:pPr lvl="1"/>
            <a:r>
              <a:rPr lang="en-US" dirty="0"/>
              <a:t>Primary Keys</a:t>
            </a:r>
          </a:p>
          <a:p>
            <a:pPr lvl="1"/>
            <a:r>
              <a:rPr lang="en-US" dirty="0"/>
              <a:t>Foreign Keys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226933-03A3-2349-0108-474878B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5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1588</Words>
  <Application>Microsoft Office PowerPoint</Application>
  <PresentationFormat>Breitbild</PresentationFormat>
  <Paragraphs>338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Facette</vt:lpstr>
      <vt:lpstr>  Datenbank Vertiefung Aktive Datenbanken – Gruppe 1 - Stundenplan</vt:lpstr>
      <vt:lpstr>Inhaltsverzeichnis</vt:lpstr>
      <vt:lpstr>Aufgabenstellung / Datenmodell</vt:lpstr>
      <vt:lpstr>Aufgabenstellung</vt:lpstr>
      <vt:lpstr>Datenmodell</vt:lpstr>
      <vt:lpstr>Datenmodell</vt:lpstr>
      <vt:lpstr>Datenmodell</vt:lpstr>
      <vt:lpstr>Konsistenzbedingungen</vt:lpstr>
      <vt:lpstr>Constraints</vt:lpstr>
      <vt:lpstr>Trigger</vt:lpstr>
      <vt:lpstr>Trigger</vt:lpstr>
      <vt:lpstr>Trigger</vt:lpstr>
      <vt:lpstr>Trigger</vt:lpstr>
      <vt:lpstr>Trigger</vt:lpstr>
      <vt:lpstr>Trigger</vt:lpstr>
      <vt:lpstr>Trigger</vt:lpstr>
      <vt:lpstr>Services</vt:lpstr>
      <vt:lpstr>Dozent</vt:lpstr>
      <vt:lpstr>Dozent: View</vt:lpstr>
      <vt:lpstr>Dozent: Stored Procedures</vt:lpstr>
      <vt:lpstr>Dozent: Stored Procedures </vt:lpstr>
      <vt:lpstr>Dozent: Stored Procedures</vt:lpstr>
      <vt:lpstr>Dozent: Stored Procedures</vt:lpstr>
      <vt:lpstr>Dozent: Stored Functions</vt:lpstr>
      <vt:lpstr>Verwaltung</vt:lpstr>
      <vt:lpstr>Verwaltung: View</vt:lpstr>
      <vt:lpstr>Verwaltung: Stored Procedures</vt:lpstr>
      <vt:lpstr>Verwaltung: Stored Procedures</vt:lpstr>
      <vt:lpstr>Verwaltung: Stored Functions</vt:lpstr>
      <vt:lpstr>Verwaltung: Stored Functions</vt:lpstr>
      <vt:lpstr>Verwaltung: Stored Functions</vt:lpstr>
      <vt:lpstr>Zugriffsprotokolle: Trigger</vt:lpstr>
      <vt:lpstr>Zugriffsprotokolle: Trigger</vt:lpstr>
      <vt:lpstr>Tests</vt:lpstr>
      <vt:lpstr>Testdaten</vt:lpstr>
      <vt:lpstr>Tests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lastModifiedBy>Rodrigo Galarza</cp:lastModifiedBy>
  <cp:revision>48</cp:revision>
  <dcterms:created xsi:type="dcterms:W3CDTF">2024-01-21T17:49:26Z</dcterms:created>
  <dcterms:modified xsi:type="dcterms:W3CDTF">2024-01-22T22:28:01Z</dcterms:modified>
</cp:coreProperties>
</file>