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6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9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138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4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3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82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5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5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7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46D42E-7A1B-4ED9-86DE-A475D3F4BE1C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EDAE7F-9BE8-42B5-8068-5C93C435F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11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mazur.com/2015/03/17/a-step-by-step-backpropagation-example/" TargetMode="External"/><Relationship Id="rId2" Type="http://schemas.openxmlformats.org/officeDocument/2006/relationships/hyperlink" Target="https://blog.csdn.net/longxinghaofeng/article/details/81903343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log.csdn.net/qq_29300341/article/details/78902084" TargetMode="External"/><Relationship Id="rId4" Type="http://schemas.openxmlformats.org/officeDocument/2006/relationships/hyperlink" Target="https://www.leiphone.com/news/201706/ty7H504cn7l6EVLd.html?utm_source=tuicool&amp;utm_medium=referr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8EE0-8AEA-45E8-A274-571047F0F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之生成网络设计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228DF1-EFBB-4C68-9775-2CEC5D7D7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邱光磊</a:t>
            </a:r>
            <a:endParaRPr lang="en-US" altLang="zh-CN" sz="2400" dirty="0"/>
          </a:p>
          <a:p>
            <a:r>
              <a:rPr lang="zh-CN" altLang="en-US" sz="2400" dirty="0"/>
              <a:t>指导教师：林小竹</a:t>
            </a:r>
          </a:p>
        </p:txBody>
      </p:sp>
    </p:spTree>
    <p:extLst>
      <p:ext uri="{BB962C8B-B14F-4D97-AF65-F5344CB8AC3E}">
        <p14:creationId xmlns:p14="http://schemas.microsoft.com/office/powerpoint/2010/main" val="101192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15"/>
    </mc:Choice>
    <mc:Fallback>
      <p:transition spd="slow" advTm="102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79B168-627D-4B0A-A858-71DFB64D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57682"/>
            <a:ext cx="9590550" cy="1828813"/>
          </a:xfrm>
        </p:spPr>
        <p:txBody>
          <a:bodyPr/>
          <a:lstStyle/>
          <a:p>
            <a:r>
              <a:rPr lang="zh-CN" altLang="en-US" dirty="0"/>
              <a:t>一、选题背景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A1165-EEC6-4CF9-8978-E7FB4C024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我们希望计算机能像人一样创造而不仅仅是模仿</a:t>
            </a:r>
          </a:p>
        </p:txBody>
      </p:sp>
    </p:spTree>
    <p:extLst>
      <p:ext uri="{BB962C8B-B14F-4D97-AF65-F5344CB8AC3E}">
        <p14:creationId xmlns:p14="http://schemas.microsoft.com/office/powerpoint/2010/main" val="99487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22"/>
    </mc:Choice>
    <mc:Fallback>
      <p:transition spd="slow" advTm="428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79B168-627D-4B0A-A858-71DFB64D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57682"/>
            <a:ext cx="9590550" cy="1828813"/>
          </a:xfrm>
        </p:spPr>
        <p:txBody>
          <a:bodyPr/>
          <a:lstStyle/>
          <a:p>
            <a:r>
              <a:rPr lang="zh-CN" altLang="en-US" dirty="0"/>
              <a:t>二、研究意义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A1165-EEC6-4CF9-8978-E7FB4C024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Leigh Van </a:t>
            </a:r>
            <a:r>
              <a:rPr lang="en-US" altLang="zh-CN" sz="2400" dirty="0" err="1"/>
              <a:t>Valen</a:t>
            </a:r>
            <a:r>
              <a:rPr lang="zh-CN" altLang="en-US" sz="2400" dirty="0"/>
              <a:t>“红皇后假说”</a:t>
            </a:r>
          </a:p>
        </p:txBody>
      </p:sp>
    </p:spTree>
    <p:extLst>
      <p:ext uri="{BB962C8B-B14F-4D97-AF65-F5344CB8AC3E}">
        <p14:creationId xmlns:p14="http://schemas.microsoft.com/office/powerpoint/2010/main" val="41714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79B168-627D-4B0A-A858-71DFB64D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057682"/>
            <a:ext cx="9590550" cy="1828813"/>
          </a:xfrm>
        </p:spPr>
        <p:txBody>
          <a:bodyPr/>
          <a:lstStyle/>
          <a:p>
            <a:r>
              <a:rPr lang="zh-CN" altLang="en-US" dirty="0"/>
              <a:t>三、文献综述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A1165-EEC6-4CF9-8978-E7FB4C024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全新的技术，全新的 突破</a:t>
            </a:r>
          </a:p>
        </p:txBody>
      </p:sp>
    </p:spTree>
    <p:extLst>
      <p:ext uri="{BB962C8B-B14F-4D97-AF65-F5344CB8AC3E}">
        <p14:creationId xmlns:p14="http://schemas.microsoft.com/office/powerpoint/2010/main" val="36150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0F24-9250-40E3-B92A-1DFCB88B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四、研究的基本内容，拟解决的主要问题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7F4D2-61CF-4140-8C58-385DCC24D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189650"/>
            <a:ext cx="5060497" cy="4058750"/>
          </a:xfrm>
        </p:spPr>
        <p:txBody>
          <a:bodyPr/>
          <a:lstStyle/>
          <a:p>
            <a:r>
              <a:rPr lang="zh-CN" altLang="zh-CN" sz="3200" dirty="0">
                <a:effectLst/>
              </a:rPr>
              <a:t>研究的基本内容：</a:t>
            </a:r>
          </a:p>
          <a:p>
            <a:pPr lvl="0"/>
            <a:r>
              <a:rPr lang="zh-CN" altLang="zh-CN" sz="3200" dirty="0">
                <a:effectLst/>
              </a:rPr>
              <a:t>实现最基本的</a:t>
            </a:r>
            <a:r>
              <a:rPr lang="en-US" altLang="zh-CN" sz="3200" dirty="0">
                <a:effectLst/>
              </a:rPr>
              <a:t>GAN</a:t>
            </a:r>
            <a:endParaRPr lang="zh-CN" altLang="zh-CN" sz="3200" dirty="0">
              <a:effectLst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ECF24B5-E0BF-49C1-8D7E-C9606852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2189649"/>
            <a:ext cx="5064665" cy="4058751"/>
          </a:xfrm>
        </p:spPr>
        <p:txBody>
          <a:bodyPr/>
          <a:lstStyle/>
          <a:p>
            <a:r>
              <a:rPr lang="zh-CN" altLang="zh-CN" sz="3200" dirty="0">
                <a:effectLst/>
              </a:rPr>
              <a:t>拟解决的主要问题：</a:t>
            </a:r>
          </a:p>
          <a:p>
            <a:pPr lvl="0"/>
            <a:r>
              <a:rPr lang="zh-CN" altLang="zh-CN" sz="3200" dirty="0">
                <a:effectLst/>
              </a:rPr>
              <a:t>神经网络的误差反传播</a:t>
            </a:r>
          </a:p>
          <a:p>
            <a:pPr lvl="0"/>
            <a:r>
              <a:rPr lang="zh-CN" altLang="zh-CN" sz="3200" dirty="0">
                <a:effectLst/>
              </a:rPr>
              <a:t>生成模型的结构</a:t>
            </a:r>
          </a:p>
          <a:p>
            <a:pPr lvl="0"/>
            <a:r>
              <a:rPr lang="zh-CN" altLang="zh-CN" sz="3200" dirty="0">
                <a:effectLst/>
              </a:rPr>
              <a:t>最大似然估计</a:t>
            </a:r>
          </a:p>
          <a:p>
            <a:pPr lvl="0"/>
            <a:r>
              <a:rPr lang="zh-CN" altLang="zh-CN" sz="3200" dirty="0">
                <a:effectLst/>
              </a:rPr>
              <a:t>生成对抗网络的数学推导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2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1E5D-6C5D-4E03-8096-222738E3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五、研究步骤及方法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80FFE-7C5C-4783-ACB4-F73C63A8B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zh-CN" sz="2600" dirty="0">
                <a:effectLst/>
              </a:rPr>
              <a:t>查阅博客，书籍，资料，论文</a:t>
            </a:r>
          </a:p>
          <a:p>
            <a:pPr lvl="0"/>
            <a:r>
              <a:rPr lang="zh-CN" altLang="zh-CN" sz="2600" dirty="0">
                <a:effectLst/>
              </a:rPr>
              <a:t>了解生成模型的结构</a:t>
            </a:r>
          </a:p>
          <a:p>
            <a:pPr lvl="0"/>
            <a:r>
              <a:rPr lang="zh-CN" altLang="zh-CN" sz="2600" dirty="0">
                <a:effectLst/>
              </a:rPr>
              <a:t>构思如何建立</a:t>
            </a:r>
          </a:p>
          <a:p>
            <a:pPr lvl="0"/>
            <a:r>
              <a:rPr lang="zh-CN" altLang="zh-CN" sz="2600" dirty="0">
                <a:effectLst/>
              </a:rPr>
              <a:t>解决误差反向传播算法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8203F-37B2-41B1-8A27-27051DDD1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zh-CN" altLang="zh-CN" sz="2600" dirty="0">
                <a:effectLst/>
              </a:rPr>
              <a:t>实现单层神经网络误差反传播</a:t>
            </a:r>
          </a:p>
          <a:p>
            <a:pPr lvl="0"/>
            <a:r>
              <a:rPr lang="zh-CN" altLang="zh-CN" sz="2600" dirty="0">
                <a:effectLst/>
              </a:rPr>
              <a:t>实现多层神经网络误差反传播</a:t>
            </a:r>
          </a:p>
          <a:p>
            <a:pPr lvl="0"/>
            <a:r>
              <a:rPr lang="zh-CN" altLang="zh-CN" sz="2600" dirty="0">
                <a:effectLst/>
              </a:rPr>
              <a:t>将多层神经网络误差反传播应用于生成网络模型建立</a:t>
            </a:r>
          </a:p>
          <a:p>
            <a:pPr lvl="0"/>
            <a:r>
              <a:rPr lang="zh-CN" altLang="zh-CN" sz="2600" dirty="0">
                <a:effectLst/>
              </a:rPr>
              <a:t>实现生成对抗网络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38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99A4E-BEA4-41E8-831B-ABDB1CC6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六、研究工作进度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AE694-FDE1-43C4-A625-C0437A9112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lang="zh-CN" altLang="zh-CN" sz="2400" dirty="0">
                <a:effectLst/>
              </a:rPr>
              <a:t>第</a:t>
            </a:r>
            <a:r>
              <a:rPr lang="en-US" altLang="zh-CN" sz="2400" dirty="0">
                <a:effectLst/>
              </a:rPr>
              <a:t>1</a:t>
            </a:r>
            <a:r>
              <a:rPr lang="zh-CN" altLang="zh-CN" sz="2400" dirty="0">
                <a:effectLst/>
              </a:rPr>
              <a:t>至第</a:t>
            </a:r>
            <a:r>
              <a:rPr lang="en-US" altLang="zh-CN" sz="2400" dirty="0">
                <a:effectLst/>
              </a:rPr>
              <a:t>4</a:t>
            </a:r>
            <a:r>
              <a:rPr lang="zh-CN" altLang="zh-CN" sz="2400" dirty="0">
                <a:effectLst/>
              </a:rPr>
              <a:t>周：启动岗位实习课程任务；毕业设计开题报告初稿和外文翻译；系统方案设计；在企业开展</a:t>
            </a:r>
            <a:r>
              <a:rPr lang="en-US" altLang="zh-CN" sz="2400" dirty="0">
                <a:effectLst/>
              </a:rPr>
              <a:t>4</a:t>
            </a:r>
            <a:r>
              <a:rPr lang="zh-CN" altLang="zh-CN" sz="2400" dirty="0">
                <a:effectLst/>
              </a:rPr>
              <a:t>周的岗位实习。</a:t>
            </a:r>
          </a:p>
          <a:p>
            <a:pPr lvl="0"/>
            <a:r>
              <a:rPr lang="zh-CN" altLang="zh-CN" sz="2400" dirty="0">
                <a:effectLst/>
              </a:rPr>
              <a:t>第</a:t>
            </a:r>
            <a:r>
              <a:rPr lang="en-US" altLang="zh-CN" sz="2400" dirty="0">
                <a:effectLst/>
              </a:rPr>
              <a:t>5</a:t>
            </a:r>
            <a:r>
              <a:rPr lang="zh-CN" altLang="zh-CN" sz="2400" dirty="0">
                <a:effectLst/>
              </a:rPr>
              <a:t>周：完成系统方案选择</a:t>
            </a:r>
          </a:p>
          <a:p>
            <a:pPr lvl="0"/>
            <a:r>
              <a:rPr lang="zh-CN" altLang="zh-CN" sz="2400" dirty="0">
                <a:effectLst/>
              </a:rPr>
              <a:t>第</a:t>
            </a:r>
            <a:r>
              <a:rPr lang="en-US" altLang="zh-CN" sz="2400" dirty="0">
                <a:effectLst/>
              </a:rPr>
              <a:t>6</a:t>
            </a:r>
            <a:r>
              <a:rPr lang="zh-CN" altLang="zh-CN" sz="2400" dirty="0">
                <a:effectLst/>
              </a:rPr>
              <a:t>周：完成系统整体规划</a:t>
            </a:r>
          </a:p>
          <a:p>
            <a:pPr lvl="0"/>
            <a:r>
              <a:rPr lang="zh-CN" altLang="zh-CN" sz="2400" dirty="0">
                <a:effectLst/>
              </a:rPr>
              <a:t>第</a:t>
            </a:r>
            <a:r>
              <a:rPr lang="en-US" altLang="zh-CN" sz="2400" dirty="0">
                <a:effectLst/>
              </a:rPr>
              <a:t>7</a:t>
            </a:r>
            <a:r>
              <a:rPr lang="zh-CN" altLang="zh-CN" sz="2400" dirty="0">
                <a:effectLst/>
              </a:rPr>
              <a:t>至第</a:t>
            </a:r>
            <a:r>
              <a:rPr lang="en-US" altLang="zh-CN" sz="2400" dirty="0">
                <a:effectLst/>
              </a:rPr>
              <a:t>13</a:t>
            </a:r>
            <a:r>
              <a:rPr lang="zh-CN" altLang="zh-CN" sz="2400" dirty="0">
                <a:effectLst/>
              </a:rPr>
              <a:t>周：系统实现</a:t>
            </a:r>
          </a:p>
          <a:p>
            <a:endParaRPr lang="zh-CN" altLang="en-US" sz="24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2EA6C-55B6-42D9-84B2-09C9F32C6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effectLst/>
              </a:rPr>
              <a:t>第</a:t>
            </a:r>
            <a:r>
              <a:rPr lang="en-US" altLang="zh-CN" sz="2400" dirty="0">
                <a:effectLst/>
              </a:rPr>
              <a:t>14</a:t>
            </a:r>
            <a:r>
              <a:rPr lang="zh-CN" altLang="zh-CN" sz="2400" dirty="0">
                <a:effectLst/>
              </a:rPr>
              <a:t>周：系统测试和完善；撰写毕业论文</a:t>
            </a:r>
            <a:endParaRPr lang="en-US" altLang="zh-CN" sz="2400" dirty="0">
              <a:effectLst/>
            </a:endParaRPr>
          </a:p>
          <a:p>
            <a:pPr lvl="0"/>
            <a:r>
              <a:rPr lang="zh-CN" altLang="zh-CN" sz="2400" dirty="0">
                <a:effectLst/>
              </a:rPr>
              <a:t>第</a:t>
            </a:r>
            <a:r>
              <a:rPr lang="en-US" altLang="zh-CN" sz="2400" dirty="0">
                <a:effectLst/>
              </a:rPr>
              <a:t>15</a:t>
            </a:r>
            <a:r>
              <a:rPr lang="zh-CN" altLang="zh-CN" sz="2400" dirty="0">
                <a:effectLst/>
              </a:rPr>
              <a:t>周：系统验收</a:t>
            </a:r>
          </a:p>
          <a:p>
            <a:pPr lvl="0"/>
            <a:r>
              <a:rPr lang="zh-CN" altLang="zh-CN" sz="2400" dirty="0">
                <a:effectLst/>
              </a:rPr>
              <a:t>第</a:t>
            </a:r>
            <a:r>
              <a:rPr lang="en-US" altLang="zh-CN" sz="2400" dirty="0">
                <a:effectLst/>
              </a:rPr>
              <a:t>16</a:t>
            </a:r>
            <a:r>
              <a:rPr lang="zh-CN" altLang="zh-CN" sz="2400" dirty="0">
                <a:effectLst/>
              </a:rPr>
              <a:t>周：论文查看</a:t>
            </a:r>
          </a:p>
          <a:p>
            <a:pPr lvl="0"/>
            <a:r>
              <a:rPr lang="zh-CN" altLang="zh-CN" sz="2400" dirty="0">
                <a:effectLst/>
              </a:rPr>
              <a:t>第</a:t>
            </a:r>
            <a:r>
              <a:rPr lang="en-US" altLang="zh-CN" sz="2400" dirty="0">
                <a:effectLst/>
              </a:rPr>
              <a:t>17</a:t>
            </a:r>
            <a:r>
              <a:rPr lang="zh-CN" altLang="zh-CN" sz="2400" dirty="0">
                <a:effectLst/>
              </a:rPr>
              <a:t>周：论文答辩</a:t>
            </a:r>
          </a:p>
          <a:p>
            <a:pPr lvl="0"/>
            <a:r>
              <a:rPr lang="zh-CN" altLang="zh-CN" sz="2400" dirty="0">
                <a:effectLst/>
              </a:rPr>
              <a:t>第</a:t>
            </a:r>
            <a:r>
              <a:rPr lang="en-US" altLang="zh-CN" sz="2400" dirty="0">
                <a:effectLst/>
              </a:rPr>
              <a:t>18</a:t>
            </a:r>
            <a:r>
              <a:rPr lang="zh-CN" altLang="zh-CN" sz="2400" dirty="0">
                <a:effectLst/>
              </a:rPr>
              <a:t>周：资料归档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885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1424E-E93D-4677-B1F3-1AD1BB4D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1DE7B-3EE0-4F50-97BA-5252F5ED7E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altLang="zh-CN" u="sng" dirty="0">
                <a:effectLst/>
                <a:hlinkClick r:id="rId2"/>
              </a:rPr>
              <a:t>https://blog.csdn.net/longxinghaofeng/article/details/81903343</a:t>
            </a:r>
            <a:r>
              <a:rPr lang="en-US" altLang="zh-CN" dirty="0">
                <a:effectLst/>
              </a:rPr>
              <a:t> </a:t>
            </a:r>
            <a:endParaRPr lang="zh-CN" altLang="zh-CN" dirty="0">
              <a:effectLst/>
            </a:endParaRPr>
          </a:p>
          <a:p>
            <a:pPr lvl="0"/>
            <a:r>
              <a:rPr lang="en-US" altLang="zh-CN" u="sng" dirty="0">
                <a:effectLst/>
                <a:hlinkClick r:id="rId3"/>
              </a:rPr>
              <a:t>https://mattmazur.com/2015/03/17/a-step-by-step-backpropagation-example/</a:t>
            </a:r>
            <a:endParaRPr lang="zh-CN" altLang="zh-CN" dirty="0">
              <a:effectLst/>
            </a:endParaRPr>
          </a:p>
          <a:p>
            <a:pPr lvl="0"/>
            <a:r>
              <a:rPr lang="en-US" altLang="zh-CN" u="sng" dirty="0">
                <a:effectLst/>
                <a:hlinkClick r:id="rId4"/>
              </a:rPr>
              <a:t>https://www.leiphone.com/news/201706/ty7H504cn7l6EVLd.html?utm_source=tuicool&amp;utm_medium=referral</a:t>
            </a:r>
            <a:endParaRPr lang="zh-CN" altLang="zh-CN" dirty="0">
              <a:effectLst/>
            </a:endParaRPr>
          </a:p>
          <a:p>
            <a:pPr lvl="0"/>
            <a:r>
              <a:rPr lang="en-US" altLang="zh-CN" u="sng" dirty="0">
                <a:effectLst/>
                <a:hlinkClick r:id="rId5"/>
              </a:rPr>
              <a:t>https://blog.csdn.net/qq_29300341/article/details/78902084</a:t>
            </a:r>
            <a:endParaRPr lang="zh-CN" altLang="zh-CN" dirty="0">
              <a:effectLst/>
            </a:endParaRPr>
          </a:p>
          <a:p>
            <a:pPr lvl="0"/>
            <a:r>
              <a:rPr lang="zh-CN" altLang="zh-CN" dirty="0">
                <a:effectLst/>
              </a:rPr>
              <a:t>生成对抗网络入门指南</a:t>
            </a:r>
            <a:r>
              <a:rPr lang="en-US" altLang="zh-CN" dirty="0">
                <a:effectLst/>
              </a:rPr>
              <a:t>/</a:t>
            </a:r>
            <a:r>
              <a:rPr lang="zh-CN" altLang="zh-CN" dirty="0">
                <a:effectLst/>
              </a:rPr>
              <a:t>史丹青编著</a:t>
            </a:r>
            <a:r>
              <a:rPr lang="en-US" altLang="zh-CN" dirty="0">
                <a:effectLst/>
              </a:rPr>
              <a:t>.-</a:t>
            </a:r>
            <a:r>
              <a:rPr lang="zh-CN" altLang="zh-CN" dirty="0">
                <a:effectLst/>
              </a:rPr>
              <a:t>北京：机械工业出版社，</a:t>
            </a:r>
            <a:r>
              <a:rPr lang="en-US" altLang="zh-CN" dirty="0">
                <a:effectLst/>
              </a:rPr>
              <a:t>2018.10</a:t>
            </a:r>
            <a:r>
              <a:rPr lang="zh-CN" altLang="zh-CN" dirty="0">
                <a:effectLst/>
              </a:rPr>
              <a:t>（智能系统与技术丛书）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E22BF-9624-4500-A8BF-8B4EC58A9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altLang="zh-CN" dirty="0">
                <a:effectLst/>
              </a:rPr>
              <a:t>Radford </a:t>
            </a:r>
            <a:r>
              <a:rPr lang="en-US" altLang="zh-CN" dirty="0" err="1">
                <a:effectLst/>
              </a:rPr>
              <a:t>A,Metz</a:t>
            </a:r>
            <a:r>
              <a:rPr lang="en-US" altLang="zh-CN" dirty="0">
                <a:effectLst/>
              </a:rPr>
              <a:t> L, </a:t>
            </a:r>
            <a:r>
              <a:rPr lang="en-US" altLang="zh-CN" dirty="0" err="1">
                <a:effectLst/>
              </a:rPr>
              <a:t>Chintala</a:t>
            </a:r>
            <a:r>
              <a:rPr lang="en-US" altLang="zh-CN" dirty="0">
                <a:effectLst/>
              </a:rPr>
              <a:t> S. Unsupervised Representation Learning with Deep Convolutional Generative Adversarial Networks [J] . Computer Science, 2015.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dirty="0" err="1">
                <a:effectLst/>
              </a:rPr>
              <a:t>Arjovsky</a:t>
            </a:r>
            <a:r>
              <a:rPr lang="en-US" altLang="zh-CN" dirty="0">
                <a:effectLst/>
              </a:rPr>
              <a:t> M, </a:t>
            </a:r>
            <a:r>
              <a:rPr lang="en-US" altLang="zh-CN" dirty="0" err="1">
                <a:effectLst/>
              </a:rPr>
              <a:t>Bottou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L.Towards</a:t>
            </a:r>
            <a:r>
              <a:rPr lang="en-US" altLang="zh-CN" dirty="0">
                <a:effectLst/>
              </a:rPr>
              <a:t> Principled Methods for Training Generative Adversarial Networks [J] .</a:t>
            </a:r>
            <a:r>
              <a:rPr lang="en-US" altLang="zh-CN" dirty="0" err="1">
                <a:effectLst/>
              </a:rPr>
              <a:t>arXiv</a:t>
            </a:r>
            <a:r>
              <a:rPr lang="en-US" altLang="zh-CN" dirty="0">
                <a:effectLst/>
              </a:rPr>
              <a:t> preprint arXiv:1701.04862,2017</a:t>
            </a:r>
            <a:endParaRPr lang="zh-CN" altLang="zh-CN" dirty="0">
              <a:effectLst/>
            </a:endParaRPr>
          </a:p>
          <a:p>
            <a:pPr lvl="0"/>
            <a:r>
              <a:rPr lang="en-US" altLang="zh-CN" dirty="0" err="1">
                <a:effectLst/>
              </a:rPr>
              <a:t>Nowozin</a:t>
            </a:r>
            <a:r>
              <a:rPr lang="en-US" altLang="zh-CN" dirty="0">
                <a:effectLst/>
              </a:rPr>
              <a:t> S, </a:t>
            </a:r>
            <a:r>
              <a:rPr lang="en-US" altLang="zh-CN" dirty="0" err="1">
                <a:effectLst/>
              </a:rPr>
              <a:t>Cseke</a:t>
            </a:r>
            <a:r>
              <a:rPr lang="en-US" altLang="zh-CN" dirty="0">
                <a:effectLst/>
              </a:rPr>
              <a:t> B, Tomioka R. f-GAN: Training Generative Neural Samplers using Variational Divergence Minimization [J] .Advances in Neural Information Processing Systems, 2016.</a:t>
            </a:r>
            <a:endParaRPr lang="zh-CN" altLang="zh-CN" dirty="0">
              <a:effectLst/>
            </a:endParaRPr>
          </a:p>
          <a:p>
            <a:pPr lvl="0"/>
            <a:r>
              <a:rPr lang="en-US" altLang="zh-CN" dirty="0">
                <a:effectLst/>
              </a:rPr>
              <a:t>Yeh R, Chen C, Lim T Y, et al. Semantic Image Inpainting with Perceptual and Contextual Losses.[J] .</a:t>
            </a:r>
            <a:r>
              <a:rPr lang="en-US" altLang="zh-CN" dirty="0" err="1">
                <a:effectLst/>
              </a:rPr>
              <a:t>arXiv</a:t>
            </a:r>
            <a:r>
              <a:rPr lang="en-US" altLang="zh-CN" dirty="0">
                <a:effectLst/>
              </a:rPr>
              <a:t> preprint arXiv:1607.07539, 2016, 2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12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67</TotalTime>
  <Words>449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石板</vt:lpstr>
      <vt:lpstr>GAN之生成网络设计</vt:lpstr>
      <vt:lpstr>一、选题背景</vt:lpstr>
      <vt:lpstr>二、研究意义</vt:lpstr>
      <vt:lpstr>三、文献综述</vt:lpstr>
      <vt:lpstr>四、研究的基本内容，拟解决的主要问题</vt:lpstr>
      <vt:lpstr>五、研究步骤及方法</vt:lpstr>
      <vt:lpstr>六、研究工作进度</vt:lpstr>
      <vt:lpstr>七、主要参考文献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GAN之生成网络设计</dc:title>
  <dc:creator>光磊 邱</dc:creator>
  <cp:lastModifiedBy>光磊 邱</cp:lastModifiedBy>
  <cp:revision>6</cp:revision>
  <dcterms:created xsi:type="dcterms:W3CDTF">2019-03-20T22:57:58Z</dcterms:created>
  <dcterms:modified xsi:type="dcterms:W3CDTF">2019-03-21T00:06:12Z</dcterms:modified>
</cp:coreProperties>
</file>