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307" r:id="rId3"/>
    <p:sldId id="291" r:id="rId4"/>
    <p:sldId id="310" r:id="rId5"/>
    <p:sldId id="311" r:id="rId6"/>
    <p:sldId id="312" r:id="rId7"/>
    <p:sldId id="314" r:id="rId8"/>
    <p:sldId id="315" r:id="rId9"/>
    <p:sldId id="313" r:id="rId10"/>
    <p:sldId id="316" r:id="rId11"/>
    <p:sldId id="317" r:id="rId12"/>
    <p:sldId id="327" r:id="rId13"/>
    <p:sldId id="319" r:id="rId14"/>
    <p:sldId id="320" r:id="rId15"/>
    <p:sldId id="321" r:id="rId16"/>
    <p:sldId id="328" r:id="rId17"/>
    <p:sldId id="330" r:id="rId18"/>
    <p:sldId id="331" r:id="rId19"/>
    <p:sldId id="332" r:id="rId20"/>
    <p:sldId id="322" r:id="rId21"/>
    <p:sldId id="323" r:id="rId22"/>
    <p:sldId id="333" r:id="rId23"/>
    <p:sldId id="325" r:id="rId24"/>
    <p:sldId id="324" r:id="rId25"/>
    <p:sldId id="326" r:id="rId26"/>
  </p:sldIdLst>
  <p:sldSz cx="10080625" cy="5761038"/>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15">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2815"/>
    <a:srgbClr val="C42A35"/>
    <a:srgbClr val="860000"/>
    <a:srgbClr val="FFFFFF"/>
    <a:srgbClr val="661B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810" y="-90"/>
      </p:cViewPr>
      <p:guideLst>
        <p:guide orient="horz" pos="1815"/>
        <p:guide pos="3175"/>
      </p:guideLst>
    </p:cSldViewPr>
  </p:slideViewPr>
  <p:notesTextViewPr>
    <p:cViewPr>
      <p:scale>
        <a:sx n="100" d="100"/>
        <a:sy n="100" d="100"/>
      </p:scale>
      <p:origin x="0" y="0"/>
    </p:cViewPr>
  </p:notesTextViewPr>
  <p:sorterViewPr>
    <p:cViewPr>
      <p:scale>
        <a:sx n="110" d="100"/>
        <a:sy n="11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15F07-2FEF-4D3C-B2DA-D19469202047}" type="datetimeFigureOut">
              <a:rPr lang="zh-CN" altLang="en-US" smtClean="0"/>
              <a:pPr/>
              <a:t>2018/6/17</a:t>
            </a:fld>
            <a:endParaRPr lang="zh-CN" altLang="en-US"/>
          </a:p>
        </p:txBody>
      </p:sp>
      <p:sp>
        <p:nvSpPr>
          <p:cNvPr id="4" name="幻灯片图像占位符 3"/>
          <p:cNvSpPr>
            <a:spLocks noGrp="1" noRot="1" noChangeAspect="1"/>
          </p:cNvSpPr>
          <p:nvPr>
            <p:ph type="sldImg" idx="2"/>
          </p:nvPr>
        </p:nvSpPr>
        <p:spPr>
          <a:xfrm>
            <a:off x="430213" y="685800"/>
            <a:ext cx="59975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13E94-30F3-4C3D-863B-E25B61AA9287}" type="slidenum">
              <a:rPr lang="zh-CN" altLang="en-US" smtClean="0"/>
              <a:pPr/>
              <a:t>‹#›</a:t>
            </a:fld>
            <a:endParaRPr lang="zh-CN" altLang="en-US"/>
          </a:p>
        </p:txBody>
      </p:sp>
    </p:spTree>
    <p:extLst>
      <p:ext uri="{BB962C8B-B14F-4D97-AF65-F5344CB8AC3E}">
        <p14:creationId xmlns="" xmlns:p14="http://schemas.microsoft.com/office/powerpoint/2010/main" val="78831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13E94-30F3-4C3D-863B-E25B61AA9287}" type="slidenum">
              <a:rPr lang="zh-CN" altLang="en-US" smtClean="0"/>
              <a:pPr/>
              <a:t>10</a:t>
            </a:fld>
            <a:endParaRPr lang="zh-CN" altLang="en-US"/>
          </a:p>
        </p:txBody>
      </p:sp>
    </p:spTree>
    <p:extLst>
      <p:ext uri="{BB962C8B-B14F-4D97-AF65-F5344CB8AC3E}">
        <p14:creationId xmlns="" xmlns:p14="http://schemas.microsoft.com/office/powerpoint/2010/main" val="223087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9897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032" y="229375"/>
            <a:ext cx="3316456" cy="9761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245" y="229375"/>
            <a:ext cx="5635349" cy="49168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032" y="1205551"/>
            <a:ext cx="3316456" cy="39407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75374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5873" y="4032727"/>
            <a:ext cx="6048375" cy="47608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5873" y="514759"/>
            <a:ext cx="6048375" cy="34566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75873" y="4508813"/>
            <a:ext cx="6048375" cy="6761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21795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616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453" y="230709"/>
            <a:ext cx="2268141" cy="49155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4031" y="230709"/>
            <a:ext cx="6636411" cy="4915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004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6047" y="1790546"/>
            <a:ext cx="8568531" cy="123400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094" y="3264588"/>
            <a:ext cx="7056438" cy="1472265"/>
          </a:xfrm>
          <a:prstGeom prst="rect">
            <a:avLst/>
          </a:prstGeom>
        </p:spPr>
        <p:txBody>
          <a:bodyPr/>
          <a:lstStyle>
            <a:lvl1pPr marL="0" indent="0" algn="ctr">
              <a:buNone/>
              <a:defRPr/>
            </a:lvl1pPr>
            <a:lvl2pPr marL="504017" indent="0" algn="ctr">
              <a:buNone/>
              <a:defRPr/>
            </a:lvl2pPr>
            <a:lvl3pPr marL="1008035" indent="0" algn="ctr">
              <a:buNone/>
              <a:defRPr/>
            </a:lvl3pPr>
            <a:lvl4pPr marL="1512052" indent="0" algn="ctr">
              <a:buNone/>
              <a:defRPr/>
            </a:lvl4pPr>
            <a:lvl5pPr marL="2016069" indent="0" algn="ctr">
              <a:buNone/>
              <a:defRPr/>
            </a:lvl5pPr>
            <a:lvl6pPr marL="2520086" indent="0" algn="ctr">
              <a:buNone/>
              <a:defRPr/>
            </a:lvl6pPr>
            <a:lvl7pPr marL="3024104" indent="0" algn="ctr">
              <a:buNone/>
              <a:defRPr/>
            </a:lvl7pPr>
            <a:lvl8pPr marL="3528121" indent="0" algn="ctr">
              <a:buNone/>
              <a:defRPr/>
            </a:lvl8pPr>
            <a:lvl9pPr marL="4032138"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107092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04032" y="5339630"/>
            <a:ext cx="2352146" cy="306722"/>
          </a:xfrm>
          <a:prstGeom prst="rect">
            <a:avLst/>
          </a:prstGeom>
        </p:spPr>
        <p:txBody>
          <a:bodyPr/>
          <a:lstStyle/>
          <a:p>
            <a:fld id="{EA3FEEC8-3F0E-47B6-BEC8-40B67AACEDBC}" type="datetimeFigureOut">
              <a:rPr lang="zh-CN" altLang="en-US" smtClean="0"/>
              <a:pPr/>
              <a:t>2018/6/17</a:t>
            </a:fld>
            <a:endParaRPr lang="zh-CN" altLang="en-US"/>
          </a:p>
        </p:txBody>
      </p:sp>
      <p:sp>
        <p:nvSpPr>
          <p:cNvPr id="3" name="页脚占位符 2"/>
          <p:cNvSpPr>
            <a:spLocks noGrp="1"/>
          </p:cNvSpPr>
          <p:nvPr>
            <p:ph type="ftr" sz="quarter" idx="11"/>
          </p:nvPr>
        </p:nvSpPr>
        <p:spPr>
          <a:xfrm>
            <a:off x="3444214" y="5339630"/>
            <a:ext cx="3192198" cy="30672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224448" y="5339630"/>
            <a:ext cx="2352146" cy="306722"/>
          </a:xfrm>
          <a:prstGeom prst="rect">
            <a:avLst/>
          </a:prstGeom>
        </p:spPr>
        <p:txBody>
          <a:bodyPr/>
          <a:lstStyle/>
          <a:p>
            <a:fld id="{9E8EFD2D-CA0B-4E95-A137-5E7211C21296}" type="slidenum">
              <a:rPr lang="zh-CN" altLang="en-US" smtClean="0"/>
              <a:pPr/>
              <a:t>‹#›</a:t>
            </a:fld>
            <a:endParaRPr lang="zh-CN" altLang="en-US"/>
          </a:p>
        </p:txBody>
      </p:sp>
    </p:spTree>
    <p:extLst>
      <p:ext uri="{BB962C8B-B14F-4D97-AF65-F5344CB8AC3E}">
        <p14:creationId xmlns="" xmlns:p14="http://schemas.microsoft.com/office/powerpoint/2010/main" val="427860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6047" y="1789656"/>
            <a:ext cx="8568531" cy="123488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094" y="3264588"/>
            <a:ext cx="7056438" cy="147226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0206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0370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300" y="3702001"/>
            <a:ext cx="8568531" cy="114420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300" y="2441774"/>
            <a:ext cx="8568531" cy="126022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8513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4031" y="1344243"/>
            <a:ext cx="4452276"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24318" y="1344243"/>
            <a:ext cx="4452276"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0233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1" y="1289566"/>
            <a:ext cx="4454027"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031" y="1826996"/>
            <a:ext cx="4454027"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0818" y="1289566"/>
            <a:ext cx="4455776"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0818" y="1826996"/>
            <a:ext cx="4455776"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5350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51424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4031" y="230709"/>
            <a:ext cx="9072563" cy="96017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1" y="1344243"/>
            <a:ext cx="9072563" cy="38020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4031" y="5339629"/>
            <a:ext cx="2352146" cy="306722"/>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2018/6/17</a:t>
            </a:fld>
            <a:endParaRPr lang="zh-CN" altLang="en-US">
              <a:solidFill>
                <a:prstClr val="black">
                  <a:tint val="75000"/>
                </a:prstClr>
              </a:solidFill>
            </a:endParaRPr>
          </a:p>
        </p:txBody>
      </p:sp>
      <p:sp>
        <p:nvSpPr>
          <p:cNvPr id="5" name="页脚占位符 4"/>
          <p:cNvSpPr>
            <a:spLocks noGrp="1"/>
          </p:cNvSpPr>
          <p:nvPr>
            <p:ph type="ftr" sz="quarter" idx="3"/>
          </p:nvPr>
        </p:nvSpPr>
        <p:spPr>
          <a:xfrm>
            <a:off x="3444214" y="5339629"/>
            <a:ext cx="3192198" cy="30672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7224448" y="5339629"/>
            <a:ext cx="2352146" cy="306722"/>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2852106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 xmlns:a14="http://schemas.microsoft.com/office/drawing/2010/main"/>
              </a:ext>
            </a:extLst>
          </a:blip>
          <a:stretch>
            <a:fillRect/>
          </a:stretch>
        </p:blipFill>
        <p:spPr>
          <a:xfrm>
            <a:off x="-648320" y="-359841"/>
            <a:ext cx="5059402" cy="3060987"/>
          </a:xfrm>
          <a:prstGeom prst="rect">
            <a:avLst/>
          </a:prstGeom>
        </p:spPr>
      </p:pic>
      <p:sp>
        <p:nvSpPr>
          <p:cNvPr id="5" name="矩形 4"/>
          <p:cNvSpPr/>
          <p:nvPr/>
        </p:nvSpPr>
        <p:spPr>
          <a:xfrm>
            <a:off x="25252" y="3456583"/>
            <a:ext cx="10080626" cy="251297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88"/>
          </a:p>
        </p:txBody>
      </p:sp>
      <p:sp>
        <p:nvSpPr>
          <p:cNvPr id="6" name="TextBox 27"/>
          <p:cNvSpPr txBox="1">
            <a:spLocks noChangeArrowheads="1"/>
          </p:cNvSpPr>
          <p:nvPr/>
        </p:nvSpPr>
        <p:spPr bwMode="auto">
          <a:xfrm>
            <a:off x="2304008" y="2518469"/>
            <a:ext cx="7344816" cy="707886"/>
          </a:xfrm>
          <a:prstGeom prst="rect">
            <a:avLst/>
          </a:prstGeom>
          <a:noFill/>
          <a:ln w="9525">
            <a:noFill/>
            <a:miter lim="800000"/>
            <a:headEnd/>
            <a:tailEnd/>
          </a:ln>
        </p:spPr>
        <p:txBody>
          <a:bodyPr wrap="square">
            <a:spAutoFit/>
          </a:bodyPr>
          <a:lstStyle/>
          <a:p>
            <a:pPr algn="ctr"/>
            <a:r>
              <a:rPr lang="zh-CN" altLang="en-US" sz="4000" dirty="0">
                <a:solidFill>
                  <a:schemeClr val="bg1"/>
                </a:solidFill>
                <a:latin typeface="微软雅黑" pitchFamily="34" charset="-122"/>
                <a:ea typeface="微软雅黑" pitchFamily="34" charset="-122"/>
              </a:rPr>
              <a:t>  </a:t>
            </a:r>
            <a:r>
              <a:rPr lang="zh-CN" altLang="en-US" sz="4000" dirty="0" smtClean="0">
                <a:latin typeface="微软雅黑" pitchFamily="34" charset="-122"/>
                <a:ea typeface="微软雅黑" pitchFamily="34" charset="-122"/>
              </a:rPr>
              <a:t>强化学习</a:t>
            </a:r>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迷宫</a:t>
            </a:r>
            <a:r>
              <a:rPr lang="en-US" altLang="zh-CN" sz="4000" dirty="0" smtClean="0">
                <a:latin typeface="微软雅黑" pitchFamily="34" charset="-122"/>
                <a:ea typeface="微软雅黑" pitchFamily="34" charset="-122"/>
              </a:rPr>
              <a:t>2</a:t>
            </a:r>
            <a:r>
              <a:rPr lang="zh-CN" altLang="en-US" sz="4000" dirty="0" smtClean="0">
                <a:latin typeface="微软雅黑" pitchFamily="34" charset="-122"/>
                <a:ea typeface="微软雅黑" pitchFamily="34" charset="-122"/>
              </a:rPr>
              <a:t>的优化路径    </a:t>
            </a:r>
            <a:endParaRPr lang="zh-CN" altLang="en-US" sz="4000" dirty="0">
              <a:latin typeface="微软雅黑" pitchFamily="34" charset="-122"/>
              <a:ea typeface="微软雅黑" pitchFamily="34" charset="-122"/>
            </a:endParaRPr>
          </a:p>
        </p:txBody>
      </p:sp>
      <p:sp>
        <p:nvSpPr>
          <p:cNvPr id="7" name="TextBox 28"/>
          <p:cNvSpPr txBox="1">
            <a:spLocks noChangeArrowheads="1"/>
          </p:cNvSpPr>
          <p:nvPr/>
        </p:nvSpPr>
        <p:spPr bwMode="auto">
          <a:xfrm>
            <a:off x="5184328" y="4104655"/>
            <a:ext cx="3894287" cy="954107"/>
          </a:xfrm>
          <a:prstGeom prst="rect">
            <a:avLst/>
          </a:prstGeom>
          <a:noFill/>
          <a:ln w="9525">
            <a:noFill/>
            <a:miter lim="800000"/>
            <a:headEnd/>
            <a:tailEnd/>
          </a:ln>
        </p:spPr>
        <p:txBody>
          <a:bodyPr wrap="square">
            <a:spAutoFit/>
          </a:bodyPr>
          <a:lstStyle/>
          <a:p>
            <a:pPr algn="ctr"/>
            <a:r>
              <a:rPr lang="zh-CN" altLang="en-US" sz="2800" dirty="0">
                <a:solidFill>
                  <a:schemeClr val="bg1"/>
                </a:solidFill>
                <a:latin typeface="微软雅黑" pitchFamily="34" charset="-122"/>
                <a:ea typeface="微软雅黑" pitchFamily="34" charset="-122"/>
              </a:rPr>
              <a:t>学生</a:t>
            </a:r>
            <a:r>
              <a:rPr lang="zh-CN" altLang="en-US" sz="2800" dirty="0" smtClean="0">
                <a:solidFill>
                  <a:schemeClr val="bg1"/>
                </a:solidFill>
                <a:latin typeface="微软雅黑" pitchFamily="34" charset="-122"/>
                <a:ea typeface="微软雅黑" pitchFamily="34" charset="-122"/>
              </a:rPr>
              <a:t>：杨照野</a:t>
            </a:r>
            <a:r>
              <a:rPr lang="en-US" altLang="zh-CN" sz="2800" dirty="0" smtClean="0">
                <a:solidFill>
                  <a:schemeClr val="bg1"/>
                </a:solidFill>
                <a:latin typeface="微软雅黑" pitchFamily="34" charset="-122"/>
                <a:ea typeface="微软雅黑" pitchFamily="34" charset="-122"/>
              </a:rPr>
              <a:t>  </a:t>
            </a:r>
          </a:p>
          <a:p>
            <a:pPr algn="ctr"/>
            <a:r>
              <a:rPr lang="zh-CN" altLang="en-US" sz="2800" dirty="0" smtClean="0">
                <a:solidFill>
                  <a:schemeClr val="bg1"/>
                </a:solidFill>
                <a:latin typeface="微软雅黑" pitchFamily="34" charset="-122"/>
                <a:ea typeface="微软雅黑" pitchFamily="34" charset="-122"/>
              </a:rPr>
              <a:t>导师：林小竹 </a:t>
            </a:r>
            <a:endParaRPr lang="zh-CN" altLang="en-US" sz="2800"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904960344"/>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s://img-blog.csdn.net/20160316140315473"/>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35856" y="1955989"/>
            <a:ext cx="7128792" cy="3816623"/>
          </a:xfrm>
          <a:prstGeom prst="rect">
            <a:avLst/>
          </a:prstGeom>
          <a:noFill/>
          <a:ln>
            <a:noFill/>
          </a:ln>
        </p:spPr>
      </p:pic>
      <p:sp>
        <p:nvSpPr>
          <p:cNvPr id="5" name="矩形 4"/>
          <p:cNvSpPr/>
          <p:nvPr/>
        </p:nvSpPr>
        <p:spPr>
          <a:xfrm>
            <a:off x="1151880" y="524683"/>
            <a:ext cx="8208912" cy="1374735"/>
          </a:xfrm>
          <a:prstGeom prst="rect">
            <a:avLst/>
          </a:prstGeom>
        </p:spPr>
        <p:txBody>
          <a:bodyPr wrap="square">
            <a:spAutoFit/>
          </a:bodyPr>
          <a:lstStyle/>
          <a:p>
            <a:pPr indent="304800" algn="just">
              <a:lnSpc>
                <a:spcPts val="2500"/>
              </a:lnSpc>
              <a:spcAft>
                <a:spcPts val="0"/>
              </a:spcAft>
            </a:pPr>
            <a:r>
              <a:rPr lang="zh-CN" altLang="en-US" sz="4800" kern="100" dirty="0" smtClean="0">
                <a:solidFill>
                  <a:srgbClr val="FF0000"/>
                </a:solidFill>
                <a:latin typeface="Times New Roman" panose="02020603050405020304" pitchFamily="18" charset="0"/>
                <a:ea typeface="宋体" panose="02010600030101010101" pitchFamily="2" charset="-122"/>
              </a:rPr>
              <a:t>经典迷宫</a:t>
            </a:r>
            <a:r>
              <a:rPr lang="zh-CN" altLang="zh-CN" sz="2400" kern="100" dirty="0" smtClean="0">
                <a:latin typeface="Times New Roman" panose="02020603050405020304" pitchFamily="18" charset="0"/>
                <a:ea typeface="宋体" panose="02010600030101010101" pitchFamily="2" charset="-122"/>
              </a:rPr>
              <a:t>假设</a:t>
            </a:r>
            <a:r>
              <a:rPr lang="zh-CN" altLang="zh-CN" sz="2400" kern="100" dirty="0">
                <a:latin typeface="Times New Roman" panose="02020603050405020304" pitchFamily="18" charset="0"/>
                <a:ea typeface="宋体" panose="02010600030101010101" pitchFamily="2" charset="-122"/>
              </a:rPr>
              <a:t>迷宫中一共有五个</a:t>
            </a:r>
            <a:r>
              <a:rPr lang="zh-CN" altLang="zh-CN" sz="2400" kern="100" dirty="0" smtClean="0">
                <a:latin typeface="Times New Roman" panose="02020603050405020304" pitchFamily="18" charset="0"/>
                <a:ea typeface="宋体" panose="02010600030101010101" pitchFamily="2" charset="-122"/>
              </a:rPr>
              <a:t>房间，</a:t>
            </a:r>
            <a:r>
              <a:rPr lang="zh-CN" altLang="zh-CN" sz="2400" kern="100" dirty="0">
                <a:latin typeface="Times New Roman" panose="02020603050405020304" pitchFamily="18" charset="0"/>
                <a:ea typeface="宋体" panose="02010600030101010101" pitchFamily="2" charset="-122"/>
              </a:rPr>
              <a:t>房间之间通过一道门相连，正如下图所示。将五个房间编号为</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至</a:t>
            </a: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，楼层的外部可以被看作是一个大房间，编号为</a:t>
            </a: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。注意到房间</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和房间</a:t>
            </a: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可以直接通到房间</a:t>
            </a: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 xmlns:p14="http://schemas.microsoft.com/office/powerpoint/2010/main" val="405984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808" y="360239"/>
            <a:ext cx="8568952" cy="954107"/>
          </a:xfrm>
          <a:prstGeom prst="rect">
            <a:avLst/>
          </a:prstGeom>
        </p:spPr>
        <p:txBody>
          <a:bodyPr wrap="square">
            <a:spAutoFit/>
          </a:bodyPr>
          <a:lstStyle/>
          <a:p>
            <a:r>
              <a:rPr lang="zh-CN" altLang="zh-CN" sz="2800" kern="0" dirty="0">
                <a:ea typeface="宋体" panose="02010600030101010101" pitchFamily="2" charset="-122"/>
                <a:cs typeface="宋体" panose="02010600030101010101" pitchFamily="2" charset="-122"/>
              </a:rPr>
              <a:t>我们可以用图来表示上述的房间，将每一个房间看作是一个节点，每一道门看作是一条边（链路）。</a:t>
            </a:r>
            <a:endParaRPr lang="zh-CN" altLang="en-US" sz="2800" dirty="0"/>
          </a:p>
        </p:txBody>
      </p:sp>
      <p:pic>
        <p:nvPicPr>
          <p:cNvPr id="5" name="图片 4" descr="https://img-blog.csdn.net/2016031614045297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20645" y="1362233"/>
            <a:ext cx="5660027" cy="3822541"/>
          </a:xfrm>
          <a:prstGeom prst="rect">
            <a:avLst/>
          </a:prstGeom>
          <a:noFill/>
          <a:ln>
            <a:noFill/>
          </a:ln>
        </p:spPr>
      </p:pic>
    </p:spTree>
    <p:extLst>
      <p:ext uri="{BB962C8B-B14F-4D97-AF65-F5344CB8AC3E}">
        <p14:creationId xmlns="" xmlns:p14="http://schemas.microsoft.com/office/powerpoint/2010/main" val="806441338"/>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3888" y="0"/>
            <a:ext cx="7415907" cy="1938992"/>
          </a:xfrm>
          <a:prstGeom prst="rect">
            <a:avLst/>
          </a:prstGeom>
        </p:spPr>
        <p:txBody>
          <a:bodyPr wrap="square">
            <a:spAutoFit/>
          </a:bodyPr>
          <a:lstStyle/>
          <a:p>
            <a:r>
              <a:rPr lang="en-US" altLang="zh-CN" sz="2400" kern="0" dirty="0">
                <a:ea typeface="宋体" panose="02010600030101010101" pitchFamily="2" charset="-122"/>
                <a:cs typeface="宋体" panose="02010600030101010101" pitchFamily="2" charset="-122"/>
              </a:rPr>
              <a:t> </a:t>
            </a:r>
            <a:r>
              <a:rPr lang="en-US" altLang="zh-CN" sz="2400" kern="0" dirty="0" smtClean="0">
                <a:ea typeface="宋体" panose="02010600030101010101" pitchFamily="2" charset="-122"/>
                <a:cs typeface="宋体" panose="02010600030101010101" pitchFamily="2" charset="-122"/>
              </a:rPr>
              <a:t>  </a:t>
            </a:r>
            <a:r>
              <a:rPr lang="zh-CN" altLang="zh-CN" sz="2400" kern="0" dirty="0" smtClean="0">
                <a:ea typeface="宋体" panose="02010600030101010101" pitchFamily="2" charset="-122"/>
                <a:cs typeface="宋体" panose="02010600030101010101" pitchFamily="2" charset="-122"/>
              </a:rPr>
              <a:t>为了</a:t>
            </a:r>
            <a:r>
              <a:rPr lang="zh-CN" altLang="zh-CN" sz="2400" kern="0" dirty="0">
                <a:ea typeface="宋体" panose="02010600030101010101" pitchFamily="2" charset="-122"/>
                <a:cs typeface="宋体" panose="02010600030101010101" pitchFamily="2" charset="-122"/>
              </a:rPr>
              <a:t>设置这间房间作为目标，我们为每一道门（节点之间的边）赋予一个奖励值。能够直接通到目标房间的门赋予一及时奖励值</a:t>
            </a:r>
            <a:r>
              <a:rPr lang="en-US" altLang="zh-CN" sz="2400" kern="0" dirty="0">
                <a:ea typeface="宋体" panose="02010600030101010101" pitchFamily="2" charset="-122"/>
                <a:cs typeface="宋体" panose="02010600030101010101" pitchFamily="2" charset="-122"/>
              </a:rPr>
              <a:t>0</a:t>
            </a:r>
            <a:r>
              <a:rPr lang="zh-CN" altLang="zh-CN" sz="2400" kern="0" dirty="0">
                <a:ea typeface="宋体" panose="02010600030101010101" pitchFamily="2" charset="-122"/>
                <a:cs typeface="宋体" panose="02010600030101010101" pitchFamily="2" charset="-122"/>
              </a:rPr>
              <a:t>，而其他的未与目标房间直接相连的门赋予奖励值</a:t>
            </a:r>
            <a:r>
              <a:rPr lang="en-US" altLang="zh-CN" sz="2400" kern="0" dirty="0">
                <a:ea typeface="宋体" panose="02010600030101010101" pitchFamily="2" charset="-122"/>
                <a:cs typeface="宋体" panose="02010600030101010101" pitchFamily="2" charset="-122"/>
              </a:rPr>
              <a:t>0</a:t>
            </a:r>
            <a:r>
              <a:rPr lang="zh-CN" altLang="zh-CN" sz="2400" kern="0" dirty="0">
                <a:ea typeface="宋体" panose="02010600030101010101" pitchFamily="2" charset="-122"/>
                <a:cs typeface="宋体" panose="02010600030101010101" pitchFamily="2" charset="-122"/>
              </a:rPr>
              <a:t>。因为每一道门都有两个方向，因此，每一道门在图中将描述为两个箭头。</a:t>
            </a:r>
            <a:endParaRPr lang="zh-CN" altLang="en-US" sz="2400" dirty="0"/>
          </a:p>
        </p:txBody>
      </p:sp>
      <p:pic>
        <p:nvPicPr>
          <p:cNvPr id="5" name="图片 4" descr="https://img-blog.csdn.net/2016031614061438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43968" y="2016423"/>
            <a:ext cx="5832648" cy="3600400"/>
          </a:xfrm>
          <a:prstGeom prst="rect">
            <a:avLst/>
          </a:prstGeom>
          <a:noFill/>
          <a:ln>
            <a:noFill/>
          </a:ln>
        </p:spPr>
      </p:pic>
    </p:spTree>
    <p:extLst>
      <p:ext uri="{BB962C8B-B14F-4D97-AF65-F5344CB8AC3E}">
        <p14:creationId xmlns="" xmlns:p14="http://schemas.microsoft.com/office/powerpoint/2010/main" val="3826950891"/>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s://img-blog.csdn.net/2016031614111793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9952" y="1368351"/>
            <a:ext cx="6048672" cy="3384375"/>
          </a:xfrm>
          <a:prstGeom prst="rect">
            <a:avLst/>
          </a:prstGeom>
          <a:noFill/>
          <a:ln>
            <a:noFill/>
          </a:ln>
        </p:spPr>
      </p:pic>
      <p:sp>
        <p:nvSpPr>
          <p:cNvPr id="5" name="标题 4"/>
          <p:cNvSpPr>
            <a:spLocks noGrp="1"/>
          </p:cNvSpPr>
          <p:nvPr>
            <p:ph type="title"/>
          </p:nvPr>
        </p:nvSpPr>
        <p:spPr/>
        <p:txBody>
          <a:bodyPr/>
          <a:lstStyle/>
          <a:p>
            <a:r>
              <a:rPr lang="zh-CN" altLang="en-US" dirty="0" smtClean="0"/>
              <a:t>迷宫演化出的奖励矩阵</a:t>
            </a:r>
            <a:endParaRPr lang="zh-CN" altLang="en-US" dirty="0"/>
          </a:p>
        </p:txBody>
      </p:sp>
    </p:spTree>
    <p:extLst>
      <p:ext uri="{BB962C8B-B14F-4D97-AF65-F5344CB8AC3E}">
        <p14:creationId xmlns="" xmlns:p14="http://schemas.microsoft.com/office/powerpoint/2010/main" val="325257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9793" y="1296343"/>
            <a:ext cx="9433047" cy="3048406"/>
          </a:xfrm>
        </p:spPr>
        <p:txBody>
          <a:bodyPr>
            <a:normAutofit/>
          </a:bodyPr>
          <a:lstStyle/>
          <a:p>
            <a:pPr algn="l"/>
            <a:r>
              <a:rPr lang="zh-CN" altLang="en-US" sz="3200" dirty="0" smtClean="0">
                <a:solidFill>
                  <a:srgbClr val="FF0000"/>
                </a:solidFill>
              </a:rPr>
              <a:t>迭代公式： </a:t>
            </a:r>
            <a:r>
              <a:rPr lang="en-US" altLang="zh-CN" sz="3200" dirty="0" smtClean="0"/>
              <a:t>Q(s, a)=R(s, a) </a:t>
            </a:r>
            <a:r>
              <a:rPr lang="en-US" altLang="zh-CN" sz="3200" dirty="0"/>
              <a:t>+ </a:t>
            </a:r>
            <a:r>
              <a:rPr lang="en-US" altLang="zh-CN" sz="3200" dirty="0" smtClean="0"/>
              <a:t>r * Max(Q[s, </a:t>
            </a:r>
            <a:r>
              <a:rPr lang="en-US" altLang="zh-CN" sz="3200" dirty="0"/>
              <a:t>all </a:t>
            </a:r>
            <a:r>
              <a:rPr lang="en-US" altLang="zh-CN" sz="3200" dirty="0" smtClean="0"/>
              <a:t>a]);</a:t>
            </a:r>
            <a:br>
              <a:rPr lang="en-US" altLang="zh-CN" sz="3200" dirty="0" smtClean="0"/>
            </a:br>
            <a:r>
              <a:rPr lang="en-US" altLang="zh-CN" sz="3200" dirty="0" smtClean="0"/>
              <a:t/>
            </a:r>
            <a:br>
              <a:rPr lang="en-US" altLang="zh-CN" sz="3200" dirty="0" smtClean="0"/>
            </a:br>
            <a:r>
              <a:rPr lang="zh-CN" altLang="en-US" sz="3200" dirty="0" smtClean="0">
                <a:solidFill>
                  <a:srgbClr val="FF0000"/>
                </a:solidFill>
              </a:rPr>
              <a:t>公式说明： </a:t>
            </a:r>
            <a:r>
              <a:rPr lang="en-US" altLang="zh-CN" sz="3100" dirty="0" smtClean="0"/>
              <a:t>Q(state</a:t>
            </a:r>
            <a:r>
              <a:rPr lang="en-US" altLang="zh-CN" sz="3100" dirty="0"/>
              <a:t>, action)=R(state, action) + Gamma </a:t>
            </a:r>
            <a:r>
              <a:rPr lang="en-US" altLang="zh-CN" sz="3100" dirty="0" smtClean="0"/>
              <a:t>*</a:t>
            </a:r>
            <a:r>
              <a:rPr lang="en-US" altLang="zh-CN" sz="3200" dirty="0" smtClean="0">
                <a:solidFill>
                  <a:srgbClr val="FF0000"/>
                </a:solidFill>
              </a:rPr>
              <a:t/>
            </a:r>
            <a:br>
              <a:rPr lang="en-US" altLang="zh-CN" sz="3200" dirty="0" smtClean="0">
                <a:solidFill>
                  <a:srgbClr val="FF0000"/>
                </a:solidFill>
              </a:rPr>
            </a:br>
            <a:r>
              <a:rPr lang="zh-CN" altLang="en-US" sz="3200" dirty="0" smtClean="0">
                <a:solidFill>
                  <a:srgbClr val="FF0000"/>
                </a:solidFill>
              </a:rPr>
              <a:t>                                              </a:t>
            </a:r>
            <a:r>
              <a:rPr lang="en-US" altLang="zh-CN" sz="3100" dirty="0" smtClean="0"/>
              <a:t>Max(Q[next </a:t>
            </a:r>
            <a:r>
              <a:rPr lang="en-US" altLang="zh-CN" sz="3100" dirty="0"/>
              <a:t>state, all actions</a:t>
            </a:r>
            <a:r>
              <a:rPr lang="en-US" altLang="zh-CN" sz="3100" dirty="0" smtClean="0"/>
              <a:t>])</a:t>
            </a:r>
            <a:endParaRPr lang="zh-CN" altLang="en-US" sz="3100" dirty="0">
              <a:solidFill>
                <a:srgbClr val="FF0000"/>
              </a:solidFill>
            </a:endParaRPr>
          </a:p>
        </p:txBody>
      </p:sp>
    </p:spTree>
    <p:extLst>
      <p:ext uri="{BB962C8B-B14F-4D97-AF65-F5344CB8AC3E}">
        <p14:creationId xmlns="" xmlns:p14="http://schemas.microsoft.com/office/powerpoint/2010/main" val="154530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https://segmentfault.com/img/bVGWHN?w=227&amp;h=177"/>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1800" y="3098300"/>
            <a:ext cx="4221376" cy="2437363"/>
          </a:xfrm>
          <a:prstGeom prst="rect">
            <a:avLst/>
          </a:prstGeom>
          <a:noFill/>
          <a:ln>
            <a:noFill/>
          </a:ln>
        </p:spPr>
      </p:pic>
      <p:sp>
        <p:nvSpPr>
          <p:cNvPr id="4" name="矩形 3"/>
          <p:cNvSpPr/>
          <p:nvPr/>
        </p:nvSpPr>
        <p:spPr>
          <a:xfrm>
            <a:off x="4392240" y="576263"/>
            <a:ext cx="5803965" cy="1908215"/>
          </a:xfrm>
          <a:prstGeom prst="rect">
            <a:avLst/>
          </a:prstGeom>
        </p:spPr>
        <p:txBody>
          <a:bodyPr wrap="square">
            <a:spAutoFit/>
          </a:bodyPr>
          <a:lstStyle/>
          <a:p>
            <a:pPr latinLnBrk="1">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kern="0" dirty="0" smtClean="0">
                <a:solidFill>
                  <a:srgbClr val="333333"/>
                </a:solidFill>
                <a:latin typeface="Consolas" panose="020B0609020204030204" pitchFamily="49" charset="0"/>
                <a:cs typeface="Times New Roman" panose="02020603050405020304" pitchFamily="18" charset="0"/>
              </a:rPr>
              <a:t>用公式</a:t>
            </a:r>
            <a:r>
              <a:rPr lang="en-US" altLang="zh-CN" kern="0" dirty="0" smtClean="0">
                <a:solidFill>
                  <a:srgbClr val="333333"/>
                </a:solidFill>
                <a:latin typeface="Consolas" panose="020B0609020204030204" pitchFamily="49" charset="0"/>
                <a:cs typeface="Times New Roman" panose="02020603050405020304" pitchFamily="18" charset="0"/>
              </a:rPr>
              <a:t>Q(</a:t>
            </a:r>
            <a:r>
              <a:rPr lang="en-US" altLang="zh-CN" kern="0" dirty="0" smtClean="0">
                <a:solidFill>
                  <a:srgbClr val="008080"/>
                </a:solidFill>
                <a:latin typeface="Consolas" panose="020B0609020204030204" pitchFamily="49" charset="0"/>
                <a:cs typeface="Times New Roman" panose="02020603050405020304" pitchFamily="18" charset="0"/>
              </a:rPr>
              <a:t>1</a:t>
            </a:r>
            <a:r>
              <a:rPr lang="en-US" altLang="zh-CN" kern="0" dirty="0" smtClean="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smtClean="0">
                <a:solidFill>
                  <a:srgbClr val="333333"/>
                </a:solidFill>
                <a:latin typeface="Consolas" panose="020B0609020204030204" pitchFamily="49" charset="0"/>
                <a:cs typeface="Times New Roman" panose="02020603050405020304" pitchFamily="18" charset="0"/>
              </a:rPr>
              <a:t>R(</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smtClean="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a:solidFill>
                  <a:srgbClr val="008080"/>
                </a:solidFill>
                <a:latin typeface="Consolas" panose="020B0609020204030204" pitchFamily="49" charset="0"/>
                <a:cs typeface="Times New Roman" panose="02020603050405020304" pitchFamily="18" charset="0"/>
              </a:rPr>
              <a:t>0.8</a:t>
            </a:r>
            <a:r>
              <a:rPr lang="en-US" altLang="zh-CN" kern="0" dirty="0">
                <a:solidFill>
                  <a:srgbClr val="333333"/>
                </a:solidFill>
                <a:latin typeface="Consolas" panose="020B0609020204030204" pitchFamily="49" charset="0"/>
                <a:cs typeface="Times New Roman" panose="02020603050405020304" pitchFamily="18" charset="0"/>
              </a:rPr>
              <a:t> * Max[Q(</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a:solidFill>
                  <a:srgbClr val="333333"/>
                </a:solidFill>
                <a:latin typeface="Consolas" panose="020B0609020204030204" pitchFamily="49" charset="0"/>
                <a:cs typeface="Times New Roman" panose="02020603050405020304" pitchFamily="18" charset="0"/>
              </a:rPr>
              <a:t>), Q(</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4</a:t>
            </a:r>
            <a:r>
              <a:rPr lang="en-US" altLang="zh-CN" kern="0" dirty="0">
                <a:solidFill>
                  <a:srgbClr val="333333"/>
                </a:solidFill>
                <a:latin typeface="Consolas" panose="020B0609020204030204" pitchFamily="49" charset="0"/>
                <a:cs typeface="Times New Roman" panose="02020603050405020304" pitchFamily="18" charset="0"/>
              </a:rPr>
              <a:t>), Q(</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100</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a:solidFill>
                  <a:srgbClr val="008080"/>
                </a:solidFill>
                <a:latin typeface="Consolas" panose="020B0609020204030204" pitchFamily="49" charset="0"/>
                <a:cs typeface="Times New Roman" panose="02020603050405020304" pitchFamily="18" charset="0"/>
              </a:rPr>
              <a:t>0.8</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a:solidFill>
                  <a:srgbClr val="008080"/>
                </a:solidFill>
                <a:latin typeface="Consolas" panose="020B0609020204030204" pitchFamily="49" charset="0"/>
                <a:cs typeface="Times New Roman" panose="02020603050405020304" pitchFamily="18" charset="0"/>
              </a:rPr>
              <a:t>0</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smtClean="0">
                <a:solidFill>
                  <a:srgbClr val="008080"/>
                </a:solidFill>
                <a:latin typeface="Consolas" panose="020B0609020204030204" pitchFamily="49" charset="0"/>
                <a:cs typeface="Times New Roman" panose="02020603050405020304" pitchFamily="18" charset="0"/>
              </a:rPr>
              <a:t>100</a:t>
            </a:r>
            <a:r>
              <a:rPr lang="zh-CN" altLang="zh-CN" sz="2000" kern="0" dirty="0" smtClean="0">
                <a:solidFill>
                  <a:srgbClr val="333333"/>
                </a:solidFill>
                <a:latin typeface="Helvetica" panose="020B0604020202020204" pitchFamily="34" charset="0"/>
                <a:cs typeface="宋体" panose="02010600030101010101" pitchFamily="2" charset="-122"/>
              </a:rPr>
              <a:t>来</a:t>
            </a:r>
            <a:r>
              <a:rPr lang="zh-CN" altLang="zh-CN" sz="2000" kern="0" dirty="0">
                <a:solidFill>
                  <a:srgbClr val="333333"/>
                </a:solidFill>
                <a:latin typeface="Helvetica" panose="020B0604020202020204" pitchFamily="34" charset="0"/>
                <a:cs typeface="宋体" panose="02010600030101010101" pitchFamily="2" charset="-122"/>
              </a:rPr>
              <a:t>计算出</a:t>
            </a:r>
            <a:r>
              <a:rPr lang="en-US" altLang="zh-CN" sz="2000" kern="0" dirty="0">
                <a:solidFill>
                  <a:srgbClr val="333333"/>
                </a:solidFill>
                <a:latin typeface="Helvetica" panose="020B0604020202020204" pitchFamily="34" charset="0"/>
                <a:cs typeface="宋体" panose="02010600030101010101" pitchFamily="2" charset="-122"/>
              </a:rPr>
              <a:t>Q(1,5)</a:t>
            </a:r>
            <a:r>
              <a:rPr lang="zh-CN" altLang="zh-CN" sz="2000" kern="0" dirty="0">
                <a:solidFill>
                  <a:srgbClr val="333333"/>
                </a:solidFill>
                <a:latin typeface="Helvetica" panose="020B0604020202020204" pitchFamily="34" charset="0"/>
                <a:cs typeface="宋体" panose="02010600030101010101" pitchFamily="2" charset="-122"/>
              </a:rPr>
              <a:t>，</a:t>
            </a:r>
            <a:r>
              <a:rPr lang="zh-CN" altLang="zh-CN" sz="2000" kern="0" dirty="0">
                <a:solidFill>
                  <a:srgbClr val="333333"/>
                </a:solidFill>
                <a:latin typeface="Calibri" panose="020F0502020204030204" pitchFamily="34" charset="0"/>
                <a:ea typeface="Helvetica" panose="020B0604020202020204" pitchFamily="34" charset="0"/>
                <a:cs typeface="宋体" panose="02010600030101010101" pitchFamily="2" charset="-122"/>
              </a:rPr>
              <a:t> </a:t>
            </a:r>
            <a:r>
              <a:rPr lang="zh-CN" altLang="zh-CN" sz="2000" kern="0" dirty="0">
                <a:solidFill>
                  <a:srgbClr val="333333"/>
                </a:solidFill>
                <a:latin typeface="Helvetica" panose="020B0604020202020204" pitchFamily="34" charset="0"/>
                <a:cs typeface="宋体" panose="02010600030101010101" pitchFamily="2" charset="-122"/>
              </a:rPr>
              <a:t>因为</a:t>
            </a:r>
            <a:r>
              <a:rPr lang="en-US" altLang="zh-CN" sz="2000" kern="0" dirty="0">
                <a:solidFill>
                  <a:srgbClr val="333333"/>
                </a:solidFill>
                <a:latin typeface="Helvetica" panose="020B0604020202020204" pitchFamily="34" charset="0"/>
                <a:cs typeface="宋体" panose="02010600030101010101" pitchFamily="2" charset="-122"/>
              </a:rPr>
              <a:t>Q</a:t>
            </a:r>
            <a:r>
              <a:rPr lang="zh-CN" altLang="zh-CN" sz="2000" kern="0" dirty="0">
                <a:solidFill>
                  <a:srgbClr val="333333"/>
                </a:solidFill>
                <a:latin typeface="Helvetica" panose="020B0604020202020204" pitchFamily="34" charset="0"/>
                <a:cs typeface="宋体" panose="02010600030101010101" pitchFamily="2" charset="-122"/>
              </a:rPr>
              <a:t>矩阵是初始化为</a:t>
            </a:r>
            <a:r>
              <a:rPr lang="en-US" altLang="zh-CN" sz="2000" kern="0" dirty="0">
                <a:solidFill>
                  <a:srgbClr val="333333"/>
                </a:solidFill>
                <a:latin typeface="Helvetica" panose="020B0604020202020204" pitchFamily="34" charset="0"/>
                <a:cs typeface="宋体" panose="02010600030101010101" pitchFamily="2" charset="-122"/>
              </a:rPr>
              <a:t>0</a:t>
            </a:r>
            <a:r>
              <a:rPr lang="zh-CN" altLang="zh-CN" sz="2000" kern="0" dirty="0">
                <a:solidFill>
                  <a:srgbClr val="333333"/>
                </a:solidFill>
                <a:latin typeface="Helvetica" panose="020B0604020202020204" pitchFamily="34" charset="0"/>
                <a:cs typeface="宋体" panose="02010600030101010101" pitchFamily="2" charset="-122"/>
              </a:rPr>
              <a:t>，所以</a:t>
            </a:r>
            <a:r>
              <a:rPr lang="en-US" altLang="zh-CN" sz="2000" kern="0" dirty="0">
                <a:solidFill>
                  <a:srgbClr val="333333"/>
                </a:solidFill>
                <a:latin typeface="Helvetica" panose="020B0604020202020204" pitchFamily="34" charset="0"/>
                <a:cs typeface="宋体" panose="02010600030101010101" pitchFamily="2" charset="-122"/>
              </a:rPr>
              <a:t> Q(5,1), Q(5,4),Q(5,5)</a:t>
            </a:r>
            <a:r>
              <a:rPr lang="zh-CN" altLang="zh-CN" sz="2000" kern="0" dirty="0">
                <a:solidFill>
                  <a:srgbClr val="333333"/>
                </a:solidFill>
                <a:latin typeface="Helvetica" panose="020B0604020202020204" pitchFamily="34" charset="0"/>
                <a:cs typeface="宋体" panose="02010600030101010101" pitchFamily="2" charset="-122"/>
              </a:rPr>
              <a:t>都是</a:t>
            </a:r>
            <a:r>
              <a:rPr lang="en-US" altLang="zh-CN" sz="2000" kern="0" dirty="0">
                <a:solidFill>
                  <a:srgbClr val="333333"/>
                </a:solidFill>
                <a:latin typeface="Helvetica" panose="020B0604020202020204" pitchFamily="34" charset="0"/>
                <a:cs typeface="宋体" panose="02010600030101010101" pitchFamily="2" charset="-122"/>
              </a:rPr>
              <a:t>0</a:t>
            </a:r>
            <a:r>
              <a:rPr lang="zh-CN" altLang="zh-CN" sz="2000" kern="0" dirty="0">
                <a:solidFill>
                  <a:srgbClr val="333333"/>
                </a:solidFill>
                <a:latin typeface="Helvetica" panose="020B0604020202020204" pitchFamily="34" charset="0"/>
                <a:cs typeface="宋体" panose="02010600030101010101" pitchFamily="2" charset="-122"/>
              </a:rPr>
              <a:t>，所以</a:t>
            </a:r>
            <a:r>
              <a:rPr lang="en-US" altLang="zh-CN" sz="2000" kern="0" dirty="0">
                <a:solidFill>
                  <a:srgbClr val="333333"/>
                </a:solidFill>
                <a:latin typeface="Helvetica" panose="020B0604020202020204" pitchFamily="34" charset="0"/>
                <a:cs typeface="宋体" panose="02010600030101010101" pitchFamily="2" charset="-122"/>
              </a:rPr>
              <a:t>Q(1,5)</a:t>
            </a:r>
            <a:r>
              <a:rPr lang="zh-CN" altLang="zh-CN" sz="2000" kern="0" dirty="0">
                <a:solidFill>
                  <a:srgbClr val="333333"/>
                </a:solidFill>
                <a:latin typeface="Helvetica" panose="020B0604020202020204" pitchFamily="34" charset="0"/>
                <a:cs typeface="宋体" panose="02010600030101010101" pitchFamily="2" charset="-122"/>
              </a:rPr>
              <a:t>的值为</a:t>
            </a:r>
            <a:r>
              <a:rPr lang="en-US" altLang="zh-CN" sz="2000" kern="0" dirty="0">
                <a:solidFill>
                  <a:srgbClr val="333333"/>
                </a:solidFill>
                <a:latin typeface="Helvetica" panose="020B0604020202020204" pitchFamily="34" charset="0"/>
                <a:cs typeface="宋体" panose="02010600030101010101" pitchFamily="2" charset="-122"/>
              </a:rPr>
              <a:t>100</a:t>
            </a:r>
            <a:r>
              <a:rPr lang="zh-CN" altLang="zh-CN" sz="2000" kern="0" dirty="0">
                <a:solidFill>
                  <a:srgbClr val="333333"/>
                </a:solidFill>
                <a:latin typeface="Helvetica" panose="020B0604020202020204" pitchFamily="34" charset="0"/>
                <a:cs typeface="宋体" panose="02010600030101010101" pitchFamily="2" charset="-122"/>
              </a:rPr>
              <a:t>，现在</a:t>
            </a:r>
            <a:r>
              <a:rPr lang="en-US" altLang="zh-CN" sz="2000" kern="0" dirty="0">
                <a:solidFill>
                  <a:srgbClr val="333333"/>
                </a:solidFill>
                <a:latin typeface="Helvetica" panose="020B0604020202020204" pitchFamily="34" charset="0"/>
                <a:cs typeface="宋体" panose="02010600030101010101" pitchFamily="2" charset="-122"/>
              </a:rPr>
              <a:t>5</a:t>
            </a:r>
            <a:r>
              <a:rPr lang="zh-CN" altLang="zh-CN" sz="2000" kern="0" dirty="0">
                <a:solidFill>
                  <a:srgbClr val="333333"/>
                </a:solidFill>
                <a:latin typeface="Helvetica" panose="020B0604020202020204" pitchFamily="34" charset="0"/>
                <a:cs typeface="宋体" panose="02010600030101010101" pitchFamily="2" charset="-122"/>
              </a:rPr>
              <a:t>变成了当前状态，因为</a:t>
            </a:r>
            <a:r>
              <a:rPr lang="en-US" altLang="zh-CN" sz="2000" kern="0" dirty="0">
                <a:solidFill>
                  <a:srgbClr val="333333"/>
                </a:solidFill>
                <a:latin typeface="Helvetica" panose="020B0604020202020204" pitchFamily="34" charset="0"/>
                <a:cs typeface="宋体" panose="02010600030101010101" pitchFamily="2" charset="-122"/>
              </a:rPr>
              <a:t>5</a:t>
            </a:r>
            <a:r>
              <a:rPr lang="zh-CN" altLang="zh-CN" sz="2000" kern="0" dirty="0">
                <a:solidFill>
                  <a:srgbClr val="333333"/>
                </a:solidFill>
                <a:latin typeface="Helvetica" panose="020B0604020202020204" pitchFamily="34" charset="0"/>
                <a:cs typeface="宋体" panose="02010600030101010101" pitchFamily="2" charset="-122"/>
              </a:rPr>
              <a:t>已经是最终状态了，所以，这个场景就</a:t>
            </a:r>
            <a:r>
              <a:rPr lang="zh-CN" altLang="zh-CN" sz="2000" kern="0" dirty="0" smtClean="0">
                <a:solidFill>
                  <a:srgbClr val="333333"/>
                </a:solidFill>
                <a:latin typeface="Helvetica" panose="020B0604020202020204" pitchFamily="34" charset="0"/>
                <a:cs typeface="宋体" panose="02010600030101010101" pitchFamily="2" charset="-122"/>
              </a:rPr>
              <a:t>结束</a:t>
            </a:r>
            <a:r>
              <a:rPr lang="zh-CN" altLang="en-US" sz="2000" kern="0" dirty="0">
                <a:solidFill>
                  <a:srgbClr val="333333"/>
                </a:solidFill>
                <a:latin typeface="Helvetica" panose="020B0604020202020204" pitchFamily="34" charset="0"/>
                <a:cs typeface="宋体" panose="02010600030101010101" pitchFamily="2" charset="-122"/>
              </a:rPr>
              <a:t>了</a:t>
            </a:r>
            <a:r>
              <a:rPr lang="zh-CN" altLang="zh-CN" sz="2000" kern="0" dirty="0" smtClean="0">
                <a:solidFill>
                  <a:srgbClr val="333333"/>
                </a:solidFill>
                <a:latin typeface="Helvetica" panose="020B0604020202020204" pitchFamily="34" charset="0"/>
                <a:cs typeface="宋体" panose="02010600030101010101" pitchFamily="2" charset="-122"/>
              </a:rPr>
              <a:t>，</a:t>
            </a:r>
            <a:r>
              <a:rPr lang="en-US" altLang="zh-CN" sz="2000" kern="0" dirty="0">
                <a:solidFill>
                  <a:srgbClr val="333333"/>
                </a:solidFill>
                <a:latin typeface="Helvetica" panose="020B0604020202020204" pitchFamily="34" charset="0"/>
                <a:cs typeface="宋体" panose="02010600030101010101" pitchFamily="2" charset="-122"/>
              </a:rPr>
              <a:t>Q</a:t>
            </a:r>
            <a:r>
              <a:rPr lang="zh-CN" altLang="zh-CN" sz="2000" kern="0" dirty="0">
                <a:solidFill>
                  <a:srgbClr val="333333"/>
                </a:solidFill>
                <a:latin typeface="Helvetica" panose="020B0604020202020204" pitchFamily="34" charset="0"/>
                <a:cs typeface="宋体" panose="02010600030101010101" pitchFamily="2" charset="-122"/>
              </a:rPr>
              <a:t>矩阵变成如下</a:t>
            </a:r>
            <a:endParaRPr lang="zh-CN" altLang="zh-CN" sz="2000" kern="100" dirty="0">
              <a:latin typeface="Calibri" panose="020F0502020204030204" pitchFamily="34" charset="0"/>
              <a:cs typeface="Times New Roman" panose="02020603050405020304" pitchFamily="18" charset="0"/>
            </a:endParaRPr>
          </a:p>
        </p:txBody>
      </p:sp>
      <p:pic>
        <p:nvPicPr>
          <p:cNvPr id="6" name="图片 5" descr="https://segmentfault.com/img/bVGWGK?w=576&amp;h=334"/>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7784" y="-84955"/>
            <a:ext cx="3751312" cy="3183255"/>
          </a:xfrm>
          <a:prstGeom prst="rect">
            <a:avLst/>
          </a:prstGeom>
          <a:noFill/>
          <a:ln>
            <a:noFill/>
          </a:ln>
        </p:spPr>
      </p:pic>
      <p:pic>
        <p:nvPicPr>
          <p:cNvPr id="7" name="图片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040312" y="2932163"/>
            <a:ext cx="4824289" cy="2599032"/>
          </a:xfrm>
          <a:prstGeom prst="rect">
            <a:avLst/>
          </a:prstGeom>
        </p:spPr>
      </p:pic>
    </p:spTree>
    <p:extLst>
      <p:ext uri="{BB962C8B-B14F-4D97-AF65-F5344CB8AC3E}">
        <p14:creationId xmlns="" xmlns:p14="http://schemas.microsoft.com/office/powerpoint/2010/main" val="1487644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768" y="144215"/>
            <a:ext cx="9433048" cy="2585323"/>
          </a:xfrm>
          <a:prstGeom prst="rect">
            <a:avLst/>
          </a:prstGeom>
        </p:spPr>
        <p:txBody>
          <a:bodyPr wrap="square">
            <a:spAutoFit/>
          </a:bodyPr>
          <a:lstStyle/>
          <a:p>
            <a:pPr>
              <a:spcBef>
                <a:spcPts val="1800"/>
              </a:spcBef>
              <a:spcAft>
                <a:spcPts val="1800"/>
              </a:spcAft>
            </a:pPr>
            <a:r>
              <a:rPr lang="zh-CN" altLang="zh-CN" sz="2000" kern="0" dirty="0">
                <a:solidFill>
                  <a:srgbClr val="333333"/>
                </a:solidFill>
                <a:latin typeface="Helvetica" panose="020B0604020202020204" pitchFamily="34" charset="0"/>
                <a:cs typeface="宋体" panose="02010600030101010101" pitchFamily="2" charset="-122"/>
              </a:rPr>
              <a:t>然后我们再随机的选择一个状态，比如现在选了状态</a:t>
            </a:r>
            <a:r>
              <a:rPr lang="en-US" altLang="zh-CN" sz="2000" kern="0" dirty="0">
                <a:solidFill>
                  <a:srgbClr val="333333"/>
                </a:solidFill>
                <a:latin typeface="Helvetica" panose="020B0604020202020204" pitchFamily="34" charset="0"/>
                <a:cs typeface="宋体" panose="02010600030101010101" pitchFamily="2" charset="-122"/>
              </a:rPr>
              <a:t>3</a:t>
            </a:r>
            <a:r>
              <a:rPr lang="zh-CN" altLang="zh-CN" sz="2000" kern="0" dirty="0">
                <a:solidFill>
                  <a:srgbClr val="333333"/>
                </a:solidFill>
                <a:latin typeface="Helvetica" panose="020B0604020202020204" pitchFamily="34" charset="0"/>
                <a:cs typeface="宋体" panose="02010600030101010101" pitchFamily="2" charset="-122"/>
              </a:rPr>
              <a:t>为我们的初始状态，好啦，来看我们</a:t>
            </a:r>
            <a:r>
              <a:rPr lang="en-US" altLang="zh-CN" sz="2000" kern="0" dirty="0">
                <a:solidFill>
                  <a:srgbClr val="333333"/>
                </a:solidFill>
                <a:latin typeface="Helvetica" panose="020B0604020202020204" pitchFamily="34" charset="0"/>
                <a:cs typeface="宋体" panose="02010600030101010101" pitchFamily="2" charset="-122"/>
              </a:rPr>
              <a:t>R</a:t>
            </a:r>
            <a:r>
              <a:rPr lang="zh-CN" altLang="zh-CN" sz="2000" kern="0" dirty="0">
                <a:solidFill>
                  <a:srgbClr val="333333"/>
                </a:solidFill>
                <a:latin typeface="Helvetica" panose="020B0604020202020204" pitchFamily="34" charset="0"/>
                <a:cs typeface="宋体" panose="02010600030101010101" pitchFamily="2" charset="-122"/>
              </a:rPr>
              <a:t>矩阵；有</a:t>
            </a:r>
            <a:r>
              <a:rPr lang="en-US" altLang="zh-CN" sz="2000" kern="0" dirty="0">
                <a:solidFill>
                  <a:srgbClr val="333333"/>
                </a:solidFill>
                <a:latin typeface="Helvetica" panose="020B0604020202020204" pitchFamily="34" charset="0"/>
                <a:cs typeface="宋体" panose="02010600030101010101" pitchFamily="2" charset="-122"/>
              </a:rPr>
              <a:t>3</a:t>
            </a:r>
            <a:r>
              <a:rPr lang="zh-CN" altLang="zh-CN" sz="2000" kern="0" dirty="0">
                <a:solidFill>
                  <a:srgbClr val="333333"/>
                </a:solidFill>
                <a:latin typeface="Helvetica" panose="020B0604020202020204" pitchFamily="34" charset="0"/>
                <a:cs typeface="宋体" panose="02010600030101010101" pitchFamily="2" charset="-122"/>
              </a:rPr>
              <a:t>个可能性的</a:t>
            </a:r>
            <a:r>
              <a:rPr lang="en-US" altLang="zh-CN" sz="2000" kern="0" dirty="0">
                <a:solidFill>
                  <a:srgbClr val="333333"/>
                </a:solidFill>
                <a:latin typeface="Helvetica" panose="020B0604020202020204" pitchFamily="34" charset="0"/>
                <a:cs typeface="宋体" panose="02010600030101010101" pitchFamily="2" charset="-122"/>
              </a:rPr>
              <a:t>1</a:t>
            </a:r>
            <a:r>
              <a:rPr lang="zh-CN" altLang="zh-CN" sz="2000" kern="0" dirty="0">
                <a:solidFill>
                  <a:srgbClr val="333333"/>
                </a:solidFill>
                <a:latin typeface="Helvetica" panose="020B0604020202020204" pitchFamily="34" charset="0"/>
                <a:cs typeface="宋体" panose="02010600030101010101" pitchFamily="2" charset="-122"/>
              </a:rPr>
              <a:t>、</a:t>
            </a:r>
            <a:r>
              <a:rPr lang="en-US" altLang="zh-CN" sz="2000" kern="0" dirty="0">
                <a:solidFill>
                  <a:srgbClr val="333333"/>
                </a:solidFill>
                <a:latin typeface="Helvetica" panose="020B0604020202020204" pitchFamily="34" charset="0"/>
                <a:cs typeface="宋体" panose="02010600030101010101" pitchFamily="2" charset="-122"/>
              </a:rPr>
              <a:t>2</a:t>
            </a:r>
            <a:r>
              <a:rPr lang="zh-CN" altLang="zh-CN" sz="2000" kern="0" dirty="0">
                <a:solidFill>
                  <a:srgbClr val="333333"/>
                </a:solidFill>
                <a:latin typeface="Helvetica" panose="020B0604020202020204" pitchFamily="34" charset="0"/>
                <a:cs typeface="宋体" panose="02010600030101010101" pitchFamily="2" charset="-122"/>
              </a:rPr>
              <a:t>、</a:t>
            </a:r>
            <a:r>
              <a:rPr lang="en-US" altLang="zh-CN" sz="2000" kern="0" dirty="0">
                <a:solidFill>
                  <a:srgbClr val="333333"/>
                </a:solidFill>
                <a:latin typeface="Helvetica" panose="020B0604020202020204" pitchFamily="34" charset="0"/>
                <a:cs typeface="宋体" panose="02010600030101010101" pitchFamily="2" charset="-122"/>
              </a:rPr>
              <a:t>4</a:t>
            </a:r>
            <a:r>
              <a:rPr lang="zh-CN" altLang="zh-CN" sz="2000" kern="0" dirty="0">
                <a:solidFill>
                  <a:srgbClr val="333333"/>
                </a:solidFill>
                <a:latin typeface="Helvetica" panose="020B0604020202020204" pitchFamily="34" charset="0"/>
                <a:cs typeface="宋体" panose="02010600030101010101" pitchFamily="2" charset="-122"/>
              </a:rPr>
              <a:t>我们随机的选择</a:t>
            </a:r>
            <a:r>
              <a:rPr lang="en-US" altLang="zh-CN" sz="2000" kern="0" dirty="0">
                <a:solidFill>
                  <a:srgbClr val="333333"/>
                </a:solidFill>
                <a:latin typeface="Helvetica" panose="020B0604020202020204" pitchFamily="34" charset="0"/>
                <a:cs typeface="宋体" panose="02010600030101010101" pitchFamily="2" charset="-122"/>
              </a:rPr>
              <a:t>1</a:t>
            </a:r>
            <a:r>
              <a:rPr lang="zh-CN" altLang="zh-CN" sz="2000" kern="0" dirty="0">
                <a:solidFill>
                  <a:srgbClr val="333333"/>
                </a:solidFill>
                <a:latin typeface="Helvetica" panose="020B0604020202020204" pitchFamily="34" charset="0"/>
                <a:cs typeface="宋体" panose="02010600030101010101" pitchFamily="2" charset="-122"/>
              </a:rPr>
              <a:t>，继续用公式计算</a:t>
            </a:r>
            <a:r>
              <a:rPr lang="zh-CN" altLang="zh-CN" sz="2000" kern="0" dirty="0" smtClean="0">
                <a:solidFill>
                  <a:srgbClr val="333333"/>
                </a:solidFill>
                <a:latin typeface="Helvetica" panose="020B0604020202020204" pitchFamily="34" charset="0"/>
                <a:cs typeface="宋体" panose="02010600030101010101" pitchFamily="2" charset="-122"/>
              </a:rPr>
              <a:t>：</a:t>
            </a:r>
            <a:r>
              <a:rPr lang="en-US" altLang="zh-CN" kern="0" dirty="0" smtClean="0">
                <a:solidFill>
                  <a:srgbClr val="333333"/>
                </a:solidFill>
                <a:latin typeface="Consolas" panose="020B0609020204030204" pitchFamily="49" charset="0"/>
                <a:cs typeface="Times New Roman" panose="02020603050405020304" pitchFamily="18" charset="0"/>
              </a:rPr>
              <a:t>Q(</a:t>
            </a:r>
            <a:r>
              <a:rPr lang="en-US" altLang="zh-CN" b="1" kern="0" dirty="0" smtClean="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action) = R(</a:t>
            </a:r>
            <a:r>
              <a:rPr lang="en-US" altLang="zh-CN" b="1" kern="0" dirty="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action) + Gamma * Max[Q(next </a:t>
            </a:r>
            <a:r>
              <a:rPr lang="en-US" altLang="zh-CN" b="1" kern="0" dirty="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all actions)]</a:t>
            </a:r>
            <a:endParaRPr lang="zh-CN" altLang="zh-CN" sz="2000" kern="100" dirty="0">
              <a:latin typeface="Calibri" panose="020F0502020204030204" pitchFamily="34" charset="0"/>
              <a:cs typeface="Times New Roman" panose="02020603050405020304" pitchFamily="18" charset="0"/>
            </a:endParaRPr>
          </a:p>
          <a:p>
            <a:pPr latinLnBrk="1">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smtClean="0">
                <a:solidFill>
                  <a:srgbClr val="333333"/>
                </a:solidFill>
                <a:latin typeface="Consolas" panose="020B0609020204030204" pitchFamily="49" charset="0"/>
                <a:cs typeface="Times New Roman" panose="02020603050405020304" pitchFamily="18" charset="0"/>
              </a:rPr>
              <a:t>Q(</a:t>
            </a:r>
            <a:r>
              <a:rPr lang="en-US" altLang="zh-CN" kern="0" dirty="0" smtClean="0">
                <a:solidFill>
                  <a:srgbClr val="008080"/>
                </a:solidFill>
                <a:latin typeface="Consolas" panose="020B0609020204030204" pitchFamily="49" charset="0"/>
                <a:cs typeface="Times New Roman" panose="02020603050405020304" pitchFamily="18" charset="0"/>
              </a:rPr>
              <a:t>3</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a:solidFill>
                  <a:srgbClr val="333333"/>
                </a:solidFill>
                <a:latin typeface="Consolas" panose="020B0609020204030204" pitchFamily="49" charset="0"/>
                <a:cs typeface="Times New Roman" panose="02020603050405020304" pitchFamily="18" charset="0"/>
              </a:rPr>
              <a:t>) = R(</a:t>
            </a:r>
            <a:r>
              <a:rPr lang="en-US" altLang="zh-CN" kern="0" dirty="0">
                <a:solidFill>
                  <a:srgbClr val="008080"/>
                </a:solidFill>
                <a:latin typeface="Consolas" panose="020B0609020204030204" pitchFamily="49" charset="0"/>
                <a:cs typeface="Times New Roman" panose="02020603050405020304" pitchFamily="18" charset="0"/>
              </a:rPr>
              <a:t>3</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a:solidFill>
                  <a:srgbClr val="008080"/>
                </a:solidFill>
                <a:latin typeface="Consolas" panose="020B0609020204030204" pitchFamily="49" charset="0"/>
                <a:cs typeface="Times New Roman" panose="02020603050405020304" pitchFamily="18" charset="0"/>
              </a:rPr>
              <a:t>0.8</a:t>
            </a:r>
            <a:r>
              <a:rPr lang="en-US" altLang="zh-CN" kern="0" dirty="0">
                <a:solidFill>
                  <a:srgbClr val="333333"/>
                </a:solidFill>
                <a:latin typeface="Consolas" panose="020B0609020204030204" pitchFamily="49" charset="0"/>
                <a:cs typeface="Times New Roman" panose="02020603050405020304" pitchFamily="18" charset="0"/>
              </a:rPr>
              <a:t> * Max[Q(</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smtClean="0">
                <a:solidFill>
                  <a:srgbClr val="008080"/>
                </a:solidFill>
                <a:latin typeface="Consolas" panose="020B0609020204030204" pitchFamily="49" charset="0"/>
                <a:cs typeface="Times New Roman" panose="02020603050405020304" pitchFamily="18" charset="0"/>
              </a:rPr>
              <a:t>3</a:t>
            </a:r>
            <a:r>
              <a:rPr lang="en-US" altLang="zh-CN" kern="0" dirty="0" smtClean="0">
                <a:solidFill>
                  <a:srgbClr val="333333"/>
                </a:solidFill>
                <a:latin typeface="Consolas" panose="020B0609020204030204" pitchFamily="49" charset="0"/>
                <a:cs typeface="Times New Roman" panose="02020603050405020304" pitchFamily="18" charset="0"/>
              </a:rPr>
              <a:t>), </a:t>
            </a:r>
            <a:r>
              <a:rPr lang="en-US" altLang="zh-CN" kern="0" dirty="0">
                <a:solidFill>
                  <a:srgbClr val="333333"/>
                </a:solidFill>
                <a:latin typeface="Consolas" panose="020B0609020204030204" pitchFamily="49" charset="0"/>
                <a:cs typeface="Times New Roman" panose="02020603050405020304" pitchFamily="18" charset="0"/>
              </a:rPr>
              <a:t>Q(</a:t>
            </a:r>
            <a:r>
              <a:rPr lang="en-US" altLang="zh-CN" kern="0" dirty="0">
                <a:solidFill>
                  <a:srgbClr val="008080"/>
                </a:solidFill>
                <a:latin typeface="Consolas" panose="020B0609020204030204" pitchFamily="49" charset="0"/>
                <a:cs typeface="Times New Roman" panose="02020603050405020304" pitchFamily="18" charset="0"/>
              </a:rPr>
              <a:t>1</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5</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0</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a:solidFill>
                  <a:srgbClr val="008080"/>
                </a:solidFill>
                <a:latin typeface="Consolas" panose="020B0609020204030204" pitchFamily="49" charset="0"/>
                <a:cs typeface="Times New Roman" panose="02020603050405020304" pitchFamily="18" charset="0"/>
              </a:rPr>
              <a:t>0.8</a:t>
            </a:r>
            <a:r>
              <a:rPr lang="en-US" altLang="zh-CN" kern="0" dirty="0">
                <a:solidFill>
                  <a:srgbClr val="333333"/>
                </a:solidFill>
                <a:latin typeface="Consolas" panose="020B0609020204030204" pitchFamily="49" charset="0"/>
                <a:cs typeface="Times New Roman" panose="02020603050405020304" pitchFamily="18" charset="0"/>
              </a:rPr>
              <a:t> * Max(</a:t>
            </a:r>
            <a:r>
              <a:rPr lang="en-US" altLang="zh-CN" kern="0" dirty="0">
                <a:solidFill>
                  <a:srgbClr val="008080"/>
                </a:solidFill>
                <a:latin typeface="Consolas" panose="020B0609020204030204" pitchFamily="49" charset="0"/>
                <a:cs typeface="Times New Roman" panose="02020603050405020304" pitchFamily="18" charset="0"/>
              </a:rPr>
              <a:t>0</a:t>
            </a:r>
            <a:r>
              <a:rPr lang="en-US" altLang="zh-CN" kern="0" dirty="0">
                <a:solidFill>
                  <a:srgbClr val="333333"/>
                </a:solidFill>
                <a:latin typeface="Consolas" panose="020B0609020204030204" pitchFamily="49" charset="0"/>
                <a:cs typeface="Times New Roman" panose="02020603050405020304" pitchFamily="18" charset="0"/>
              </a:rPr>
              <a:t>, </a:t>
            </a:r>
            <a:r>
              <a:rPr lang="en-US" altLang="zh-CN" kern="0" dirty="0">
                <a:solidFill>
                  <a:srgbClr val="008080"/>
                </a:solidFill>
                <a:latin typeface="Consolas" panose="020B0609020204030204" pitchFamily="49" charset="0"/>
                <a:cs typeface="Times New Roman" panose="02020603050405020304" pitchFamily="18" charset="0"/>
              </a:rPr>
              <a:t>100</a:t>
            </a:r>
            <a:r>
              <a:rPr lang="en-US" altLang="zh-CN" kern="0" dirty="0">
                <a:solidFill>
                  <a:srgbClr val="333333"/>
                </a:solidFill>
                <a:latin typeface="Consolas" panose="020B0609020204030204" pitchFamily="49" charset="0"/>
                <a:cs typeface="Times New Roman" panose="02020603050405020304" pitchFamily="18" charset="0"/>
              </a:rPr>
              <a:t>) = </a:t>
            </a:r>
            <a:r>
              <a:rPr lang="en-US" altLang="zh-CN" kern="0" dirty="0" smtClean="0">
                <a:solidFill>
                  <a:srgbClr val="008080"/>
                </a:solidFill>
                <a:latin typeface="Consolas" panose="020B0609020204030204" pitchFamily="49" charset="0"/>
                <a:cs typeface="Times New Roman" panose="02020603050405020304" pitchFamily="18" charset="0"/>
              </a:rPr>
              <a:t>80</a:t>
            </a:r>
            <a:endParaRPr lang="en-US" altLang="zh-CN" sz="2000" kern="100" dirty="0" smtClean="0">
              <a:latin typeface="Calibri" panose="020F0502020204030204" pitchFamily="34" charset="0"/>
              <a:cs typeface="Times New Roman" panose="02020603050405020304" pitchFamily="18" charset="0"/>
            </a:endParaRPr>
          </a:p>
          <a:p>
            <a:pPr latinLnBrk="1">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000" kern="0" dirty="0" smtClean="0">
                <a:solidFill>
                  <a:srgbClr val="333333"/>
                </a:solidFill>
                <a:latin typeface="Helvetica" panose="020B0604020202020204" pitchFamily="34" charset="0"/>
                <a:cs typeface="宋体" panose="02010600030101010101" pitchFamily="2" charset="-122"/>
              </a:rPr>
              <a:t>然后</a:t>
            </a:r>
            <a:r>
              <a:rPr lang="zh-CN" altLang="zh-CN" sz="2000" kern="0" dirty="0">
                <a:solidFill>
                  <a:srgbClr val="333333"/>
                </a:solidFill>
                <a:latin typeface="Helvetica" panose="020B0604020202020204" pitchFamily="34" charset="0"/>
                <a:cs typeface="宋体" panose="02010600030101010101" pitchFamily="2" charset="-122"/>
              </a:rPr>
              <a:t>，更新矩阵，矩阵变成了这个样子</a:t>
            </a:r>
            <a:endParaRPr lang="zh-CN" altLang="zh-CN" sz="2000" kern="100" dirty="0">
              <a:latin typeface="Calibri" panose="020F0502020204030204" pitchFamily="34" charset="0"/>
              <a:cs typeface="Times New Roman" panose="02020603050405020304" pitchFamily="18" charset="0"/>
            </a:endParaRPr>
          </a:p>
        </p:txBody>
      </p:sp>
      <p:pic>
        <p:nvPicPr>
          <p:cNvPr id="3" name="图片 2" descr="https://segmentfault.com/img/bVGWHU?w=343&amp;h=18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5936" y="3024535"/>
            <a:ext cx="4752528" cy="2592288"/>
          </a:xfrm>
          <a:prstGeom prst="rect">
            <a:avLst/>
          </a:prstGeom>
          <a:noFill/>
          <a:ln>
            <a:noFill/>
          </a:ln>
        </p:spPr>
      </p:pic>
    </p:spTree>
    <p:extLst>
      <p:ext uri="{BB962C8B-B14F-4D97-AF65-F5344CB8AC3E}">
        <p14:creationId xmlns="" xmlns:p14="http://schemas.microsoft.com/office/powerpoint/2010/main" val="105058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792" y="288231"/>
            <a:ext cx="8712968" cy="923330"/>
          </a:xfrm>
          <a:prstGeom prst="rect">
            <a:avLst/>
          </a:prstGeom>
        </p:spPr>
        <p:txBody>
          <a:bodyPr wrap="square">
            <a:spAutoFit/>
          </a:bodyPr>
          <a:lstStyle/>
          <a:p>
            <a:pPr>
              <a:spcBef>
                <a:spcPts val="1800"/>
              </a:spcBef>
              <a:spcAft>
                <a:spcPts val="1800"/>
              </a:spcAft>
            </a:pPr>
            <a:r>
              <a:rPr lang="zh-CN" altLang="zh-CN" kern="0" dirty="0">
                <a:solidFill>
                  <a:srgbClr val="333333"/>
                </a:solidFill>
                <a:latin typeface="Helvetica" panose="020B0604020202020204" pitchFamily="34" charset="0"/>
                <a:cs typeface="宋体" panose="02010600030101010101" pitchFamily="2" charset="-122"/>
              </a:rPr>
              <a:t>我们的当前状态变成了</a:t>
            </a:r>
            <a:r>
              <a:rPr lang="en-US" altLang="zh-CN" kern="0" dirty="0">
                <a:solidFill>
                  <a:srgbClr val="333333"/>
                </a:solidFill>
                <a:latin typeface="Helvetica" panose="020B0604020202020204" pitchFamily="34" charset="0"/>
                <a:cs typeface="宋体" panose="02010600030101010101" pitchFamily="2" charset="-122"/>
              </a:rPr>
              <a:t>1</a:t>
            </a:r>
            <a:r>
              <a:rPr lang="zh-CN" altLang="zh-CN" kern="0" dirty="0">
                <a:solidFill>
                  <a:srgbClr val="333333"/>
                </a:solidFill>
                <a:latin typeface="Helvetica" panose="020B0604020202020204" pitchFamily="34" charset="0"/>
                <a:cs typeface="宋体" panose="02010600030101010101" pitchFamily="2" charset="-122"/>
              </a:rPr>
              <a:t>，</a:t>
            </a:r>
            <a:r>
              <a:rPr lang="en-US" altLang="zh-CN" kern="0" dirty="0">
                <a:solidFill>
                  <a:srgbClr val="333333"/>
                </a:solidFill>
                <a:latin typeface="Helvetica" panose="020B0604020202020204" pitchFamily="34" charset="0"/>
                <a:cs typeface="宋体" panose="02010600030101010101" pitchFamily="2" charset="-122"/>
              </a:rPr>
              <a:t>1</a:t>
            </a:r>
            <a:r>
              <a:rPr lang="zh-CN" altLang="zh-CN" kern="0" dirty="0">
                <a:solidFill>
                  <a:srgbClr val="333333"/>
                </a:solidFill>
                <a:latin typeface="Helvetica" panose="020B0604020202020204" pitchFamily="34" charset="0"/>
                <a:cs typeface="宋体" panose="02010600030101010101" pitchFamily="2" charset="-122"/>
              </a:rPr>
              <a:t>并不是最终状态，所以算法还是要往下执行，此时，观察</a:t>
            </a:r>
            <a:r>
              <a:rPr lang="en-US" altLang="zh-CN" kern="0" dirty="0">
                <a:solidFill>
                  <a:srgbClr val="333333"/>
                </a:solidFill>
                <a:latin typeface="Helvetica" panose="020B0604020202020204" pitchFamily="34" charset="0"/>
                <a:cs typeface="宋体" panose="02010600030101010101" pitchFamily="2" charset="-122"/>
              </a:rPr>
              <a:t>R</a:t>
            </a:r>
            <a:r>
              <a:rPr lang="zh-CN" altLang="zh-CN" kern="0" dirty="0">
                <a:solidFill>
                  <a:srgbClr val="333333"/>
                </a:solidFill>
                <a:latin typeface="Helvetica" panose="020B0604020202020204" pitchFamily="34" charset="0"/>
                <a:cs typeface="宋体" panose="02010600030101010101" pitchFamily="2" charset="-122"/>
              </a:rPr>
              <a:t>矩阵，</a:t>
            </a:r>
            <a:r>
              <a:rPr lang="en-US" altLang="zh-CN" kern="0" dirty="0">
                <a:solidFill>
                  <a:srgbClr val="333333"/>
                </a:solidFill>
                <a:latin typeface="Helvetica" panose="020B0604020202020204" pitchFamily="34" charset="0"/>
                <a:cs typeface="宋体" panose="02010600030101010101" pitchFamily="2" charset="-122"/>
              </a:rPr>
              <a:t>1</a:t>
            </a:r>
            <a:r>
              <a:rPr lang="zh-CN" altLang="zh-CN" kern="0" dirty="0">
                <a:solidFill>
                  <a:srgbClr val="333333"/>
                </a:solidFill>
                <a:latin typeface="Helvetica" panose="020B0604020202020204" pitchFamily="34" charset="0"/>
                <a:cs typeface="宋体" panose="02010600030101010101" pitchFamily="2" charset="-122"/>
              </a:rPr>
              <a:t>有</a:t>
            </a:r>
            <a:r>
              <a:rPr lang="en-US" altLang="zh-CN" kern="0" dirty="0" smtClean="0">
                <a:solidFill>
                  <a:srgbClr val="333333"/>
                </a:solidFill>
                <a:latin typeface="Helvetica" panose="020B0604020202020204" pitchFamily="34" charset="0"/>
                <a:cs typeface="宋体" panose="02010600030101010101" pitchFamily="2" charset="-122"/>
              </a:rPr>
              <a:t>1</a:t>
            </a:r>
            <a:r>
              <a:rPr lang="zh-CN" altLang="en-US" kern="0" dirty="0" smtClean="0">
                <a:solidFill>
                  <a:srgbClr val="333333"/>
                </a:solidFill>
                <a:latin typeface="Helvetica" panose="020B0604020202020204" pitchFamily="34" charset="0"/>
                <a:cs typeface="宋体" panose="02010600030101010101" pitchFamily="2" charset="-122"/>
              </a:rPr>
              <a:t>→</a:t>
            </a:r>
            <a:r>
              <a:rPr lang="en-US" altLang="zh-CN" kern="0" dirty="0" smtClean="0">
                <a:solidFill>
                  <a:srgbClr val="333333"/>
                </a:solidFill>
                <a:latin typeface="Helvetica" panose="020B0604020202020204" pitchFamily="34" charset="0"/>
                <a:cs typeface="宋体" panose="02010600030101010101" pitchFamily="2" charset="-122"/>
              </a:rPr>
              <a:t>3</a:t>
            </a:r>
            <a:r>
              <a:rPr lang="en-US" altLang="zh-CN" kern="0" dirty="0">
                <a:solidFill>
                  <a:srgbClr val="333333"/>
                </a:solidFill>
                <a:latin typeface="Helvetica" panose="020B0604020202020204" pitchFamily="34" charset="0"/>
                <a:cs typeface="宋体" panose="02010600030101010101" pitchFamily="2" charset="-122"/>
              </a:rPr>
              <a:t>, </a:t>
            </a:r>
            <a:r>
              <a:rPr lang="en-US" altLang="zh-CN" kern="0" dirty="0" smtClean="0">
                <a:solidFill>
                  <a:srgbClr val="333333"/>
                </a:solidFill>
                <a:latin typeface="Helvetica" panose="020B0604020202020204" pitchFamily="34" charset="0"/>
                <a:cs typeface="宋体" panose="02010600030101010101" pitchFamily="2" charset="-122"/>
              </a:rPr>
              <a:t>1</a:t>
            </a:r>
            <a:r>
              <a:rPr lang="zh-CN" altLang="en-US" kern="0" dirty="0">
                <a:solidFill>
                  <a:srgbClr val="333333"/>
                </a:solidFill>
                <a:latin typeface="Helvetica" panose="020B0604020202020204" pitchFamily="34" charset="0"/>
                <a:cs typeface="宋体" panose="02010600030101010101" pitchFamily="2" charset="-122"/>
              </a:rPr>
              <a:t> → </a:t>
            </a:r>
            <a:r>
              <a:rPr lang="en-US" altLang="zh-CN" kern="0" dirty="0" smtClean="0">
                <a:solidFill>
                  <a:srgbClr val="333333"/>
                </a:solidFill>
                <a:latin typeface="Helvetica" panose="020B0604020202020204" pitchFamily="34" charset="0"/>
                <a:cs typeface="宋体" panose="02010600030101010101" pitchFamily="2" charset="-122"/>
              </a:rPr>
              <a:t>5</a:t>
            </a:r>
            <a:r>
              <a:rPr lang="zh-CN" altLang="zh-CN" kern="0" dirty="0">
                <a:solidFill>
                  <a:srgbClr val="333333"/>
                </a:solidFill>
                <a:latin typeface="Helvetica" panose="020B0604020202020204" pitchFamily="34" charset="0"/>
                <a:cs typeface="宋体" panose="02010600030101010101" pitchFamily="2" charset="-122"/>
              </a:rPr>
              <a:t>两个选择，子这里我们选择</a:t>
            </a:r>
            <a:r>
              <a:rPr lang="en-US" altLang="zh-CN" kern="0" dirty="0">
                <a:solidFill>
                  <a:srgbClr val="333333"/>
                </a:solidFill>
                <a:latin typeface="Helvetica" panose="020B0604020202020204" pitchFamily="34" charset="0"/>
                <a:cs typeface="宋体" panose="02010600030101010101" pitchFamily="2" charset="-122"/>
              </a:rPr>
              <a:t> </a:t>
            </a:r>
            <a:r>
              <a:rPr lang="en-US" altLang="zh-CN" kern="0" dirty="0" smtClean="0">
                <a:solidFill>
                  <a:srgbClr val="333333"/>
                </a:solidFill>
                <a:latin typeface="Helvetica" panose="020B0604020202020204" pitchFamily="34" charset="0"/>
                <a:cs typeface="宋体" panose="02010600030101010101" pitchFamily="2" charset="-122"/>
              </a:rPr>
              <a:t>1</a:t>
            </a:r>
            <a:r>
              <a:rPr lang="zh-CN" altLang="en-US" kern="0" dirty="0">
                <a:solidFill>
                  <a:srgbClr val="333333"/>
                </a:solidFill>
                <a:latin typeface="Helvetica" panose="020B0604020202020204" pitchFamily="34" charset="0"/>
                <a:cs typeface="宋体" panose="02010600030101010101" pitchFamily="2" charset="-122"/>
              </a:rPr>
              <a:t> → </a:t>
            </a:r>
            <a:r>
              <a:rPr lang="en-US" altLang="zh-CN" kern="0" dirty="0" smtClean="0">
                <a:solidFill>
                  <a:srgbClr val="333333"/>
                </a:solidFill>
                <a:latin typeface="Helvetica" panose="020B0604020202020204" pitchFamily="34" charset="0"/>
                <a:cs typeface="宋体" panose="02010600030101010101" pitchFamily="2" charset="-122"/>
              </a:rPr>
              <a:t>5</a:t>
            </a:r>
            <a:r>
              <a:rPr lang="zh-CN" altLang="zh-CN" kern="0" dirty="0">
                <a:solidFill>
                  <a:srgbClr val="333333"/>
                </a:solidFill>
                <a:latin typeface="Helvetica" panose="020B0604020202020204" pitchFamily="34" charset="0"/>
                <a:cs typeface="宋体" panose="02010600030101010101" pitchFamily="2" charset="-122"/>
              </a:rPr>
              <a:t>这个</a:t>
            </a:r>
            <a:r>
              <a:rPr lang="en-US" altLang="zh-CN" kern="0" dirty="0">
                <a:solidFill>
                  <a:srgbClr val="333333"/>
                </a:solidFill>
                <a:latin typeface="Helvetica" panose="020B0604020202020204" pitchFamily="34" charset="0"/>
                <a:cs typeface="宋体" panose="02010600030101010101" pitchFamily="2" charset="-122"/>
              </a:rPr>
              <a:t>action</a:t>
            </a:r>
            <a:r>
              <a:rPr lang="zh-CN" altLang="zh-CN" kern="0" dirty="0">
                <a:solidFill>
                  <a:srgbClr val="333333"/>
                </a:solidFill>
                <a:latin typeface="Helvetica" panose="020B0604020202020204" pitchFamily="34" charset="0"/>
                <a:cs typeface="宋体" panose="02010600030101010101" pitchFamily="2" charset="-122"/>
              </a:rPr>
              <a:t>有着较高回报，所以我们选择了</a:t>
            </a:r>
            <a:r>
              <a:rPr lang="en-US" altLang="zh-CN" kern="0" dirty="0" smtClean="0">
                <a:solidFill>
                  <a:srgbClr val="333333"/>
                </a:solidFill>
                <a:latin typeface="Helvetica" panose="020B0604020202020204" pitchFamily="34" charset="0"/>
                <a:cs typeface="宋体" panose="02010600030101010101" pitchFamily="2" charset="-122"/>
              </a:rPr>
              <a:t>1</a:t>
            </a:r>
            <a:r>
              <a:rPr lang="zh-CN" altLang="en-US" kern="0" dirty="0">
                <a:solidFill>
                  <a:srgbClr val="333333"/>
                </a:solidFill>
                <a:latin typeface="Helvetica" panose="020B0604020202020204" pitchFamily="34" charset="0"/>
                <a:cs typeface="宋体" panose="02010600030101010101" pitchFamily="2" charset="-122"/>
              </a:rPr>
              <a:t> → </a:t>
            </a:r>
            <a:r>
              <a:rPr lang="en-US" altLang="zh-CN" kern="0" dirty="0" smtClean="0">
                <a:solidFill>
                  <a:srgbClr val="333333"/>
                </a:solidFill>
                <a:latin typeface="Helvetica" panose="020B0604020202020204" pitchFamily="34" charset="0"/>
                <a:cs typeface="宋体" panose="02010600030101010101" pitchFamily="2" charset="-122"/>
              </a:rPr>
              <a:t>5</a:t>
            </a:r>
            <a:r>
              <a:rPr lang="en-US" altLang="zh-CN" kern="0" dirty="0">
                <a:solidFill>
                  <a:srgbClr val="333333"/>
                </a:solidFill>
                <a:latin typeface="Helvetica" panose="020B0604020202020204" pitchFamily="34" charset="0"/>
                <a:cs typeface="宋体" panose="02010600030101010101" pitchFamily="2" charset="-122"/>
              </a:rPr>
              <a:t>, </a:t>
            </a:r>
            <a:r>
              <a:rPr lang="zh-CN" altLang="en-US" kern="0" dirty="0" smtClean="0">
                <a:solidFill>
                  <a:srgbClr val="333333"/>
                </a:solidFill>
                <a:latin typeface="Helvetica" panose="020B0604020202020204" pitchFamily="34" charset="0"/>
                <a:cs typeface="宋体" panose="02010600030101010101" pitchFamily="2" charset="-122"/>
              </a:rPr>
              <a:t>由于</a:t>
            </a:r>
            <a:r>
              <a:rPr lang="en-US" altLang="zh-CN" kern="0" dirty="0" smtClean="0">
                <a:solidFill>
                  <a:srgbClr val="333333"/>
                </a:solidFill>
                <a:latin typeface="Helvetica" panose="020B0604020202020204" pitchFamily="34" charset="0"/>
                <a:cs typeface="宋体" panose="02010600030101010101" pitchFamily="2" charset="-122"/>
              </a:rPr>
              <a:t>5</a:t>
            </a:r>
            <a:r>
              <a:rPr lang="zh-CN" altLang="en-US" kern="0" dirty="0" smtClean="0">
                <a:solidFill>
                  <a:srgbClr val="333333"/>
                </a:solidFill>
                <a:latin typeface="Helvetica" panose="020B0604020202020204" pitchFamily="34" charset="0"/>
                <a:cs typeface="宋体" panose="02010600030101010101" pitchFamily="2" charset="-122"/>
              </a:rPr>
              <a:t>是终点，所以此次运行结束。</a:t>
            </a:r>
            <a:endParaRPr lang="zh-CN" altLang="zh-CN" kern="100" dirty="0">
              <a:latin typeface="Calibri" panose="020F0502020204030204" pitchFamily="34" charset="0"/>
              <a:cs typeface="Times New Roman" panose="02020603050405020304" pitchFamily="18" charset="0"/>
            </a:endParaRPr>
          </a:p>
        </p:txBody>
      </p:sp>
      <p:sp>
        <p:nvSpPr>
          <p:cNvPr id="5" name="矩形 4"/>
          <p:cNvSpPr/>
          <p:nvPr/>
        </p:nvSpPr>
        <p:spPr>
          <a:xfrm>
            <a:off x="359792" y="1584375"/>
            <a:ext cx="7055867" cy="646331"/>
          </a:xfrm>
          <a:prstGeom prst="rect">
            <a:avLst/>
          </a:prstGeom>
        </p:spPr>
        <p:txBody>
          <a:bodyPr wrap="square">
            <a:spAutoFit/>
          </a:bodyPr>
          <a:lstStyle/>
          <a:p>
            <a:pPr latinLnBrk="1"/>
            <a:r>
              <a:rPr lang="zh-CN" altLang="zh-CN" kern="0" dirty="0">
                <a:latin typeface="Calibri" panose="020F0502020204030204" pitchFamily="34" charset="0"/>
                <a:ea typeface="微软雅黑" panose="020B0503020204020204" pitchFamily="34" charset="-122"/>
                <a:cs typeface="宋体" panose="02010600030101010101" pitchFamily="2" charset="-122"/>
              </a:rPr>
              <a:t>如果我们的智能体通过多次的经历学到了更多的知识，</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矩阵中的值会达到一收敛状态，如下：</a:t>
            </a:r>
            <a:endParaRPr lang="zh-CN" altLang="zh-CN" kern="100" dirty="0">
              <a:latin typeface="Calibri" panose="020F0502020204030204" pitchFamily="34" charset="0"/>
              <a:cs typeface="Times New Roman" panose="02020603050405020304" pitchFamily="18" charset="0"/>
            </a:endParaRPr>
          </a:p>
        </p:txBody>
      </p:sp>
      <p:pic>
        <p:nvPicPr>
          <p:cNvPr id="6" name="图片 5" descr="https://img-blog.csdn.net/2016031621303982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43968" y="2448471"/>
            <a:ext cx="4752528" cy="2880320"/>
          </a:xfrm>
          <a:prstGeom prst="rect">
            <a:avLst/>
          </a:prstGeom>
          <a:noFill/>
          <a:ln>
            <a:noFill/>
          </a:ln>
        </p:spPr>
      </p:pic>
    </p:spTree>
    <p:extLst>
      <p:ext uri="{BB962C8B-B14F-4D97-AF65-F5344CB8AC3E}">
        <p14:creationId xmlns="" xmlns:p14="http://schemas.microsoft.com/office/powerpoint/2010/main" val="1842325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3808" y="216223"/>
            <a:ext cx="8568952" cy="646331"/>
          </a:xfrm>
          <a:prstGeom prst="rect">
            <a:avLst/>
          </a:prstGeom>
        </p:spPr>
        <p:txBody>
          <a:bodyPr wrap="square">
            <a:spAutoFit/>
          </a:bodyPr>
          <a:lstStyle/>
          <a:p>
            <a:pPr latinLnBrk="1"/>
            <a:r>
              <a:rPr lang="zh-CN" altLang="zh-CN" kern="0" dirty="0">
                <a:latin typeface="Calibri" panose="020F0502020204030204" pitchFamily="34" charset="0"/>
                <a:ea typeface="微软雅黑" panose="020B0503020204020204" pitchFamily="34" charset="-122"/>
                <a:cs typeface="宋体" panose="02010600030101010101" pitchFamily="2" charset="-122"/>
              </a:rPr>
              <a:t>一旦矩阵</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接近于收敛状态，我们就知道智能体已经学习到了到达目标状态的最佳路径。</a:t>
            </a:r>
            <a:endParaRPr lang="zh-CN" altLang="zh-CN" kern="100" dirty="0">
              <a:latin typeface="Calibri" panose="020F0502020204030204" pitchFamily="34" charset="0"/>
              <a:cs typeface="Times New Roman" panose="02020603050405020304" pitchFamily="18" charset="0"/>
            </a:endParaRPr>
          </a:p>
        </p:txBody>
      </p:sp>
      <p:pic>
        <p:nvPicPr>
          <p:cNvPr id="6" name="图片 5" descr="https://img-blog.csdn.net/2016031621323343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6293" y="1152327"/>
            <a:ext cx="4735607" cy="2880320"/>
          </a:xfrm>
          <a:prstGeom prst="rect">
            <a:avLst/>
          </a:prstGeom>
          <a:noFill/>
          <a:ln>
            <a:noFill/>
          </a:ln>
        </p:spPr>
      </p:pic>
      <p:sp>
        <p:nvSpPr>
          <p:cNvPr id="5" name="矩形 4"/>
          <p:cNvSpPr/>
          <p:nvPr/>
        </p:nvSpPr>
        <p:spPr>
          <a:xfrm>
            <a:off x="5041900" y="1584375"/>
            <a:ext cx="5038725" cy="2564805"/>
          </a:xfrm>
          <a:prstGeom prst="rect">
            <a:avLst/>
          </a:prstGeom>
        </p:spPr>
        <p:txBody>
          <a:bodyPr>
            <a:spAutoFit/>
          </a:bodyPr>
          <a:lstStyle/>
          <a:p>
            <a:pPr latinLnBrk="1"/>
            <a:r>
              <a:rPr lang="zh-CN" altLang="zh-CN" kern="0" dirty="0">
                <a:latin typeface="Calibri" panose="020F0502020204030204" pitchFamily="34" charset="0"/>
                <a:ea typeface="微软雅黑" panose="020B0503020204020204" pitchFamily="34" charset="-122"/>
                <a:cs typeface="宋体" panose="02010600030101010101" pitchFamily="2" charset="-122"/>
              </a:rPr>
              <a:t>例如，从初始状态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2</a:t>
            </a:r>
            <a:r>
              <a:rPr lang="zh-CN" altLang="zh-CN" kern="0" dirty="0">
                <a:latin typeface="Calibri" panose="020F0502020204030204" pitchFamily="34" charset="0"/>
                <a:ea typeface="微软雅黑" panose="020B0503020204020204" pitchFamily="34" charset="-122"/>
                <a:cs typeface="宋体" panose="02010600030101010101" pitchFamily="2" charset="-122"/>
              </a:rPr>
              <a:t>，智能体在矩阵</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的指导下进行移动：</a:t>
            </a:r>
            <a:r>
              <a:rPr lang="en-US" altLang="zh-CN" kern="0" dirty="0">
                <a:latin typeface="Calibri" panose="020F0502020204030204" pitchFamily="34" charset="0"/>
                <a:ea typeface="微软雅黑" panose="020B0503020204020204" pitchFamily="34" charset="-122"/>
                <a:cs typeface="宋体" panose="02010600030101010101" pitchFamily="2" charset="-122"/>
              </a:rPr>
              <a:t/>
            </a:r>
            <a:br>
              <a:rPr lang="en-US" altLang="zh-CN" kern="0" dirty="0">
                <a:latin typeface="Calibri" panose="020F0502020204030204" pitchFamily="34" charset="0"/>
                <a:ea typeface="微软雅黑" panose="020B0503020204020204" pitchFamily="34" charset="-122"/>
                <a:cs typeface="宋体" panose="02010600030101010101" pitchFamily="2" charset="-122"/>
              </a:rPr>
            </a:br>
            <a:r>
              <a:rPr lang="zh-CN" altLang="zh-CN" kern="0" dirty="0">
                <a:latin typeface="Calibri" panose="020F0502020204030204" pitchFamily="34" charset="0"/>
                <a:ea typeface="微软雅黑" panose="020B0503020204020204" pitchFamily="34" charset="-122"/>
                <a:cs typeface="宋体" panose="02010600030101010101" pitchFamily="2" charset="-122"/>
              </a:rPr>
              <a:t>在状态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2</a:t>
            </a:r>
            <a:r>
              <a:rPr lang="zh-CN" altLang="zh-CN" kern="0" dirty="0">
                <a:latin typeface="Calibri" panose="020F0502020204030204" pitchFamily="34" charset="0"/>
                <a:ea typeface="微软雅黑" panose="020B0503020204020204" pitchFamily="34" charset="-122"/>
                <a:cs typeface="宋体" panose="02010600030101010101" pitchFamily="2" charset="-122"/>
              </a:rPr>
              <a:t>时，由矩阵</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中最大的值可知下一个动作应该是到达状态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3</a:t>
            </a:r>
            <a:r>
              <a:rPr lang="zh-CN" altLang="zh-CN" kern="0" dirty="0">
                <a:latin typeface="Calibri" panose="020F0502020204030204" pitchFamily="34" charset="0"/>
                <a:ea typeface="微软雅黑" panose="020B0503020204020204" pitchFamily="34" charset="-122"/>
                <a:cs typeface="宋体" panose="02010600030101010101" pitchFamily="2" charset="-122"/>
              </a:rPr>
              <a:t>；</a:t>
            </a:r>
            <a:r>
              <a:rPr lang="en-US" altLang="zh-CN" kern="0" dirty="0">
                <a:latin typeface="Calibri" panose="020F0502020204030204" pitchFamily="34" charset="0"/>
                <a:ea typeface="微软雅黑" panose="020B0503020204020204" pitchFamily="34" charset="-122"/>
                <a:cs typeface="宋体" panose="02010600030101010101" pitchFamily="2" charset="-122"/>
              </a:rPr>
              <a:t/>
            </a:r>
            <a:br>
              <a:rPr lang="en-US" altLang="zh-CN" kern="0" dirty="0">
                <a:latin typeface="Calibri" panose="020F0502020204030204" pitchFamily="34" charset="0"/>
                <a:ea typeface="微软雅黑" panose="020B0503020204020204" pitchFamily="34" charset="-122"/>
                <a:cs typeface="宋体" panose="02010600030101010101" pitchFamily="2" charset="-122"/>
              </a:rPr>
            </a:br>
            <a:r>
              <a:rPr lang="zh-CN" altLang="zh-CN" kern="0" dirty="0">
                <a:latin typeface="Calibri" panose="020F0502020204030204" pitchFamily="34" charset="0"/>
                <a:ea typeface="微软雅黑" panose="020B0503020204020204" pitchFamily="34" charset="-122"/>
                <a:cs typeface="宋体" panose="02010600030101010101" pitchFamily="2" charset="-122"/>
              </a:rPr>
              <a:t>在状态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3</a:t>
            </a:r>
            <a:r>
              <a:rPr lang="zh-CN" altLang="zh-CN" kern="0" dirty="0">
                <a:latin typeface="Calibri" panose="020F0502020204030204" pitchFamily="34" charset="0"/>
                <a:ea typeface="微软雅黑" panose="020B0503020204020204" pitchFamily="34" charset="-122"/>
                <a:cs typeface="宋体" panose="02010600030101010101" pitchFamily="2" charset="-122"/>
              </a:rPr>
              <a:t>时，矩阵</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给出的建议是到达状态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1</a:t>
            </a:r>
            <a:r>
              <a:rPr lang="zh-CN" altLang="zh-CN" kern="0" dirty="0">
                <a:latin typeface="Calibri" panose="020F0502020204030204" pitchFamily="34" charset="0"/>
                <a:ea typeface="微软雅黑" panose="020B0503020204020204" pitchFamily="34" charset="-122"/>
                <a:cs typeface="宋体" panose="02010600030101010101" pitchFamily="2" charset="-122"/>
              </a:rPr>
              <a:t>或者</a:t>
            </a:r>
            <a:r>
              <a:rPr lang="en-US" altLang="zh-CN" kern="0" dirty="0">
                <a:latin typeface="Calibri" panose="020F0502020204030204" pitchFamily="34" charset="0"/>
                <a:ea typeface="微软雅黑" panose="020B0503020204020204" pitchFamily="34" charset="-122"/>
                <a:cs typeface="宋体" panose="02010600030101010101" pitchFamily="2" charset="-122"/>
              </a:rPr>
              <a:t>4</a:t>
            </a:r>
            <a:r>
              <a:rPr lang="zh-CN" altLang="zh-CN" kern="0" dirty="0">
                <a:latin typeface="Calibri" panose="020F0502020204030204" pitchFamily="34" charset="0"/>
                <a:ea typeface="微软雅黑" panose="020B0503020204020204" pitchFamily="34" charset="-122"/>
                <a:cs typeface="宋体" panose="02010600030101010101" pitchFamily="2" charset="-122"/>
              </a:rPr>
              <a:t>，我们任意选择，假设选择了到达状态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1</a:t>
            </a:r>
            <a:r>
              <a:rPr lang="zh-CN" altLang="zh-CN" kern="0" dirty="0">
                <a:latin typeface="Calibri" panose="020F0502020204030204" pitchFamily="34" charset="0"/>
                <a:ea typeface="微软雅黑" panose="020B0503020204020204" pitchFamily="34" charset="-122"/>
                <a:cs typeface="宋体" panose="02010600030101010101" pitchFamily="2" charset="-122"/>
              </a:rPr>
              <a:t>；</a:t>
            </a:r>
            <a:r>
              <a:rPr lang="en-US" altLang="zh-CN" kern="0" dirty="0">
                <a:latin typeface="Calibri" panose="020F0502020204030204" pitchFamily="34" charset="0"/>
                <a:ea typeface="微软雅黑" panose="020B0503020204020204" pitchFamily="34" charset="-122"/>
                <a:cs typeface="宋体" panose="02010600030101010101" pitchFamily="2" charset="-122"/>
              </a:rPr>
              <a:t/>
            </a:r>
            <a:br>
              <a:rPr lang="en-US" altLang="zh-CN" kern="0" dirty="0">
                <a:latin typeface="Calibri" panose="020F0502020204030204" pitchFamily="34" charset="0"/>
                <a:ea typeface="微软雅黑" panose="020B0503020204020204" pitchFamily="34" charset="-122"/>
                <a:cs typeface="宋体" panose="02010600030101010101" pitchFamily="2" charset="-122"/>
              </a:rPr>
            </a:br>
            <a:r>
              <a:rPr lang="zh-CN" altLang="zh-CN" kern="0" dirty="0">
                <a:latin typeface="Calibri" panose="020F0502020204030204" pitchFamily="34" charset="0"/>
                <a:ea typeface="微软雅黑" panose="020B0503020204020204" pitchFamily="34" charset="-122"/>
                <a:cs typeface="宋体" panose="02010600030101010101" pitchFamily="2" charset="-122"/>
              </a:rPr>
              <a:t>在状态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1</a:t>
            </a:r>
            <a:r>
              <a:rPr lang="zh-CN" altLang="zh-CN" kern="0" dirty="0">
                <a:latin typeface="Calibri" panose="020F0502020204030204" pitchFamily="34" charset="0"/>
                <a:ea typeface="微软雅黑" panose="020B0503020204020204" pitchFamily="34" charset="-122"/>
                <a:cs typeface="宋体" panose="02010600030101010101" pitchFamily="2" charset="-122"/>
              </a:rPr>
              <a:t>时，矩阵</a:t>
            </a:r>
            <a:r>
              <a:rPr lang="en-US" altLang="zh-CN" kern="0" dirty="0">
                <a:latin typeface="Calibri" panose="020F0502020204030204" pitchFamily="34" charset="0"/>
                <a:ea typeface="微软雅黑" panose="020B0503020204020204" pitchFamily="34" charset="-122"/>
                <a:cs typeface="宋体" panose="02010600030101010101" pitchFamily="2" charset="-122"/>
              </a:rPr>
              <a:t>Q</a:t>
            </a:r>
            <a:r>
              <a:rPr lang="zh-CN" altLang="zh-CN" kern="0" dirty="0">
                <a:latin typeface="Calibri" panose="020F0502020204030204" pitchFamily="34" charset="0"/>
                <a:ea typeface="微软雅黑" panose="020B0503020204020204" pitchFamily="34" charset="-122"/>
                <a:cs typeface="宋体" panose="02010600030101010101" pitchFamily="2" charset="-122"/>
              </a:rPr>
              <a:t>建议到达状态</a:t>
            </a:r>
            <a:r>
              <a:rPr lang="en-US" altLang="zh-CN" kern="0" dirty="0">
                <a:latin typeface="Calibri" panose="020F0502020204030204" pitchFamily="34" charset="0"/>
                <a:ea typeface="微软雅黑" panose="020B0503020204020204" pitchFamily="34" charset="-122"/>
                <a:cs typeface="宋体" panose="02010600030101010101" pitchFamily="2" charset="-122"/>
              </a:rPr>
              <a:t>5</a:t>
            </a:r>
            <a:r>
              <a:rPr lang="zh-CN" altLang="zh-CN" kern="0" dirty="0">
                <a:latin typeface="Calibri" panose="020F0502020204030204" pitchFamily="34" charset="0"/>
                <a:ea typeface="微软雅黑" panose="020B0503020204020204" pitchFamily="34" charset="-122"/>
                <a:cs typeface="宋体" panose="02010600030101010101" pitchFamily="2" charset="-122"/>
              </a:rPr>
              <a:t>；</a:t>
            </a:r>
            <a:r>
              <a:rPr lang="en-US" altLang="zh-CN" kern="0" dirty="0">
                <a:latin typeface="Calibri" panose="020F0502020204030204" pitchFamily="34" charset="0"/>
                <a:ea typeface="微软雅黑" panose="020B0503020204020204" pitchFamily="34" charset="-122"/>
                <a:cs typeface="宋体" panose="02010600030101010101" pitchFamily="2" charset="-122"/>
              </a:rPr>
              <a:t/>
            </a:r>
            <a:br>
              <a:rPr lang="en-US" altLang="zh-CN" kern="0" dirty="0">
                <a:latin typeface="Calibri" panose="020F0502020204030204" pitchFamily="34" charset="0"/>
                <a:ea typeface="微软雅黑" panose="020B0503020204020204" pitchFamily="34" charset="-122"/>
                <a:cs typeface="宋体" panose="02010600030101010101" pitchFamily="2" charset="-122"/>
              </a:rPr>
            </a:br>
            <a:endParaRPr lang="zh-CN" altLang="zh-CN" kern="100" dirty="0">
              <a:latin typeface="Calibri" panose="020F0502020204030204" pitchFamily="34" charset="0"/>
              <a:cs typeface="Times New Roman" panose="02020603050405020304" pitchFamily="18" charset="0"/>
            </a:endParaRPr>
          </a:p>
          <a:p>
            <a:pPr algn="just" latinLnBrk="1">
              <a:lnSpc>
                <a:spcPts val="1950"/>
              </a:lnSpc>
              <a:spcAft>
                <a:spcPts val="1200"/>
              </a:spcAft>
            </a:pPr>
            <a:r>
              <a:rPr lang="zh-CN" altLang="zh-CN" kern="0" dirty="0">
                <a:solidFill>
                  <a:srgbClr val="4F4F4F"/>
                </a:solidFill>
                <a:latin typeface="Calibri" panose="020F0502020204030204" pitchFamily="34" charset="0"/>
                <a:ea typeface="微软雅黑" panose="020B0503020204020204" pitchFamily="34" charset="-122"/>
                <a:cs typeface="宋体" panose="02010600030101010101" pitchFamily="2" charset="-122"/>
              </a:rPr>
              <a:t>因此，智能体的移动序列是</a:t>
            </a:r>
            <a:r>
              <a:rPr lang="en-US" altLang="zh-CN" kern="0" dirty="0">
                <a:solidFill>
                  <a:srgbClr val="4F4F4F"/>
                </a:solidFill>
                <a:latin typeface="Calibri" panose="020F0502020204030204" pitchFamily="34" charset="0"/>
                <a:ea typeface="微软雅黑" panose="020B0503020204020204" pitchFamily="34" charset="-122"/>
                <a:cs typeface="宋体" panose="02010600030101010101" pitchFamily="2" charset="-122"/>
              </a:rPr>
              <a:t>2-3-1-5</a:t>
            </a:r>
            <a:r>
              <a:rPr lang="zh-CN" altLang="zh-CN" kern="0" dirty="0">
                <a:solidFill>
                  <a:srgbClr val="4F4F4F"/>
                </a:solidFill>
                <a:latin typeface="Calibri" panose="020F0502020204030204" pitchFamily="34" charset="0"/>
                <a:ea typeface="微软雅黑" panose="020B0503020204020204" pitchFamily="34" charset="-122"/>
                <a:cs typeface="宋体" panose="02010600030101010101" pitchFamily="2" charset="-122"/>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085245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smtClean="0">
                <a:solidFill>
                  <a:schemeClr val="tx2">
                    <a:lumMod val="60000"/>
                    <a:lumOff val="40000"/>
                  </a:schemeClr>
                </a:solidFill>
              </a:rPr>
              <a:t>四、研究结果</a:t>
            </a:r>
            <a:r>
              <a:rPr lang="en-US" altLang="zh-CN" dirty="0" smtClean="0">
                <a:solidFill>
                  <a:schemeClr val="tx2">
                    <a:lumMod val="60000"/>
                    <a:lumOff val="40000"/>
                  </a:schemeClr>
                </a:solidFill>
              </a:rPr>
              <a:t/>
            </a:r>
            <a:br>
              <a:rPr lang="en-US" altLang="zh-CN" dirty="0" smtClean="0">
                <a:solidFill>
                  <a:schemeClr val="tx2">
                    <a:lumMod val="60000"/>
                    <a:lumOff val="40000"/>
                  </a:schemeClr>
                </a:solidFill>
              </a:rPr>
            </a:br>
            <a:r>
              <a:rPr lang="zh-CN" altLang="en-US" sz="3100" dirty="0" smtClean="0"/>
              <a:t>四阶迷宫的设计</a:t>
            </a:r>
            <a:endParaRPr lang="zh-CN" altLang="en-US" sz="3100" dirty="0"/>
          </a:p>
        </p:txBody>
      </p:sp>
      <p:pic>
        <p:nvPicPr>
          <p:cNvPr id="3" name="图片 2"/>
          <p:cNvPicPr>
            <a:picLocks noChangeAspect="1"/>
          </p:cNvPicPr>
          <p:nvPr/>
        </p:nvPicPr>
        <p:blipFill>
          <a:blip r:embed="rId2" cstate="print"/>
          <a:stretch>
            <a:fillRect/>
          </a:stretch>
        </p:blipFill>
        <p:spPr>
          <a:xfrm>
            <a:off x="2015976" y="1190882"/>
            <a:ext cx="5718196" cy="4392684"/>
          </a:xfrm>
          <a:prstGeom prst="rect">
            <a:avLst/>
          </a:prstGeom>
        </p:spPr>
      </p:pic>
    </p:spTree>
    <p:extLst>
      <p:ext uri="{BB962C8B-B14F-4D97-AF65-F5344CB8AC3E}">
        <p14:creationId xmlns="" xmlns:p14="http://schemas.microsoft.com/office/powerpoint/2010/main" val="3811633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直接连接符 30"/>
          <p:cNvSpPr>
            <a:spLocks noChangeShapeType="1"/>
          </p:cNvSpPr>
          <p:nvPr/>
        </p:nvSpPr>
        <p:spPr bwMode="auto">
          <a:xfrm>
            <a:off x="13283324" y="1328173"/>
            <a:ext cx="0" cy="299268"/>
          </a:xfrm>
          <a:prstGeom prst="line">
            <a:avLst/>
          </a:prstGeom>
          <a:noFill/>
          <a:ln w="6350">
            <a:solidFill>
              <a:schemeClr val="bg1"/>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sz="1984"/>
          </a:p>
        </p:txBody>
      </p:sp>
      <p:sp>
        <p:nvSpPr>
          <p:cNvPr id="2051" name="直接连接符 3"/>
          <p:cNvSpPr>
            <a:spLocks noChangeShapeType="1"/>
          </p:cNvSpPr>
          <p:nvPr/>
        </p:nvSpPr>
        <p:spPr bwMode="auto">
          <a:xfrm>
            <a:off x="5054313" y="1480432"/>
            <a:ext cx="0" cy="2800174"/>
          </a:xfrm>
          <a:prstGeom prst="line">
            <a:avLst/>
          </a:prstGeom>
          <a:noFill/>
          <a:ln w="6350">
            <a:solidFill>
              <a:srgbClr val="0174AB"/>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sz="1984"/>
          </a:p>
        </p:txBody>
      </p:sp>
      <p:sp>
        <p:nvSpPr>
          <p:cNvPr id="2052" name="文本框 20"/>
          <p:cNvSpPr>
            <a:spLocks noChangeArrowheads="1"/>
          </p:cNvSpPr>
          <p:nvPr/>
        </p:nvSpPr>
        <p:spPr bwMode="auto">
          <a:xfrm>
            <a:off x="5472360" y="1168739"/>
            <a:ext cx="3024335" cy="49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一</a:t>
            </a:r>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、论</a:t>
            </a:r>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文绪论</a:t>
            </a:r>
            <a:endParaRPr lang="zh-CN" altLang="en-US" sz="2646"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3" name="文本框 22"/>
          <p:cNvSpPr>
            <a:spLocks noChangeArrowheads="1"/>
          </p:cNvSpPr>
          <p:nvPr/>
        </p:nvSpPr>
        <p:spPr bwMode="auto">
          <a:xfrm>
            <a:off x="5472360" y="1758700"/>
            <a:ext cx="2541387" cy="49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二、研究</a:t>
            </a:r>
            <a:r>
              <a:rPr lang="zh-CN" altLang="en-US" sz="2646" b="1" dirty="0">
                <a:latin typeface="微软雅黑" panose="020B0503020204020204" pitchFamily="34" charset="-122"/>
                <a:ea typeface="微软雅黑" panose="020B0503020204020204" pitchFamily="34" charset="-122"/>
                <a:sym typeface="微软雅黑" panose="020B0503020204020204" pitchFamily="34" charset="-122"/>
              </a:rPr>
              <a:t>背景</a:t>
            </a:r>
          </a:p>
        </p:txBody>
      </p:sp>
      <p:sp>
        <p:nvSpPr>
          <p:cNvPr id="2054" name="文本框 23"/>
          <p:cNvSpPr>
            <a:spLocks noChangeArrowheads="1"/>
          </p:cNvSpPr>
          <p:nvPr/>
        </p:nvSpPr>
        <p:spPr bwMode="auto">
          <a:xfrm>
            <a:off x="5472360" y="2346736"/>
            <a:ext cx="2541387" cy="49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三、研究</a:t>
            </a:r>
            <a:r>
              <a:rPr lang="zh-CN" altLang="en-US" sz="2646" b="1" dirty="0">
                <a:latin typeface="微软雅黑" panose="020B0503020204020204" pitchFamily="34" charset="-122"/>
                <a:ea typeface="微软雅黑" panose="020B0503020204020204" pitchFamily="34" charset="-122"/>
                <a:sym typeface="微软雅黑" panose="020B0503020204020204" pitchFamily="34" charset="-122"/>
              </a:rPr>
              <a:t>方法</a:t>
            </a:r>
          </a:p>
        </p:txBody>
      </p:sp>
      <p:sp>
        <p:nvSpPr>
          <p:cNvPr id="2055" name="文本框 24"/>
          <p:cNvSpPr>
            <a:spLocks noChangeArrowheads="1"/>
          </p:cNvSpPr>
          <p:nvPr/>
        </p:nvSpPr>
        <p:spPr bwMode="auto">
          <a:xfrm>
            <a:off x="5472360" y="2933022"/>
            <a:ext cx="2541387" cy="49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四、研究</a:t>
            </a:r>
            <a:r>
              <a:rPr lang="zh-CN" altLang="en-US" sz="2646" b="1" dirty="0">
                <a:latin typeface="微软雅黑" panose="020B0503020204020204" pitchFamily="34" charset="-122"/>
                <a:ea typeface="微软雅黑" panose="020B0503020204020204" pitchFamily="34" charset="-122"/>
                <a:sym typeface="微软雅黑" panose="020B0503020204020204" pitchFamily="34" charset="-122"/>
              </a:rPr>
              <a:t>结果</a:t>
            </a:r>
          </a:p>
        </p:txBody>
      </p:sp>
      <p:sp>
        <p:nvSpPr>
          <p:cNvPr id="2057" name="文本框 26"/>
          <p:cNvSpPr>
            <a:spLocks noChangeArrowheads="1"/>
          </p:cNvSpPr>
          <p:nvPr/>
        </p:nvSpPr>
        <p:spPr bwMode="auto">
          <a:xfrm>
            <a:off x="5472360" y="3519308"/>
            <a:ext cx="2613395" cy="49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6" b="1" dirty="0" smtClean="0">
                <a:latin typeface="微软雅黑" panose="020B0503020204020204" pitchFamily="34" charset="-122"/>
                <a:ea typeface="微软雅黑" panose="020B0503020204020204" pitchFamily="34" charset="-122"/>
                <a:sym typeface="微软雅黑" panose="020B0503020204020204" pitchFamily="34" charset="-122"/>
              </a:rPr>
              <a:t>五、论文</a:t>
            </a:r>
            <a:r>
              <a:rPr lang="zh-CN" altLang="en-US" sz="2646" b="1" dirty="0">
                <a:latin typeface="微软雅黑" panose="020B0503020204020204" pitchFamily="34" charset="-122"/>
                <a:ea typeface="微软雅黑" panose="020B0503020204020204" pitchFamily="34" charset="-122"/>
                <a:sym typeface="微软雅黑" panose="020B0503020204020204" pitchFamily="34" charset="-122"/>
              </a:rPr>
              <a:t>总结</a:t>
            </a:r>
          </a:p>
        </p:txBody>
      </p:sp>
      <p:pic>
        <p:nvPicPr>
          <p:cNvPr id="2058" name="Picture 10" descr="office6\wpsassist\cache\A000220150318F63PPIC"/>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873304" y="633380"/>
            <a:ext cx="3360208" cy="4545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5548998"/>
      </p:ext>
    </p:extLst>
  </p:cSld>
  <p:clrMapOvr>
    <a:masterClrMapping/>
  </p:clrMapOvr>
  <mc:AlternateContent xmlns:mc="http://schemas.openxmlformats.org/markup-compatibility/2006">
    <mc:Choice xmlns="" xmlns:p14="http://schemas.microsoft.com/office/powerpoint/2010/main" Requires="p14">
      <p:transition spd="slow" p14:dur="2000" advTm="1798"/>
    </mc:Choice>
    <mc:Fallback>
      <p:transition spd="slow" advTm="179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1871960" y="792287"/>
            <a:ext cx="6972300" cy="4752975"/>
          </a:xfrm>
          <a:prstGeom prst="rect">
            <a:avLst/>
          </a:prstGeom>
        </p:spPr>
      </p:pic>
      <p:sp>
        <p:nvSpPr>
          <p:cNvPr id="2" name="标题 1"/>
          <p:cNvSpPr>
            <a:spLocks noGrp="1"/>
          </p:cNvSpPr>
          <p:nvPr>
            <p:ph type="title"/>
          </p:nvPr>
        </p:nvSpPr>
        <p:spPr>
          <a:xfrm>
            <a:off x="-1728440" y="-5141"/>
            <a:ext cx="9072563" cy="960173"/>
          </a:xfrm>
        </p:spPr>
        <p:txBody>
          <a:bodyPr/>
          <a:lstStyle/>
          <a:p>
            <a:r>
              <a:rPr lang="zh-CN" altLang="en-US" dirty="0" smtClean="0"/>
              <a:t>设置奖励</a:t>
            </a:r>
            <a:r>
              <a:rPr lang="en-US" altLang="zh-CN" dirty="0" smtClean="0"/>
              <a:t>R</a:t>
            </a:r>
            <a:r>
              <a:rPr lang="zh-CN" altLang="en-US" dirty="0" smtClean="0"/>
              <a:t>矩阵</a:t>
            </a:r>
            <a:endParaRPr lang="zh-CN" altLang="en-US" dirty="0"/>
          </a:p>
        </p:txBody>
      </p:sp>
    </p:spTree>
    <p:extLst>
      <p:ext uri="{BB962C8B-B14F-4D97-AF65-F5344CB8AC3E}">
        <p14:creationId xmlns="" xmlns:p14="http://schemas.microsoft.com/office/powerpoint/2010/main" val="495177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按上述方法迭代并归一化</a:t>
            </a:r>
            <a:endParaRPr lang="zh-CN" altLang="en-US" dirty="0"/>
          </a:p>
        </p:txBody>
      </p:sp>
      <p:sp>
        <p:nvSpPr>
          <p:cNvPr id="3" name="矩形 2"/>
          <p:cNvSpPr/>
          <p:nvPr/>
        </p:nvSpPr>
        <p:spPr>
          <a:xfrm>
            <a:off x="143768" y="1296343"/>
            <a:ext cx="10513168" cy="369332"/>
          </a:xfrm>
          <a:prstGeom prst="rect">
            <a:avLst/>
          </a:prstGeom>
        </p:spPr>
        <p:txBody>
          <a:bodyPr wrap="square">
            <a:spAutoFit/>
          </a:bodyPr>
          <a:lstStyle/>
          <a:p>
            <a:pPr>
              <a:spcBef>
                <a:spcPts val="1800"/>
              </a:spcBef>
              <a:spcAft>
                <a:spcPts val="1800"/>
              </a:spcAft>
            </a:pPr>
            <a:r>
              <a:rPr lang="en-US" altLang="zh-CN" kern="0" dirty="0">
                <a:solidFill>
                  <a:srgbClr val="333333"/>
                </a:solidFill>
                <a:latin typeface="Consolas" panose="020B0609020204030204" pitchFamily="49" charset="0"/>
                <a:cs typeface="Times New Roman" panose="02020603050405020304" pitchFamily="18" charset="0"/>
              </a:rPr>
              <a:t>Q(</a:t>
            </a:r>
            <a:r>
              <a:rPr lang="en-US" altLang="zh-CN" b="1" kern="0" dirty="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action) = R(</a:t>
            </a:r>
            <a:r>
              <a:rPr lang="en-US" altLang="zh-CN" b="1" kern="0" dirty="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action) + Gamma * Max[Q(next </a:t>
            </a:r>
            <a:r>
              <a:rPr lang="en-US" altLang="zh-CN" b="1" kern="0" dirty="0">
                <a:solidFill>
                  <a:srgbClr val="990000"/>
                </a:solidFill>
                <a:latin typeface="Consolas" panose="020B0609020204030204" pitchFamily="49" charset="0"/>
                <a:cs typeface="Times New Roman" panose="02020603050405020304" pitchFamily="18" charset="0"/>
              </a:rPr>
              <a:t>state</a:t>
            </a:r>
            <a:r>
              <a:rPr lang="en-US" altLang="zh-CN" kern="0" dirty="0">
                <a:solidFill>
                  <a:srgbClr val="333333"/>
                </a:solidFill>
                <a:latin typeface="Consolas" panose="020B0609020204030204" pitchFamily="49" charset="0"/>
                <a:cs typeface="Times New Roman" panose="02020603050405020304" pitchFamily="18" charset="0"/>
              </a:rPr>
              <a:t>, all actions)]</a:t>
            </a:r>
            <a:endParaRPr lang="zh-CN" altLang="zh-CN" sz="2000" kern="100" dirty="0">
              <a:latin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83928" y="1872407"/>
            <a:ext cx="6408712" cy="3672408"/>
          </a:xfrm>
          <a:prstGeom prst="rect">
            <a:avLst/>
          </a:prstGeom>
        </p:spPr>
      </p:pic>
    </p:spTree>
    <p:extLst>
      <p:ext uri="{BB962C8B-B14F-4D97-AF65-F5344CB8AC3E}">
        <p14:creationId xmlns="" xmlns:p14="http://schemas.microsoft.com/office/powerpoint/2010/main" val="3297124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最优路径：</a:t>
            </a:r>
            <a:r>
              <a:rPr lang="en-US" altLang="zh-CN" dirty="0" smtClean="0"/>
              <a:t>1</a:t>
            </a:r>
            <a:r>
              <a:rPr lang="zh-CN" altLang="en-US" dirty="0" smtClean="0"/>
              <a:t>→</a:t>
            </a:r>
            <a:r>
              <a:rPr lang="en-US" altLang="zh-CN" dirty="0" smtClean="0"/>
              <a:t>5</a:t>
            </a:r>
            <a:r>
              <a:rPr lang="zh-CN" altLang="en-US" dirty="0"/>
              <a:t> </a:t>
            </a:r>
            <a:r>
              <a:rPr lang="zh-CN" altLang="en-US" dirty="0" smtClean="0"/>
              <a:t>→</a:t>
            </a:r>
            <a:r>
              <a:rPr lang="en-US" altLang="zh-CN" dirty="0" smtClean="0"/>
              <a:t>6</a:t>
            </a:r>
            <a:r>
              <a:rPr lang="zh-CN" altLang="en-US" dirty="0" smtClean="0"/>
              <a:t> →</a:t>
            </a:r>
            <a:r>
              <a:rPr lang="en-US" altLang="zh-CN" dirty="0" smtClean="0"/>
              <a:t>7</a:t>
            </a:r>
            <a:r>
              <a:rPr lang="zh-CN" altLang="en-US" dirty="0" smtClean="0"/>
              <a:t> →</a:t>
            </a:r>
            <a:r>
              <a:rPr lang="en-US" altLang="zh-CN" dirty="0" smtClean="0"/>
              <a:t>11</a:t>
            </a:r>
            <a:r>
              <a:rPr lang="zh-CN" altLang="en-US" dirty="0"/>
              <a:t> </a:t>
            </a:r>
            <a:r>
              <a:rPr lang="zh-CN" altLang="en-US" dirty="0" smtClean="0"/>
              <a:t>→</a:t>
            </a:r>
            <a:r>
              <a:rPr lang="en-US" altLang="zh-CN" dirty="0" smtClean="0"/>
              <a:t>12</a:t>
            </a:r>
            <a:endParaRPr lang="zh-CN" altLang="en-US" dirty="0"/>
          </a:p>
        </p:txBody>
      </p:sp>
      <p:pic>
        <p:nvPicPr>
          <p:cNvPr id="3" name="图片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15976" y="1296343"/>
            <a:ext cx="5792008" cy="4220164"/>
          </a:xfrm>
          <a:prstGeom prst="rect">
            <a:avLst/>
          </a:prstGeom>
        </p:spPr>
      </p:pic>
    </p:spTree>
    <p:extLst>
      <p:ext uri="{BB962C8B-B14F-4D97-AF65-F5344CB8AC3E}">
        <p14:creationId xmlns="" xmlns:p14="http://schemas.microsoft.com/office/powerpoint/2010/main" val="4068322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solidFill>
                  <a:schemeClr val="tx2">
                    <a:lumMod val="60000"/>
                    <a:lumOff val="40000"/>
                  </a:schemeClr>
                </a:solidFill>
              </a:rPr>
              <a:t>五、总结</a:t>
            </a:r>
            <a:endParaRPr lang="zh-CN" altLang="en-US" dirty="0">
              <a:solidFill>
                <a:schemeClr val="tx2">
                  <a:lumMod val="60000"/>
                  <a:lumOff val="40000"/>
                </a:schemeClr>
              </a:solidFill>
            </a:endParaRPr>
          </a:p>
        </p:txBody>
      </p:sp>
      <p:sp>
        <p:nvSpPr>
          <p:cNvPr id="2" name="矩形 1"/>
          <p:cNvSpPr/>
          <p:nvPr/>
        </p:nvSpPr>
        <p:spPr>
          <a:xfrm>
            <a:off x="863848" y="1190883"/>
            <a:ext cx="8712745" cy="2554545"/>
          </a:xfrm>
          <a:prstGeom prst="rect">
            <a:avLst/>
          </a:prstGeom>
        </p:spPr>
        <p:txBody>
          <a:bodyPr wrap="square">
            <a:spAutoFit/>
          </a:bodyPr>
          <a:lstStyle/>
          <a:p>
            <a:r>
              <a:rPr lang="zh-CN" altLang="zh-CN" sz="3200" dirty="0">
                <a:solidFill>
                  <a:srgbClr val="000000"/>
                </a:solidFill>
                <a:latin typeface="+mn-ea"/>
                <a:cs typeface="Arial" panose="020B0604020202020204" pitchFamily="34" charset="0"/>
              </a:rPr>
              <a:t>本设计使用强化学习</a:t>
            </a:r>
            <a:r>
              <a:rPr lang="en-US" altLang="zh-CN" sz="3200" dirty="0">
                <a:solidFill>
                  <a:srgbClr val="000000"/>
                </a:solidFill>
                <a:latin typeface="+mn-ea"/>
                <a:cs typeface="Arial" panose="020B0604020202020204" pitchFamily="34" charset="0"/>
              </a:rPr>
              <a:t>Q</a:t>
            </a:r>
            <a:r>
              <a:rPr lang="zh-CN" altLang="zh-CN" sz="3200" dirty="0">
                <a:solidFill>
                  <a:srgbClr val="000000"/>
                </a:solidFill>
                <a:latin typeface="+mn-ea"/>
                <a:cs typeface="Arial" panose="020B0604020202020204" pitchFamily="34" charset="0"/>
              </a:rPr>
              <a:t>学习的原理来</a:t>
            </a:r>
            <a:r>
              <a:rPr lang="zh-CN" altLang="zh-CN" sz="3200" dirty="0" smtClean="0">
                <a:solidFill>
                  <a:srgbClr val="000000"/>
                </a:solidFill>
                <a:latin typeface="+mn-ea"/>
                <a:cs typeface="Arial" panose="020B0604020202020204" pitchFamily="34" charset="0"/>
              </a:rPr>
              <a:t>描述</a:t>
            </a:r>
            <a:r>
              <a:rPr lang="zh-CN" altLang="en-US" sz="3200" dirty="0" smtClean="0">
                <a:solidFill>
                  <a:srgbClr val="000000"/>
                </a:solidFill>
                <a:latin typeface="+mn-ea"/>
                <a:cs typeface="Arial" panose="020B0604020202020204" pitchFamily="34" charset="0"/>
              </a:rPr>
              <a:t>智能体通过与</a:t>
            </a:r>
            <a:r>
              <a:rPr lang="zh-CN" altLang="zh-CN" sz="3200" dirty="0" smtClean="0">
                <a:solidFill>
                  <a:srgbClr val="000000"/>
                </a:solidFill>
                <a:latin typeface="+mn-ea"/>
                <a:cs typeface="Arial" panose="020B0604020202020204" pitchFamily="34" charset="0"/>
              </a:rPr>
              <a:t>未知环境</a:t>
            </a:r>
            <a:r>
              <a:rPr lang="zh-CN" altLang="en-US" sz="3200" dirty="0" smtClean="0">
                <a:solidFill>
                  <a:srgbClr val="000000"/>
                </a:solidFill>
                <a:latin typeface="+mn-ea"/>
                <a:cs typeface="Arial" panose="020B0604020202020204" pitchFamily="34" charset="0"/>
              </a:rPr>
              <a:t>交互，反复试验</a:t>
            </a:r>
            <a:r>
              <a:rPr lang="zh-CN" altLang="zh-CN" sz="3200" dirty="0" smtClean="0">
                <a:solidFill>
                  <a:srgbClr val="000000"/>
                </a:solidFill>
                <a:latin typeface="+mn-ea"/>
                <a:cs typeface="Arial" panose="020B0604020202020204" pitchFamily="34" charset="0"/>
              </a:rPr>
              <a:t>的</a:t>
            </a:r>
            <a:r>
              <a:rPr lang="zh-CN" altLang="zh-CN" sz="3200" dirty="0">
                <a:solidFill>
                  <a:srgbClr val="000000"/>
                </a:solidFill>
                <a:latin typeface="+mn-ea"/>
                <a:cs typeface="Arial" panose="020B0604020202020204" pitchFamily="34" charset="0"/>
              </a:rPr>
              <a:t>过程。</a:t>
            </a:r>
            <a:r>
              <a:rPr lang="zh-CN" altLang="zh-CN" sz="3200" kern="0" dirty="0">
                <a:latin typeface="+mn-ea"/>
                <a:cs typeface="宋体" panose="02010600030101010101" pitchFamily="2" charset="-122"/>
              </a:rPr>
              <a:t>设计结果使得智能体能够在几百轮动作之后选出最优路径。设计的主要方向是强化学习中的</a:t>
            </a:r>
            <a:r>
              <a:rPr lang="en-US" altLang="zh-CN" sz="3200" kern="0" dirty="0">
                <a:latin typeface="+mn-ea"/>
                <a:cs typeface="宋体" panose="02010600030101010101" pitchFamily="2" charset="-122"/>
              </a:rPr>
              <a:t>Q</a:t>
            </a:r>
            <a:r>
              <a:rPr lang="zh-CN" altLang="zh-CN" sz="3200" kern="0" dirty="0">
                <a:latin typeface="+mn-ea"/>
                <a:cs typeface="宋体" panose="02010600030101010101" pitchFamily="2" charset="-122"/>
              </a:rPr>
              <a:t>学习算法</a:t>
            </a:r>
            <a:r>
              <a:rPr lang="zh-CN" altLang="zh-CN" kern="0" dirty="0">
                <a:cs typeface="宋体" panose="02010600030101010101" pitchFamily="2" charset="-122"/>
              </a:rPr>
              <a:t>。</a:t>
            </a:r>
            <a:endParaRPr lang="zh-CN" altLang="en-US" dirty="0"/>
          </a:p>
        </p:txBody>
      </p:sp>
    </p:spTree>
    <p:extLst>
      <p:ext uri="{BB962C8B-B14F-4D97-AF65-F5344CB8AC3E}">
        <p14:creationId xmlns="" xmlns:p14="http://schemas.microsoft.com/office/powerpoint/2010/main" val="250470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致谢</a:t>
            </a:r>
            <a:endParaRPr lang="zh-CN" altLang="en-US" dirty="0"/>
          </a:p>
        </p:txBody>
      </p:sp>
      <p:sp>
        <p:nvSpPr>
          <p:cNvPr id="3" name="副标题 2"/>
          <p:cNvSpPr>
            <a:spLocks noGrp="1"/>
          </p:cNvSpPr>
          <p:nvPr>
            <p:ph type="subTitle" idx="1"/>
          </p:nvPr>
        </p:nvSpPr>
        <p:spPr/>
        <p:txBody>
          <a:bodyPr/>
          <a:lstStyle/>
          <a:p>
            <a:r>
              <a:rPr lang="zh-CN" altLang="en-US" dirty="0" smtClean="0">
                <a:solidFill>
                  <a:srgbClr val="FF0000"/>
                </a:solidFill>
              </a:rPr>
              <a:t>感谢各位老师的指导和评价</a:t>
            </a:r>
            <a:endParaRPr lang="zh-CN" altLang="en-US" dirty="0">
              <a:solidFill>
                <a:srgbClr val="FF0000"/>
              </a:solidFill>
            </a:endParaRPr>
          </a:p>
        </p:txBody>
      </p:sp>
    </p:spTree>
    <p:extLst>
      <p:ext uri="{BB962C8B-B14F-4D97-AF65-F5344CB8AC3E}">
        <p14:creationId xmlns="" xmlns:p14="http://schemas.microsoft.com/office/powerpoint/2010/main" val="943461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r>
              <a:rPr lang="zh-CN" altLang="en-US" dirty="0" smtClean="0">
                <a:solidFill>
                  <a:schemeClr val="accent1">
                    <a:lumMod val="75000"/>
                  </a:schemeClr>
                </a:solidFill>
              </a:rPr>
              <a:t>一、绪论</a:t>
            </a:r>
            <a:endParaRPr lang="zh-CN" altLang="en-US" dirty="0">
              <a:solidFill>
                <a:schemeClr val="accent1">
                  <a:lumMod val="75000"/>
                </a:schemeClr>
              </a:solidFill>
            </a:endParaRPr>
          </a:p>
        </p:txBody>
      </p:sp>
      <p:sp>
        <p:nvSpPr>
          <p:cNvPr id="6" name="矩形 5"/>
          <p:cNvSpPr/>
          <p:nvPr/>
        </p:nvSpPr>
        <p:spPr>
          <a:xfrm>
            <a:off x="935856" y="1512367"/>
            <a:ext cx="8640738" cy="4154984"/>
          </a:xfrm>
          <a:prstGeom prst="rect">
            <a:avLst/>
          </a:prstGeom>
        </p:spPr>
        <p:txBody>
          <a:bodyPr wrap="square">
            <a:spAutoFit/>
          </a:bodyPr>
          <a:lstStyle/>
          <a:p>
            <a:r>
              <a:rPr lang="en-US" altLang="zh-CN" sz="2400" kern="0" dirty="0" smtClean="0">
                <a:cs typeface="FZSSJW--GB1-0"/>
              </a:rPr>
              <a:t>   </a:t>
            </a:r>
            <a:r>
              <a:rPr lang="zh-CN" altLang="zh-CN" sz="4800" kern="0" dirty="0" smtClean="0">
                <a:solidFill>
                  <a:schemeClr val="accent6">
                    <a:lumMod val="75000"/>
                  </a:schemeClr>
                </a:solidFill>
                <a:cs typeface="FZSSJW--GB1-0"/>
              </a:rPr>
              <a:t>人工智能</a:t>
            </a:r>
            <a:r>
              <a:rPr lang="zh-CN" altLang="zh-CN" sz="2400" kern="0" dirty="0">
                <a:cs typeface="FZSSJW--GB1-0"/>
              </a:rPr>
              <a:t>作为研究机器智能和智能机器的一门综合性高技术学科，产生于</a:t>
            </a:r>
            <a:r>
              <a:rPr lang="en-US" altLang="zh-CN" sz="2400" kern="0" dirty="0">
                <a:cs typeface="FZSSJW--GB1-0"/>
              </a:rPr>
              <a:t>20 </a:t>
            </a:r>
            <a:r>
              <a:rPr lang="zh-CN" altLang="zh-CN" sz="2400" kern="0" dirty="0">
                <a:cs typeface="FZSSJW--GB1-0"/>
              </a:rPr>
              <a:t>世纪</a:t>
            </a:r>
            <a:r>
              <a:rPr lang="en-US" altLang="zh-CN" sz="2400" kern="0" dirty="0">
                <a:cs typeface="FZSSJW--GB1-0"/>
              </a:rPr>
              <a:t>50 </a:t>
            </a:r>
            <a:r>
              <a:rPr lang="zh-CN" altLang="zh-CN" sz="2400" kern="0" dirty="0">
                <a:cs typeface="FZSSJW--GB1-0"/>
              </a:rPr>
              <a:t>年代，它是一门涉及心理学、认知科学、思维科学、信息科学、系统科学和生物科学等多学科的综合型技术学科，目前已在知识处理、模式识别、自然语言处理、博弈、自动定理证明、自动程序设计、专家系统、知识库、智能机器人等多个领域取得举世瞩目的成果，并形成了多元化的发展方向。人工智能（</a:t>
            </a:r>
            <a:r>
              <a:rPr lang="en-US" altLang="zh-CN" sz="2400" kern="0" dirty="0">
                <a:cs typeface="FZSSJW--GB1-0"/>
              </a:rPr>
              <a:t>Artificial Intelligence</a:t>
            </a:r>
            <a:r>
              <a:rPr lang="zh-CN" altLang="zh-CN" sz="2400" kern="0" dirty="0">
                <a:cs typeface="FZSSJW--GB1-0"/>
              </a:rPr>
              <a:t>，简称</a:t>
            </a:r>
            <a:r>
              <a:rPr lang="en-US" altLang="zh-CN" sz="2400" kern="0" dirty="0">
                <a:cs typeface="FZSSJW--GB1-0"/>
              </a:rPr>
              <a:t>AI</a:t>
            </a:r>
            <a:r>
              <a:rPr lang="zh-CN" altLang="zh-CN" sz="2400" kern="0" dirty="0">
                <a:cs typeface="FZSSJW--GB1-0"/>
              </a:rPr>
              <a:t>），作为计算机学科的一个重要分支，是由</a:t>
            </a:r>
            <a:r>
              <a:rPr lang="en-US" altLang="zh-CN" sz="2400" kern="0" dirty="0">
                <a:cs typeface="FZSSJW--GB1-0"/>
              </a:rPr>
              <a:t>McCarthy </a:t>
            </a:r>
            <a:r>
              <a:rPr lang="zh-CN" altLang="zh-CN" sz="2400" kern="0" dirty="0">
                <a:cs typeface="FZSSJW--GB1-0"/>
              </a:rPr>
              <a:t>于</a:t>
            </a:r>
            <a:r>
              <a:rPr lang="en-US" altLang="zh-CN" sz="2400" kern="0" dirty="0">
                <a:cs typeface="FZSSJW--GB1-0"/>
              </a:rPr>
              <a:t>1956 </a:t>
            </a:r>
            <a:r>
              <a:rPr lang="zh-CN" altLang="zh-CN" sz="2400" kern="0" dirty="0">
                <a:cs typeface="FZSSJW--GB1-0"/>
              </a:rPr>
              <a:t>年在</a:t>
            </a:r>
            <a:r>
              <a:rPr lang="en-US" altLang="zh-CN" sz="2400" kern="0" dirty="0">
                <a:cs typeface="FZSSJW--GB1-0"/>
              </a:rPr>
              <a:t>Dartmouth </a:t>
            </a:r>
            <a:r>
              <a:rPr lang="zh-CN" altLang="zh-CN" sz="2400" kern="0" dirty="0">
                <a:cs typeface="FZSSJW--GB1-0"/>
              </a:rPr>
              <a:t>学会上正式提出，在当前被人们称为世界三大尖端技术之一。</a:t>
            </a:r>
            <a:endParaRPr lang="zh-CN" altLang="en-US" sz="2400" dirty="0"/>
          </a:p>
        </p:txBody>
      </p:sp>
    </p:spTree>
    <p:extLst>
      <p:ext uri="{BB962C8B-B14F-4D97-AF65-F5344CB8AC3E}">
        <p14:creationId xmlns="" xmlns:p14="http://schemas.microsoft.com/office/powerpoint/2010/main" val="25949324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880" y="1512367"/>
            <a:ext cx="7992888" cy="3600986"/>
          </a:xfrm>
          <a:prstGeom prst="rect">
            <a:avLst/>
          </a:prstGeom>
        </p:spPr>
        <p:txBody>
          <a:bodyPr wrap="square">
            <a:spAutoFit/>
          </a:bodyPr>
          <a:lstStyle/>
          <a:p>
            <a:r>
              <a:rPr lang="en-US" altLang="zh-CN" sz="6000" kern="0" dirty="0" smtClean="0">
                <a:solidFill>
                  <a:srgbClr val="7030A0"/>
                </a:solidFill>
                <a:cs typeface="FZSSJW--GB1-0"/>
              </a:rPr>
              <a:t>  </a:t>
            </a:r>
            <a:r>
              <a:rPr lang="zh-CN" altLang="zh-CN" sz="6000" kern="0" dirty="0" smtClean="0">
                <a:solidFill>
                  <a:srgbClr val="7030A0"/>
                </a:solidFill>
                <a:cs typeface="FZSSJW--GB1-0"/>
              </a:rPr>
              <a:t>机器学习</a:t>
            </a:r>
            <a:r>
              <a:rPr lang="zh-CN" altLang="zh-CN" sz="4000" kern="0" dirty="0">
                <a:solidFill>
                  <a:srgbClr val="7030A0"/>
                </a:solidFill>
                <a:cs typeface="FZSSJW--GB1-0"/>
              </a:rPr>
              <a:t>（</a:t>
            </a:r>
            <a:r>
              <a:rPr lang="en-US" altLang="zh-CN" sz="4000" kern="0" dirty="0">
                <a:solidFill>
                  <a:srgbClr val="7030A0"/>
                </a:solidFill>
                <a:latin typeface="Times New Roman" panose="02020603050405020304" pitchFamily="18" charset="0"/>
              </a:rPr>
              <a:t>Machine Learning</a:t>
            </a:r>
            <a:r>
              <a:rPr lang="zh-CN" altLang="zh-CN" sz="4000" kern="0" dirty="0">
                <a:solidFill>
                  <a:srgbClr val="7030A0"/>
                </a:solidFill>
                <a:cs typeface="FZSSJW--GB1-0"/>
              </a:rPr>
              <a:t>）</a:t>
            </a:r>
            <a:r>
              <a:rPr lang="zh-CN" altLang="zh-CN" sz="2400" kern="0" dirty="0">
                <a:cs typeface="FZSSJW--GB1-0"/>
              </a:rPr>
              <a:t>是研究如何使用计算机模拟或实现人类的学习活动。它是继专家系统之后人工智能的又一重要应用领域，是使计算机具有智能的根本途径，也是人工智能研究的核心课题之一，它的应用遍及人工智能的各个领域。学习是人类智能的重要特征，是获得知识的基本手段，而机器学习也是使计算机具有智能的根本途径，如香克所说：“一台计算机若不会学习，就不能称为具有智能的。”</a:t>
            </a:r>
            <a:endParaRPr lang="zh-CN" altLang="en-US" sz="2400" dirty="0"/>
          </a:p>
        </p:txBody>
      </p:sp>
    </p:spTree>
    <p:extLst>
      <p:ext uri="{BB962C8B-B14F-4D97-AF65-F5344CB8AC3E}">
        <p14:creationId xmlns="" xmlns:p14="http://schemas.microsoft.com/office/powerpoint/2010/main" val="28802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816" y="144215"/>
            <a:ext cx="8280003" cy="1569660"/>
          </a:xfrm>
          <a:prstGeom prst="rect">
            <a:avLst/>
          </a:prstGeom>
        </p:spPr>
        <p:txBody>
          <a:bodyPr wrap="square">
            <a:spAutoFit/>
          </a:bodyPr>
          <a:lstStyle/>
          <a:p>
            <a:r>
              <a:rPr lang="zh-CN" altLang="en-US" sz="2400" kern="0" dirty="0" smtClean="0">
                <a:cs typeface="AdobeHeitiStd-Regular"/>
              </a:rPr>
              <a:t>机器学习</a:t>
            </a:r>
            <a:r>
              <a:rPr lang="zh-CN" altLang="zh-CN" sz="2400" kern="0" dirty="0" smtClean="0">
                <a:cs typeface="AdobeHeitiStd-Regular"/>
              </a:rPr>
              <a:t>根据</a:t>
            </a:r>
            <a:r>
              <a:rPr lang="zh-CN" altLang="zh-CN" sz="2400" kern="0" dirty="0">
                <a:cs typeface="AdobeHeitiStd-Regular"/>
              </a:rPr>
              <a:t>反馈的不同，学习技术可以分为</a:t>
            </a:r>
            <a:r>
              <a:rPr lang="zh-CN" altLang="zh-CN" sz="2400" kern="0" dirty="0">
                <a:solidFill>
                  <a:schemeClr val="accent1"/>
                </a:solidFill>
                <a:cs typeface="AdobeHeitiStd-Regular"/>
              </a:rPr>
              <a:t>监督学习</a:t>
            </a:r>
            <a:r>
              <a:rPr lang="zh-CN" altLang="zh-CN" sz="2400" kern="0" dirty="0">
                <a:cs typeface="AdobeHeitiStd-Regular"/>
              </a:rPr>
              <a:t>或称为</a:t>
            </a:r>
            <a:r>
              <a:rPr lang="zh-CN" altLang="zh-CN" sz="2400" kern="0" dirty="0" smtClean="0">
                <a:cs typeface="AdobeHeitiStd-Regular"/>
              </a:rPr>
              <a:t>有</a:t>
            </a:r>
            <a:r>
              <a:rPr lang="zh-CN" altLang="en-US" sz="2400" kern="0" dirty="0" smtClean="0">
                <a:cs typeface="AdobeHeitiStd-Regular"/>
              </a:rPr>
              <a:t>导师</a:t>
            </a:r>
            <a:r>
              <a:rPr lang="zh-CN" altLang="zh-CN" sz="2400" kern="0" dirty="0" smtClean="0">
                <a:cs typeface="AdobeHeitiStd-Regular"/>
              </a:rPr>
              <a:t>学</a:t>
            </a:r>
            <a:r>
              <a:rPr lang="zh-CN" altLang="zh-CN" sz="2400" kern="0" dirty="0" smtClean="0">
                <a:cs typeface="AdobeHeitiStd-Regular"/>
              </a:rPr>
              <a:t>习</a:t>
            </a:r>
            <a:r>
              <a:rPr lang="en-US" altLang="zh-CN" sz="2400" kern="0" dirty="0">
                <a:cs typeface="AdobeHeitiStd-Regular"/>
              </a:rPr>
              <a:t>( </a:t>
            </a:r>
            <a:r>
              <a:rPr lang="en-US" altLang="zh-CN" sz="2400" kern="0" dirty="0">
                <a:latin typeface="Times New Roman" panose="02020603050405020304" pitchFamily="18" charset="0"/>
              </a:rPr>
              <a:t>supervised learning</a:t>
            </a:r>
            <a:r>
              <a:rPr lang="zh-CN" altLang="zh-CN" sz="2400" kern="0" dirty="0" smtClean="0">
                <a:latin typeface="Times New Roman" panose="02020603050405020304" pitchFamily="18" charset="0"/>
                <a:cs typeface="Times New Roman" panose="02020603050405020304" pitchFamily="18" charset="0"/>
              </a:rPr>
              <a:t>，</a:t>
            </a:r>
            <a:r>
              <a:rPr lang="en-US" altLang="zh-CN" sz="2400" kern="0" dirty="0" smtClean="0">
                <a:latin typeface="Times New Roman" panose="02020603050405020304" pitchFamily="18" charset="0"/>
              </a:rPr>
              <a:t>RL</a:t>
            </a:r>
            <a:r>
              <a:rPr lang="en-US" altLang="zh-CN" sz="2400" kern="0" dirty="0">
                <a:latin typeface="宋体" panose="02010600030101010101" pitchFamily="2" charset="-122"/>
                <a:cs typeface="AdobeHeitiStd-Regular"/>
              </a:rPr>
              <a:t>) </a:t>
            </a:r>
            <a:r>
              <a:rPr lang="zh-CN" altLang="zh-CN" sz="2400" kern="0" dirty="0">
                <a:cs typeface="FZSSK--GBK1-00+ZIDIfQ-7"/>
              </a:rPr>
              <a:t>、</a:t>
            </a:r>
            <a:r>
              <a:rPr lang="zh-CN" altLang="zh-CN" sz="2400" kern="0" dirty="0">
                <a:solidFill>
                  <a:schemeClr val="tx2">
                    <a:lumMod val="60000"/>
                    <a:lumOff val="40000"/>
                  </a:schemeClr>
                </a:solidFill>
                <a:cs typeface="AdobeHeitiStd-Regular"/>
              </a:rPr>
              <a:t>无监督学习</a:t>
            </a:r>
            <a:r>
              <a:rPr lang="zh-CN" altLang="zh-CN" sz="2400" kern="0" dirty="0">
                <a:cs typeface="AdobeHeitiStd-Regular"/>
              </a:rPr>
              <a:t>或称为无导师学习</a:t>
            </a:r>
            <a:r>
              <a:rPr lang="en-US" altLang="zh-CN" sz="2400" kern="0" dirty="0">
                <a:cs typeface="AdobeHeitiStd-Regular"/>
              </a:rPr>
              <a:t>(</a:t>
            </a:r>
            <a:r>
              <a:rPr lang="en-US" altLang="zh-CN" sz="2400" kern="0" dirty="0">
                <a:latin typeface="Times New Roman" panose="02020603050405020304" pitchFamily="18" charset="0"/>
              </a:rPr>
              <a:t> unsupervised learning</a:t>
            </a:r>
            <a:r>
              <a:rPr lang="zh-CN" altLang="zh-CN" sz="2400" kern="0" dirty="0">
                <a:latin typeface="Times New Roman" panose="02020603050405020304" pitchFamily="18" charset="0"/>
                <a:cs typeface="Times New Roman" panose="02020603050405020304" pitchFamily="18" charset="0"/>
              </a:rPr>
              <a:t>，</a:t>
            </a:r>
            <a:r>
              <a:rPr lang="en-US" altLang="zh-CN" sz="2400" kern="0" dirty="0">
                <a:latin typeface="Times New Roman" panose="02020603050405020304" pitchFamily="18" charset="0"/>
              </a:rPr>
              <a:t>UL) </a:t>
            </a:r>
            <a:r>
              <a:rPr lang="zh-CN" altLang="en-US" sz="2400" kern="0" dirty="0" smtClean="0">
                <a:latin typeface="Times New Roman" panose="02020603050405020304" pitchFamily="18" charset="0"/>
              </a:rPr>
              <a:t>、</a:t>
            </a:r>
            <a:r>
              <a:rPr lang="zh-CN" altLang="zh-CN" sz="2400" kern="0" dirty="0" smtClean="0">
                <a:solidFill>
                  <a:schemeClr val="accent1"/>
                </a:solidFill>
                <a:cs typeface="AdobeHeitiStd-Regular"/>
              </a:rPr>
              <a:t>半</a:t>
            </a:r>
            <a:r>
              <a:rPr lang="zh-CN" altLang="zh-CN" sz="2400" kern="0" dirty="0">
                <a:solidFill>
                  <a:schemeClr val="accent1"/>
                </a:solidFill>
                <a:cs typeface="AdobeHeitiStd-Regular"/>
              </a:rPr>
              <a:t>监督学习</a:t>
            </a:r>
            <a:r>
              <a:rPr lang="zh-CN" altLang="zh-CN" sz="2400" kern="0" dirty="0">
                <a:cs typeface="AdobeHeitiStd-Regular"/>
              </a:rPr>
              <a:t>（监督学习和无监督学习的中间带），</a:t>
            </a:r>
            <a:r>
              <a:rPr lang="zh-CN" altLang="zh-CN" sz="2400" kern="0" dirty="0">
                <a:solidFill>
                  <a:srgbClr val="FF0000"/>
                </a:solidFill>
                <a:cs typeface="AdobeHeitiStd-Regular"/>
              </a:rPr>
              <a:t>强化学习</a:t>
            </a:r>
            <a:r>
              <a:rPr lang="zh-CN" altLang="zh-CN" sz="2400" kern="0" dirty="0">
                <a:cs typeface="AdobeHeitiStd-Regular"/>
              </a:rPr>
              <a:t>四大类</a:t>
            </a:r>
            <a:r>
              <a:rPr lang="zh-CN" altLang="zh-CN" sz="2400" kern="0" dirty="0">
                <a:cs typeface="HTJ0+ZIDIfQ-4"/>
              </a:rPr>
              <a:t>。</a:t>
            </a:r>
            <a:endParaRPr lang="zh-CN" altLang="en-US" sz="2400" dirty="0"/>
          </a:p>
        </p:txBody>
      </p:sp>
      <p:pic>
        <p:nvPicPr>
          <p:cNvPr id="3" name="图片 2"/>
          <p:cNvPicPr/>
          <p:nvPr/>
        </p:nvPicPr>
        <p:blipFill>
          <a:blip r:embed="rId2" cstate="print">
            <a:extLst>
              <a:ext uri="{28A0092B-C50C-407E-A947-70E740481C1C}">
                <a14:useLocalDpi xmlns="" xmlns:a14="http://schemas.microsoft.com/office/drawing/2010/main" val="0"/>
              </a:ext>
            </a:extLst>
          </a:blip>
          <a:stretch>
            <a:fillRect/>
          </a:stretch>
        </p:blipFill>
        <p:spPr>
          <a:xfrm>
            <a:off x="1871960" y="1713876"/>
            <a:ext cx="6048672" cy="4047162"/>
          </a:xfrm>
          <a:prstGeom prst="rect">
            <a:avLst/>
          </a:prstGeom>
        </p:spPr>
      </p:pic>
    </p:spTree>
    <p:extLst>
      <p:ext uri="{BB962C8B-B14F-4D97-AF65-F5344CB8AC3E}">
        <p14:creationId xmlns="" xmlns:p14="http://schemas.microsoft.com/office/powerpoint/2010/main" val="95088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832" y="936303"/>
            <a:ext cx="8568952" cy="431080"/>
          </a:xfrm>
          <a:prstGeom prst="rect">
            <a:avLst/>
          </a:prstGeom>
        </p:spPr>
        <p:txBody>
          <a:bodyPr wrap="square">
            <a:spAutoFit/>
          </a:bodyPr>
          <a:lstStyle/>
          <a:p>
            <a:pPr indent="304800">
              <a:lnSpc>
                <a:spcPts val="2100"/>
              </a:lnSpc>
              <a:spcAft>
                <a:spcPts val="0"/>
              </a:spcAft>
            </a:pPr>
            <a:r>
              <a:rPr lang="zh-CN" altLang="en-US" sz="4800" kern="0" dirty="0" smtClean="0">
                <a:solidFill>
                  <a:schemeClr val="tx2">
                    <a:lumMod val="60000"/>
                    <a:lumOff val="40000"/>
                  </a:schemeClr>
                </a:solidFill>
                <a:latin typeface="Times New Roman" panose="02020603050405020304" pitchFamily="18" charset="0"/>
                <a:cs typeface="AdobeHeitiStd-Regular"/>
              </a:rPr>
              <a:t>二、研究背景</a:t>
            </a:r>
            <a:endParaRPr lang="zh-CN" altLang="zh-CN" sz="1400" kern="100" dirty="0">
              <a:solidFill>
                <a:schemeClr val="tx2">
                  <a:lumMod val="60000"/>
                  <a:lumOff val="40000"/>
                </a:schemeClr>
              </a:solidFill>
              <a:latin typeface="Times New Roman" panose="02020603050405020304" pitchFamily="18" charset="0"/>
            </a:endParaRPr>
          </a:p>
        </p:txBody>
      </p:sp>
      <p:sp>
        <p:nvSpPr>
          <p:cNvPr id="3" name="矩形 2"/>
          <p:cNvSpPr/>
          <p:nvPr/>
        </p:nvSpPr>
        <p:spPr>
          <a:xfrm>
            <a:off x="1007864" y="1800399"/>
            <a:ext cx="8352928" cy="2671052"/>
          </a:xfrm>
          <a:prstGeom prst="rect">
            <a:avLst/>
          </a:prstGeom>
        </p:spPr>
        <p:txBody>
          <a:bodyPr wrap="square">
            <a:spAutoFit/>
          </a:bodyPr>
          <a:lstStyle/>
          <a:p>
            <a:pPr indent="304800">
              <a:lnSpc>
                <a:spcPts val="2900"/>
              </a:lnSpc>
              <a:spcAft>
                <a:spcPts val="0"/>
              </a:spcAft>
            </a:pPr>
            <a:r>
              <a:rPr lang="zh-CN" altLang="zh-CN" sz="2400" kern="0" dirty="0">
                <a:latin typeface="Times New Roman" panose="02020603050405020304" pitchFamily="18" charset="0"/>
                <a:cs typeface="AdobeHeitiStd-Regular"/>
              </a:rPr>
              <a:t>所谓强化学习是一种以环境反馈作为输入的</a:t>
            </a:r>
            <a:r>
              <a:rPr lang="zh-CN" altLang="zh-CN" sz="2400" kern="0" dirty="0">
                <a:latin typeface="Times New Roman" panose="02020603050405020304" pitchFamily="18" charset="0"/>
                <a:cs typeface="HTJ0+ZIDIfQ-4"/>
              </a:rPr>
              <a:t>、</a:t>
            </a:r>
            <a:r>
              <a:rPr lang="zh-CN" altLang="zh-CN" sz="2400" kern="0" dirty="0">
                <a:latin typeface="Times New Roman" panose="02020603050405020304" pitchFamily="18" charset="0"/>
                <a:cs typeface="AdobeHeitiStd-Regular"/>
              </a:rPr>
              <a:t>特殊的</a:t>
            </a:r>
            <a:r>
              <a:rPr lang="zh-CN" altLang="zh-CN" sz="2400" kern="0" dirty="0">
                <a:latin typeface="Times New Roman" panose="02020603050405020304" pitchFamily="18" charset="0"/>
                <a:cs typeface="HTJ0+ZIDIfQ-4"/>
              </a:rPr>
              <a:t>、</a:t>
            </a:r>
            <a:r>
              <a:rPr lang="zh-CN" altLang="zh-CN" sz="2400" kern="0" dirty="0">
                <a:latin typeface="Times New Roman" panose="02020603050405020304" pitchFamily="18" charset="0"/>
                <a:cs typeface="AdobeHeitiStd-Regular"/>
              </a:rPr>
              <a:t>适应环境的机器学习方法，它的主要思想是与环境交互和试错，利用评价性的反馈信号实现决策的优化</a:t>
            </a:r>
            <a:r>
              <a:rPr lang="zh-CN" altLang="zh-CN" sz="2400" kern="0" dirty="0">
                <a:latin typeface="Times New Roman" panose="02020603050405020304" pitchFamily="18" charset="0"/>
                <a:cs typeface="HTJ0+ZIDIfQ-4"/>
              </a:rPr>
              <a:t>。</a:t>
            </a:r>
            <a:r>
              <a:rPr lang="zh-CN" altLang="zh-CN" sz="2400" kern="0" dirty="0">
                <a:latin typeface="Times New Roman" panose="02020603050405020304" pitchFamily="18" charset="0"/>
                <a:cs typeface="AdobeHeitiStd-Regular"/>
              </a:rPr>
              <a:t>这也是自然界中人类或动物学习的基本途径</a:t>
            </a:r>
            <a:r>
              <a:rPr lang="zh-CN" altLang="zh-CN" sz="2400" kern="0" dirty="0">
                <a:latin typeface="Times New Roman" panose="02020603050405020304" pitchFamily="18" charset="0"/>
                <a:cs typeface="HTJ0+ZIDIfQ-4"/>
              </a:rPr>
              <a:t>。它把学习视为学习者（该文称为 </a:t>
            </a:r>
            <a:r>
              <a:rPr lang="en-US" altLang="zh-CN" sz="2400" kern="0" dirty="0">
                <a:latin typeface="Times New Roman" panose="02020603050405020304" pitchFamily="18" charset="0"/>
              </a:rPr>
              <a:t>agent</a:t>
            </a:r>
            <a:r>
              <a:rPr lang="zh-CN" altLang="zh-CN" sz="2400" kern="0" dirty="0">
                <a:latin typeface="Times New Roman" panose="02020603050405020304" pitchFamily="18" charset="0"/>
                <a:cs typeface="HTJ0+ZIDIfQ-4"/>
              </a:rPr>
              <a:t>）反复实验的过程，以便把环境状态映射为动作。反复实验搜索（</a:t>
            </a:r>
            <a:r>
              <a:rPr lang="en-US" altLang="zh-CN" sz="2400" kern="0" dirty="0">
                <a:latin typeface="Times New Roman" panose="02020603050405020304" pitchFamily="18" charset="0"/>
              </a:rPr>
              <a:t>trial-and-</a:t>
            </a:r>
            <a:r>
              <a:rPr lang="en-US" altLang="zh-CN" sz="2400" kern="0" dirty="0" err="1">
                <a:latin typeface="Times New Roman" panose="02020603050405020304" pitchFamily="18" charset="0"/>
              </a:rPr>
              <a:t>errorsearch</a:t>
            </a:r>
            <a:r>
              <a:rPr lang="zh-CN" altLang="zh-CN" sz="2400" kern="0" dirty="0">
                <a:latin typeface="Times New Roman" panose="02020603050405020304" pitchFamily="18" charset="0"/>
                <a:cs typeface="HTJ0+ZIDIfQ-4"/>
              </a:rPr>
              <a:t>）和延迟回报（</a:t>
            </a:r>
            <a:r>
              <a:rPr lang="en-US" altLang="zh-CN" sz="2400" kern="0" dirty="0">
                <a:latin typeface="Times New Roman" panose="02020603050405020304" pitchFamily="18" charset="0"/>
              </a:rPr>
              <a:t>delayed reward</a:t>
            </a:r>
            <a:r>
              <a:rPr lang="zh-CN" altLang="zh-CN" sz="2400" kern="0" dirty="0">
                <a:latin typeface="Times New Roman" panose="02020603050405020304" pitchFamily="18" charset="0"/>
                <a:cs typeface="HTJ0+ZIDIfQ-4"/>
              </a:rPr>
              <a:t>）是强化学习的两个主要</a:t>
            </a:r>
            <a:r>
              <a:rPr lang="zh-CN" altLang="zh-CN" sz="2400" kern="0" dirty="0" smtClean="0">
                <a:latin typeface="Times New Roman" panose="02020603050405020304" pitchFamily="18" charset="0"/>
                <a:cs typeface="HTJ0+ZIDIfQ-4"/>
              </a:rPr>
              <a:t>特征。</a:t>
            </a:r>
            <a:endParaRPr lang="zh-CN" altLang="zh-CN" sz="2400" kern="100" dirty="0">
              <a:latin typeface="Times New Roman" panose="02020603050405020304" pitchFamily="18" charset="0"/>
            </a:endParaRPr>
          </a:p>
        </p:txBody>
      </p:sp>
    </p:spTree>
    <p:extLst>
      <p:ext uri="{BB962C8B-B14F-4D97-AF65-F5344CB8AC3E}">
        <p14:creationId xmlns="" xmlns:p14="http://schemas.microsoft.com/office/powerpoint/2010/main" val="3902761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83928" y="864295"/>
            <a:ext cx="6768752" cy="3960440"/>
          </a:xfrm>
          <a:prstGeom prst="rect">
            <a:avLst/>
          </a:prstGeom>
          <a:noFill/>
          <a:ln>
            <a:noFill/>
          </a:ln>
        </p:spPr>
      </p:pic>
      <p:sp>
        <p:nvSpPr>
          <p:cNvPr id="3" name="矩形 2"/>
          <p:cNvSpPr/>
          <p:nvPr/>
        </p:nvSpPr>
        <p:spPr>
          <a:xfrm>
            <a:off x="4089399" y="5112767"/>
            <a:ext cx="2031326" cy="461665"/>
          </a:xfrm>
          <a:prstGeom prst="rect">
            <a:avLst/>
          </a:prstGeom>
        </p:spPr>
        <p:txBody>
          <a:bodyPr wrap="none">
            <a:spAutoFit/>
          </a:bodyPr>
          <a:lstStyle/>
          <a:p>
            <a:pPr algn="ctr">
              <a:spcAft>
                <a:spcPts val="0"/>
              </a:spcAft>
            </a:pPr>
            <a:r>
              <a:rPr lang="zh-CN" altLang="zh-CN" sz="2400" kern="100" dirty="0">
                <a:solidFill>
                  <a:srgbClr val="FF0000"/>
                </a:solidFill>
                <a:latin typeface="Times New Roman" panose="02020603050405020304" pitchFamily="18" charset="0"/>
              </a:rPr>
              <a:t>强化学习模型</a:t>
            </a:r>
          </a:p>
        </p:txBody>
      </p:sp>
    </p:spTree>
    <p:extLst>
      <p:ext uri="{BB962C8B-B14F-4D97-AF65-F5344CB8AC3E}">
        <p14:creationId xmlns="" xmlns:p14="http://schemas.microsoft.com/office/powerpoint/2010/main" val="126141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1840" y="813775"/>
            <a:ext cx="8928992" cy="4424288"/>
          </a:xfrm>
          <a:prstGeom prst="rect">
            <a:avLst/>
          </a:prstGeom>
        </p:spPr>
        <p:txBody>
          <a:bodyPr wrap="square">
            <a:spAutoFit/>
          </a:bodyPr>
          <a:lstStyle/>
          <a:p>
            <a:r>
              <a:rPr lang="en-US" altLang="zh-CN" sz="2400" dirty="0" smtClean="0"/>
              <a:t>  </a:t>
            </a:r>
            <a:r>
              <a:rPr lang="zh-CN" altLang="zh-CN" sz="2400" dirty="0" smtClean="0"/>
              <a:t>强化</a:t>
            </a:r>
            <a:r>
              <a:rPr lang="zh-CN" altLang="zh-CN" sz="2400" dirty="0"/>
              <a:t>学习通常包括两方面的含义，一方面是将强化学习作为一类问题，即需要搜索智能系统的行为空间，以发现系统最优的行为</a:t>
            </a:r>
            <a:r>
              <a:rPr lang="en-US" altLang="zh-CN" sz="2400" dirty="0"/>
              <a:t>; </a:t>
            </a:r>
            <a:r>
              <a:rPr lang="zh-CN" altLang="zh-CN" sz="2400" dirty="0"/>
              <a:t>另外一方面是指解决这类问题的一种技术，即采用统计技术和动态规划方法来估计在某一环境状态下的行为效用函数值，从而通过行为效用函数来确定最优行为的技术。</a:t>
            </a:r>
          </a:p>
          <a:p>
            <a:r>
              <a:rPr lang="en-US" altLang="zh-CN" sz="2400" dirty="0" smtClean="0"/>
              <a:t>  </a:t>
            </a:r>
            <a:r>
              <a:rPr lang="zh-CN" altLang="zh-CN" sz="2400" dirty="0" smtClean="0"/>
              <a:t>近年来</a:t>
            </a:r>
            <a:r>
              <a:rPr lang="zh-CN" altLang="zh-CN" sz="2400" dirty="0"/>
              <a:t>，强化学习技术在人工智能、机器学习和自动控制等领域中得到了广泛的研究和应用，并被认为是设计智能系统的核心技术之一。随着强化学习算法和理论的深入，特别是强化学习的数学基础研究取得突破性进展之后，应用强化学习方法实现移动机器人行为对环境的自适应和控制器的优化成为机器人学领域研究和应用的热点之一。</a:t>
            </a:r>
          </a:p>
          <a:p>
            <a:pPr indent="304800">
              <a:lnSpc>
                <a:spcPts val="2100"/>
              </a:lnSpc>
              <a:spcAft>
                <a:spcPts val="0"/>
              </a:spcAft>
            </a:pPr>
            <a:endParaRPr lang="zh-CN" altLang="zh-CN" sz="2400" kern="100" dirty="0">
              <a:latin typeface="+mn-ea"/>
            </a:endParaRPr>
          </a:p>
        </p:txBody>
      </p:sp>
    </p:spTree>
    <p:extLst>
      <p:ext uri="{BB962C8B-B14F-4D97-AF65-F5344CB8AC3E}">
        <p14:creationId xmlns="" xmlns:p14="http://schemas.microsoft.com/office/powerpoint/2010/main" val="339838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1840" y="648271"/>
            <a:ext cx="7776864" cy="4362733"/>
          </a:xfrm>
          <a:prstGeom prst="rect">
            <a:avLst/>
          </a:prstGeom>
        </p:spPr>
        <p:txBody>
          <a:bodyPr wrap="square">
            <a:spAutoFit/>
          </a:bodyPr>
          <a:lstStyle/>
          <a:p>
            <a:pPr indent="304800">
              <a:lnSpc>
                <a:spcPts val="3700"/>
              </a:lnSpc>
              <a:spcAft>
                <a:spcPts val="0"/>
              </a:spcAft>
            </a:pPr>
            <a:r>
              <a:rPr lang="zh-CN" altLang="en-US" sz="4400" kern="0" dirty="0" smtClean="0">
                <a:solidFill>
                  <a:schemeClr val="tx2">
                    <a:lumMod val="60000"/>
                    <a:lumOff val="40000"/>
                  </a:schemeClr>
                </a:solidFill>
                <a:latin typeface="Times New Roman" panose="02020603050405020304" pitchFamily="18" charset="0"/>
                <a:ea typeface="宋体" panose="02010600030101010101" pitchFamily="2" charset="-122"/>
                <a:cs typeface="AdobeHeitiStd-Regular"/>
              </a:rPr>
              <a:t>三</a:t>
            </a:r>
            <a:r>
              <a:rPr lang="zh-CN" altLang="en-US" sz="4400" kern="0" dirty="0">
                <a:solidFill>
                  <a:schemeClr val="tx2">
                    <a:lumMod val="60000"/>
                    <a:lumOff val="40000"/>
                  </a:schemeClr>
                </a:solidFill>
                <a:latin typeface="Times New Roman" panose="02020603050405020304" pitchFamily="18" charset="0"/>
                <a:ea typeface="宋体" panose="02010600030101010101" pitchFamily="2" charset="-122"/>
                <a:cs typeface="AdobeHeitiStd-Regular"/>
              </a:rPr>
              <a:t>、</a:t>
            </a:r>
            <a:r>
              <a:rPr lang="zh-CN" altLang="en-US" sz="4400" kern="0" dirty="0" smtClean="0">
                <a:solidFill>
                  <a:schemeClr val="tx2">
                    <a:lumMod val="60000"/>
                    <a:lumOff val="40000"/>
                  </a:schemeClr>
                </a:solidFill>
                <a:latin typeface="Times New Roman" panose="02020603050405020304" pitchFamily="18" charset="0"/>
                <a:ea typeface="宋体" panose="02010600030101010101" pitchFamily="2" charset="-122"/>
                <a:cs typeface="AdobeHeitiStd-Regular"/>
              </a:rPr>
              <a:t>研究方法</a:t>
            </a:r>
            <a:endParaRPr lang="en-US" altLang="zh-CN" sz="4400" kern="0" dirty="0" smtClean="0">
              <a:solidFill>
                <a:schemeClr val="tx2">
                  <a:lumMod val="60000"/>
                  <a:lumOff val="40000"/>
                </a:schemeClr>
              </a:solidFill>
              <a:latin typeface="Times New Roman" panose="02020603050405020304" pitchFamily="18" charset="0"/>
              <a:ea typeface="宋体" panose="02010600030101010101" pitchFamily="2" charset="-122"/>
              <a:cs typeface="AdobeHeitiStd-Regular"/>
            </a:endParaRPr>
          </a:p>
          <a:p>
            <a:pPr indent="304800">
              <a:lnSpc>
                <a:spcPts val="3700"/>
              </a:lnSpc>
              <a:spcAft>
                <a:spcPts val="0"/>
              </a:spcAft>
            </a:pPr>
            <a:r>
              <a:rPr lang="en-US" altLang="zh-CN" sz="2400" dirty="0" smtClean="0"/>
              <a:t>Q-</a:t>
            </a:r>
            <a:r>
              <a:rPr lang="zh-CN" altLang="zh-CN" sz="2400" dirty="0"/>
              <a:t>学习（</a:t>
            </a:r>
            <a:r>
              <a:rPr lang="en-US" altLang="zh-CN" sz="2400" dirty="0"/>
              <a:t>Q-learning</a:t>
            </a:r>
            <a:r>
              <a:rPr lang="zh-CN" altLang="zh-CN" sz="2400" dirty="0"/>
              <a:t>）是一种典型的强化学习算法。</a:t>
            </a:r>
            <a:r>
              <a:rPr lang="en-US" altLang="zh-CN" sz="2400" dirty="0"/>
              <a:t>Q-</a:t>
            </a:r>
            <a:r>
              <a:rPr lang="zh-CN" altLang="zh-CN" sz="2400" dirty="0"/>
              <a:t>学习提供 </a:t>
            </a:r>
            <a:r>
              <a:rPr lang="en-US" altLang="zh-CN" sz="2400" dirty="0"/>
              <a:t>agent</a:t>
            </a:r>
            <a:r>
              <a:rPr lang="zh-CN" altLang="zh-CN" sz="2400" dirty="0"/>
              <a:t>在 </a:t>
            </a:r>
            <a:r>
              <a:rPr lang="en-US" altLang="zh-CN" sz="2400" dirty="0"/>
              <a:t>Markov </a:t>
            </a:r>
            <a:r>
              <a:rPr lang="zh-CN" altLang="zh-CN" sz="2400" dirty="0"/>
              <a:t>环境中利用经历的动作序列执行最优动作的学习能力，它所面临的任务是在初始条件未知的情况下来制定一个策略（动作序列），使得到的评价总和（可能有折扣）</a:t>
            </a:r>
            <a:r>
              <a:rPr lang="zh-CN" altLang="zh-CN" sz="2400" dirty="0" smtClean="0"/>
              <a:t>最大。</a:t>
            </a:r>
            <a:r>
              <a:rPr lang="zh-CN" altLang="zh-CN" sz="2400" dirty="0"/>
              <a:t>为了获得该策略，</a:t>
            </a:r>
            <a:r>
              <a:rPr lang="en-US" altLang="zh-CN" sz="2400" dirty="0"/>
              <a:t>Q-</a:t>
            </a:r>
            <a:r>
              <a:rPr lang="zh-CN" altLang="zh-CN" sz="2400" dirty="0"/>
              <a:t>学习不去估计环境模型，而是直接优化一个可迭代计算的 </a:t>
            </a:r>
            <a:r>
              <a:rPr lang="en-US" altLang="zh-CN" sz="2400" dirty="0"/>
              <a:t>Q </a:t>
            </a:r>
            <a:r>
              <a:rPr lang="zh-CN" altLang="zh-CN" sz="2400" dirty="0"/>
              <a:t>函数。为此，</a:t>
            </a:r>
            <a:r>
              <a:rPr lang="en-US" altLang="zh-CN" sz="2400" dirty="0"/>
              <a:t>agent </a:t>
            </a:r>
            <a:r>
              <a:rPr lang="zh-CN" altLang="zh-CN" sz="2400" dirty="0"/>
              <a:t>需要反复尝试每个状态</a:t>
            </a:r>
            <a:r>
              <a:rPr lang="en-US" altLang="zh-CN" sz="2400" dirty="0"/>
              <a:t>-</a:t>
            </a:r>
            <a:r>
              <a:rPr lang="zh-CN" altLang="zh-CN" sz="2400" dirty="0"/>
              <a:t>动作对，以期获得每个状态</a:t>
            </a:r>
            <a:r>
              <a:rPr lang="en-US" altLang="zh-CN" sz="2400" dirty="0"/>
              <a:t>-</a:t>
            </a:r>
            <a:r>
              <a:rPr lang="zh-CN" altLang="zh-CN" sz="2400" dirty="0"/>
              <a:t>动作对的最优 </a:t>
            </a:r>
            <a:r>
              <a:rPr lang="en-US" altLang="zh-CN" sz="2400" dirty="0"/>
              <a:t>Q </a:t>
            </a:r>
            <a:r>
              <a:rPr lang="zh-CN" altLang="zh-CN" sz="2400" dirty="0"/>
              <a:t>值。</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 xmlns:p14="http://schemas.microsoft.com/office/powerpoint/2010/main" val="555681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RESOURCE_PATHS_HASH_PRESENTER" val="1286e37a6ab4a72464d15fd2b98349b1e37a389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2383</TotalTime>
  <Words>2090</Words>
  <Application>Microsoft Office PowerPoint</Application>
  <PresentationFormat>自定义</PresentationFormat>
  <Paragraphs>43</Paragraphs>
  <Slides>24</Slides>
  <Notes>1</Notes>
  <HiddenSlides>0</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第一PPT，www.1ppt.com</vt:lpstr>
      <vt:lpstr>1_Office 主题</vt:lpstr>
      <vt:lpstr>幻灯片 1</vt:lpstr>
      <vt:lpstr>幻灯片 2</vt:lpstr>
      <vt:lpstr>一、绪论</vt:lpstr>
      <vt:lpstr>幻灯片 4</vt:lpstr>
      <vt:lpstr>幻灯片 5</vt:lpstr>
      <vt:lpstr>幻灯片 6</vt:lpstr>
      <vt:lpstr>幻灯片 7</vt:lpstr>
      <vt:lpstr>幻灯片 8</vt:lpstr>
      <vt:lpstr>幻灯片 9</vt:lpstr>
      <vt:lpstr>幻灯片 10</vt:lpstr>
      <vt:lpstr>幻灯片 11</vt:lpstr>
      <vt:lpstr>幻灯片 12</vt:lpstr>
      <vt:lpstr>迷宫演化出的奖励矩阵</vt:lpstr>
      <vt:lpstr>迭代公式： Q(s, a)=R(s, a) + r * Max(Q[s, all a]);  公式说明： Q(state, action)=R(state, action) + Gamma *                                               Max(Q[next state, all actions])</vt:lpstr>
      <vt:lpstr>幻灯片 15</vt:lpstr>
      <vt:lpstr>幻灯片 16</vt:lpstr>
      <vt:lpstr>幻灯片 17</vt:lpstr>
      <vt:lpstr>幻灯片 18</vt:lpstr>
      <vt:lpstr>四、研究结果 四阶迷宫的设计</vt:lpstr>
      <vt:lpstr>设置奖励R矩阵</vt:lpstr>
      <vt:lpstr>按上述方法迭代并归一化</vt:lpstr>
      <vt:lpstr>最优路径：1→5 →6 →7 →11 →12</vt:lpstr>
      <vt:lpstr>五、总结</vt:lpstr>
      <vt:lpstr>致谢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第一PPT模板网：www.1ppt.com</dc:creator>
  <cp:keywords>第一PPT模板网：www.1ppt.com</cp:keywords>
  <cp:lastModifiedBy>Auser</cp:lastModifiedBy>
  <cp:revision>319</cp:revision>
  <dcterms:created xsi:type="dcterms:W3CDTF">2015-10-01T00:41:43Z</dcterms:created>
  <dcterms:modified xsi:type="dcterms:W3CDTF">2018-06-17T10:24:14Z</dcterms:modified>
</cp:coreProperties>
</file>