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6E934-476D-4EE5-852A-479B0D9CEDC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E3D9F-9721-4022-84F7-1C4E42D78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and the model significantly signifies customer purchasing behaviors.</a:t>
          </a:r>
        </a:p>
      </dgm:t>
    </dgm:pt>
    <dgm:pt modelId="{B4E21F55-B82C-47FA-8E52-9078C82F7B25}" type="parTrans" cxnId="{C9B893FE-1B25-431D-AC3D-06BD42100A80}">
      <dgm:prSet/>
      <dgm:spPr/>
      <dgm:t>
        <a:bodyPr/>
        <a:lstStyle/>
        <a:p>
          <a:endParaRPr lang="en-US"/>
        </a:p>
      </dgm:t>
    </dgm:pt>
    <dgm:pt modelId="{8F27DAA6-4608-4A98-A2E7-B68C259FD706}" type="sibTrans" cxnId="{C9B893FE-1B25-431D-AC3D-06BD42100A80}">
      <dgm:prSet/>
      <dgm:spPr/>
      <dgm:t>
        <a:bodyPr/>
        <a:lstStyle/>
        <a:p>
          <a:endParaRPr lang="en-US"/>
        </a:p>
      </dgm:t>
    </dgm:pt>
    <dgm:pt modelId="{83416EA3-663A-4C9D-9158-B7C21ADC81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best model was Random Forest with an accuracy score of 85%.</a:t>
          </a:r>
        </a:p>
      </dgm:t>
    </dgm:pt>
    <dgm:pt modelId="{17761A85-28F8-45AF-B774-A258C92EBB7D}" type="parTrans" cxnId="{5EFAC3A1-8DB4-4794-A5A3-1045792BAF54}">
      <dgm:prSet/>
      <dgm:spPr/>
      <dgm:t>
        <a:bodyPr/>
        <a:lstStyle/>
        <a:p>
          <a:endParaRPr lang="en-US"/>
        </a:p>
      </dgm:t>
    </dgm:pt>
    <dgm:pt modelId="{1657CAB7-A077-45EB-92EC-655BD86C8998}" type="sibTrans" cxnId="{5EFAC3A1-8DB4-4794-A5A3-1045792BAF54}">
      <dgm:prSet/>
      <dgm:spPr/>
      <dgm:t>
        <a:bodyPr/>
        <a:lstStyle/>
        <a:p>
          <a:endParaRPr lang="en-US"/>
        </a:p>
      </dgm:t>
    </dgm:pt>
    <dgm:pt modelId="{4186767C-1942-40E6-8406-328385FAD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important features were </a:t>
          </a:r>
          <a:r>
            <a:rPr lang="en-US" dirty="0" err="1"/>
            <a:t>purchase_lead</a:t>
          </a:r>
          <a:r>
            <a:rPr lang="en-US" dirty="0"/>
            <a:t>, </a:t>
          </a:r>
          <a:r>
            <a:rPr lang="en-US" dirty="0" err="1"/>
            <a:t>RouteLead</a:t>
          </a:r>
          <a:r>
            <a:rPr lang="en-US" dirty="0"/>
            <a:t> and </a:t>
          </a:r>
          <a:r>
            <a:rPr lang="en-US" dirty="0" err="1"/>
            <a:t>length_of_stay</a:t>
          </a:r>
          <a:r>
            <a:rPr lang="en-US" dirty="0"/>
            <a:t> . </a:t>
          </a:r>
          <a:r>
            <a:rPr lang="en-US" dirty="0" err="1"/>
            <a:t>RouteLead</a:t>
          </a:r>
          <a:r>
            <a:rPr lang="en-US" dirty="0"/>
            <a:t> is the combination of the route and </a:t>
          </a:r>
          <a:r>
            <a:rPr lang="en-US" dirty="0" err="1"/>
            <a:t>purchase_lead</a:t>
          </a:r>
          <a:r>
            <a:rPr lang="en-US" dirty="0"/>
            <a:t> features.</a:t>
          </a:r>
        </a:p>
      </dgm:t>
    </dgm:pt>
    <dgm:pt modelId="{102C2EDA-5CDF-4FA2-83E8-35D13120D6D1}" type="parTrans" cxnId="{7407F652-FF99-47DD-A4BB-86949605B2C9}">
      <dgm:prSet/>
      <dgm:spPr/>
      <dgm:t>
        <a:bodyPr/>
        <a:lstStyle/>
        <a:p>
          <a:endParaRPr lang="en-US"/>
        </a:p>
      </dgm:t>
    </dgm:pt>
    <dgm:pt modelId="{AED86082-ECEC-462F-8462-4E274E4AF3EC}" type="sibTrans" cxnId="{7407F652-FF99-47DD-A4BB-86949605B2C9}">
      <dgm:prSet/>
      <dgm:spPr/>
      <dgm:t>
        <a:bodyPr/>
        <a:lstStyle/>
        <a:p>
          <a:endParaRPr lang="en-US"/>
        </a:p>
      </dgm:t>
    </dgm:pt>
    <dgm:pt modelId="{2400048B-2818-41A2-BE2D-A03E83879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Therefore, we can evidently say customers are more dependent on the route, length of stay and the time between buying and travelling for purchasing tickets.</a:t>
          </a:r>
        </a:p>
      </dgm:t>
    </dgm:pt>
    <dgm:pt modelId="{19D573F3-F87E-491C-AAD7-687E448EF2DF}" type="parTrans" cxnId="{983D0A05-1C6B-4CD3-B59F-0D1B7F3500BA}">
      <dgm:prSet/>
      <dgm:spPr/>
      <dgm:t>
        <a:bodyPr/>
        <a:lstStyle/>
        <a:p>
          <a:endParaRPr lang="en-US"/>
        </a:p>
      </dgm:t>
    </dgm:pt>
    <dgm:pt modelId="{976E79D9-E26C-4362-B09C-D2F2307AF52F}" type="sibTrans" cxnId="{983D0A05-1C6B-4CD3-B59F-0D1B7F3500BA}">
      <dgm:prSet/>
      <dgm:spPr/>
      <dgm:t>
        <a:bodyPr/>
        <a:lstStyle/>
        <a:p>
          <a:endParaRPr lang="en-US"/>
        </a:p>
      </dgm:t>
    </dgm:pt>
    <dgm:pt modelId="{7FED77E9-B65C-4F3E-AE8A-570A232E73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increase model performance more demographic and psychologic features need to be added.</a:t>
          </a:r>
        </a:p>
      </dgm:t>
    </dgm:pt>
    <dgm:pt modelId="{C2328720-7113-4BF3-B69F-303473331B6A}" type="parTrans" cxnId="{062C8CFB-2310-484E-B90B-87FEAE3CB555}">
      <dgm:prSet/>
      <dgm:spPr/>
      <dgm:t>
        <a:bodyPr/>
        <a:lstStyle/>
        <a:p>
          <a:endParaRPr lang="en-US"/>
        </a:p>
      </dgm:t>
    </dgm:pt>
    <dgm:pt modelId="{A11EE01C-D05C-4DA4-8617-65A55DE2705E}" type="sibTrans" cxnId="{062C8CFB-2310-484E-B90B-87FEAE3CB555}">
      <dgm:prSet/>
      <dgm:spPr/>
      <dgm:t>
        <a:bodyPr/>
        <a:lstStyle/>
        <a:p>
          <a:endParaRPr lang="en-US"/>
        </a:p>
      </dgm:t>
    </dgm:pt>
    <dgm:pt modelId="{230781B9-AB3F-4F42-A6E2-FFBBFDC999A1}" type="pres">
      <dgm:prSet presAssocID="{1CB6E934-476D-4EE5-852A-479B0D9CEDCB}" presName="root" presStyleCnt="0">
        <dgm:presLayoutVars>
          <dgm:dir/>
          <dgm:resizeHandles val="exact"/>
        </dgm:presLayoutVars>
      </dgm:prSet>
      <dgm:spPr/>
    </dgm:pt>
    <dgm:pt modelId="{2AF98535-BA29-40FE-AD2E-8394CB39520B}" type="pres">
      <dgm:prSet presAssocID="{D9CE3D9F-9721-4022-84F7-1C4E42D78535}" presName="compNode" presStyleCnt="0"/>
      <dgm:spPr/>
    </dgm:pt>
    <dgm:pt modelId="{0BD7111B-8A58-4BFF-BE9A-0F5A685951F9}" type="pres">
      <dgm:prSet presAssocID="{D9CE3D9F-9721-4022-84F7-1C4E42D785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7A4E780-2EDC-4134-AEE6-4F86A3A29A98}" type="pres">
      <dgm:prSet presAssocID="{D9CE3D9F-9721-4022-84F7-1C4E42D78535}" presName="spaceRect" presStyleCnt="0"/>
      <dgm:spPr/>
    </dgm:pt>
    <dgm:pt modelId="{CD75EAE1-4151-4BA4-A720-B895D1552234}" type="pres">
      <dgm:prSet presAssocID="{D9CE3D9F-9721-4022-84F7-1C4E42D78535}" presName="textRect" presStyleLbl="revTx" presStyleIdx="0" presStyleCnt="5">
        <dgm:presLayoutVars>
          <dgm:chMax val="1"/>
          <dgm:chPref val="1"/>
        </dgm:presLayoutVars>
      </dgm:prSet>
      <dgm:spPr/>
    </dgm:pt>
    <dgm:pt modelId="{B697F00B-12F6-4685-8DE7-A3DC24D6E784}" type="pres">
      <dgm:prSet presAssocID="{8F27DAA6-4608-4A98-A2E7-B68C259FD706}" presName="sibTrans" presStyleCnt="0"/>
      <dgm:spPr/>
    </dgm:pt>
    <dgm:pt modelId="{DED51CD9-0B94-41B7-8679-A993C122C594}" type="pres">
      <dgm:prSet presAssocID="{83416EA3-663A-4C9D-9158-B7C21ADC818B}" presName="compNode" presStyleCnt="0"/>
      <dgm:spPr/>
    </dgm:pt>
    <dgm:pt modelId="{57801922-5EDF-4C09-8C69-C1D184CA4018}" type="pres">
      <dgm:prSet presAssocID="{83416EA3-663A-4C9D-9158-B7C21ADC81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18BE905E-D5E3-4DA5-9C2D-8803148DD26B}" type="pres">
      <dgm:prSet presAssocID="{83416EA3-663A-4C9D-9158-B7C21ADC818B}" presName="spaceRect" presStyleCnt="0"/>
      <dgm:spPr/>
    </dgm:pt>
    <dgm:pt modelId="{0402620C-B345-4B0D-BDBB-F1DE2D5CAEA7}" type="pres">
      <dgm:prSet presAssocID="{83416EA3-663A-4C9D-9158-B7C21ADC818B}" presName="textRect" presStyleLbl="revTx" presStyleIdx="1" presStyleCnt="5">
        <dgm:presLayoutVars>
          <dgm:chMax val="1"/>
          <dgm:chPref val="1"/>
        </dgm:presLayoutVars>
      </dgm:prSet>
      <dgm:spPr/>
    </dgm:pt>
    <dgm:pt modelId="{E0A7DDA1-FFA7-4315-A1AB-3964FBF981A3}" type="pres">
      <dgm:prSet presAssocID="{1657CAB7-A077-45EB-92EC-655BD86C8998}" presName="sibTrans" presStyleCnt="0"/>
      <dgm:spPr/>
    </dgm:pt>
    <dgm:pt modelId="{4BDF72CE-4C69-4557-9288-F74279B1478B}" type="pres">
      <dgm:prSet presAssocID="{4186767C-1942-40E6-8406-328385FAD949}" presName="compNode" presStyleCnt="0"/>
      <dgm:spPr/>
    </dgm:pt>
    <dgm:pt modelId="{78D284B7-2E2C-4DDA-8F80-9674EA224809}" type="pres">
      <dgm:prSet presAssocID="{4186767C-1942-40E6-8406-328385FAD949}" presName="iconRect" presStyleLbl="node1" presStyleIdx="2" presStyleCnt="5" custLinFactNeighborX="21122" custLinFactNeighborY="50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89535EE0-5536-432A-9DF9-A147F794E3B1}" type="pres">
      <dgm:prSet presAssocID="{4186767C-1942-40E6-8406-328385FAD949}" presName="spaceRect" presStyleCnt="0"/>
      <dgm:spPr/>
    </dgm:pt>
    <dgm:pt modelId="{6F0018D2-97A5-4736-B0E1-46639046E801}" type="pres">
      <dgm:prSet presAssocID="{4186767C-1942-40E6-8406-328385FAD949}" presName="textRect" presStyleLbl="revTx" presStyleIdx="2" presStyleCnt="5" custLinFactNeighborX="15521" custLinFactNeighborY="-2928">
        <dgm:presLayoutVars>
          <dgm:chMax val="1"/>
          <dgm:chPref val="1"/>
        </dgm:presLayoutVars>
      </dgm:prSet>
      <dgm:spPr/>
    </dgm:pt>
    <dgm:pt modelId="{A7D8A454-7D21-4B94-86AC-0290E79772F0}" type="pres">
      <dgm:prSet presAssocID="{AED86082-ECEC-462F-8462-4E274E4AF3EC}" presName="sibTrans" presStyleCnt="0"/>
      <dgm:spPr/>
    </dgm:pt>
    <dgm:pt modelId="{CF3D6770-3131-493E-9114-7941D82261AC}" type="pres">
      <dgm:prSet presAssocID="{2400048B-2818-41A2-BE2D-A03E8387937C}" presName="compNode" presStyleCnt="0"/>
      <dgm:spPr/>
    </dgm:pt>
    <dgm:pt modelId="{058CDC1E-B51E-4203-B800-0D2B96EB9590}" type="pres">
      <dgm:prSet presAssocID="{2400048B-2818-41A2-BE2D-A03E838793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DC43156-11B9-427D-A452-5DE9B7AFF7A2}" type="pres">
      <dgm:prSet presAssocID="{2400048B-2818-41A2-BE2D-A03E8387937C}" presName="spaceRect" presStyleCnt="0"/>
      <dgm:spPr/>
    </dgm:pt>
    <dgm:pt modelId="{887E1F4F-EDF3-47CC-8788-D83239F40F91}" type="pres">
      <dgm:prSet presAssocID="{2400048B-2818-41A2-BE2D-A03E8387937C}" presName="textRect" presStyleLbl="revTx" presStyleIdx="3" presStyleCnt="5">
        <dgm:presLayoutVars>
          <dgm:chMax val="1"/>
          <dgm:chPref val="1"/>
        </dgm:presLayoutVars>
      </dgm:prSet>
      <dgm:spPr/>
    </dgm:pt>
    <dgm:pt modelId="{5A8200FB-84BB-4E66-9269-572DE70FD208}" type="pres">
      <dgm:prSet presAssocID="{976E79D9-E26C-4362-B09C-D2F2307AF52F}" presName="sibTrans" presStyleCnt="0"/>
      <dgm:spPr/>
    </dgm:pt>
    <dgm:pt modelId="{3F70A3D4-C42B-47DA-B39C-65E6DFECF895}" type="pres">
      <dgm:prSet presAssocID="{7FED77E9-B65C-4F3E-AE8A-570A232E73F7}" presName="compNode" presStyleCnt="0"/>
      <dgm:spPr/>
    </dgm:pt>
    <dgm:pt modelId="{F6C5901C-4826-4450-BECD-6B5E7835BF92}" type="pres">
      <dgm:prSet presAssocID="{7FED77E9-B65C-4F3E-AE8A-570A232E73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1C3EEC9-AEF3-4529-9D02-6883F056CD31}" type="pres">
      <dgm:prSet presAssocID="{7FED77E9-B65C-4F3E-AE8A-570A232E73F7}" presName="spaceRect" presStyleCnt="0"/>
      <dgm:spPr/>
    </dgm:pt>
    <dgm:pt modelId="{381F18A6-6914-43FF-8614-B02E40A665EE}" type="pres">
      <dgm:prSet presAssocID="{7FED77E9-B65C-4F3E-AE8A-570A232E73F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3D0A05-1C6B-4CD3-B59F-0D1B7F3500BA}" srcId="{1CB6E934-476D-4EE5-852A-479B0D9CEDCB}" destId="{2400048B-2818-41A2-BE2D-A03E8387937C}" srcOrd="3" destOrd="0" parTransId="{19D573F3-F87E-491C-AAD7-687E448EF2DF}" sibTransId="{976E79D9-E26C-4362-B09C-D2F2307AF52F}"/>
    <dgm:cxn modelId="{B5DBB125-A72F-44C4-AF4F-97ED04AE6D9F}" type="presOf" srcId="{D9CE3D9F-9721-4022-84F7-1C4E42D78535}" destId="{CD75EAE1-4151-4BA4-A720-B895D1552234}" srcOrd="0" destOrd="0" presId="urn:microsoft.com/office/officeart/2018/2/layout/IconLabelList"/>
    <dgm:cxn modelId="{CDC38730-958C-4B22-B76D-EC257D5DBAC1}" type="presOf" srcId="{4186767C-1942-40E6-8406-328385FAD949}" destId="{6F0018D2-97A5-4736-B0E1-46639046E801}" srcOrd="0" destOrd="0" presId="urn:microsoft.com/office/officeart/2018/2/layout/IconLabelList"/>
    <dgm:cxn modelId="{FD52845D-5983-426C-A179-5A052E0A6350}" type="presOf" srcId="{7FED77E9-B65C-4F3E-AE8A-570A232E73F7}" destId="{381F18A6-6914-43FF-8614-B02E40A665EE}" srcOrd="0" destOrd="0" presId="urn:microsoft.com/office/officeart/2018/2/layout/IconLabelList"/>
    <dgm:cxn modelId="{9364C16E-B9BE-4927-BB0A-E25E125EDEB3}" type="presOf" srcId="{83416EA3-663A-4C9D-9158-B7C21ADC818B}" destId="{0402620C-B345-4B0D-BDBB-F1DE2D5CAEA7}" srcOrd="0" destOrd="0" presId="urn:microsoft.com/office/officeart/2018/2/layout/IconLabelList"/>
    <dgm:cxn modelId="{7407F652-FF99-47DD-A4BB-86949605B2C9}" srcId="{1CB6E934-476D-4EE5-852A-479B0D9CEDCB}" destId="{4186767C-1942-40E6-8406-328385FAD949}" srcOrd="2" destOrd="0" parTransId="{102C2EDA-5CDF-4FA2-83E8-35D13120D6D1}" sibTransId="{AED86082-ECEC-462F-8462-4E274E4AF3EC}"/>
    <dgm:cxn modelId="{84865957-2EAB-4E73-8F93-613237EAB983}" type="presOf" srcId="{1CB6E934-476D-4EE5-852A-479B0D9CEDCB}" destId="{230781B9-AB3F-4F42-A6E2-FFBBFDC999A1}" srcOrd="0" destOrd="0" presId="urn:microsoft.com/office/officeart/2018/2/layout/IconLabelList"/>
    <dgm:cxn modelId="{5EFAC3A1-8DB4-4794-A5A3-1045792BAF54}" srcId="{1CB6E934-476D-4EE5-852A-479B0D9CEDCB}" destId="{83416EA3-663A-4C9D-9158-B7C21ADC818B}" srcOrd="1" destOrd="0" parTransId="{17761A85-28F8-45AF-B774-A258C92EBB7D}" sibTransId="{1657CAB7-A077-45EB-92EC-655BD86C8998}"/>
    <dgm:cxn modelId="{6F6526EE-57D8-4E63-AAF7-9A42F73FF3A8}" type="presOf" srcId="{2400048B-2818-41A2-BE2D-A03E8387937C}" destId="{887E1F4F-EDF3-47CC-8788-D83239F40F91}" srcOrd="0" destOrd="0" presId="urn:microsoft.com/office/officeart/2018/2/layout/IconLabelList"/>
    <dgm:cxn modelId="{062C8CFB-2310-484E-B90B-87FEAE3CB555}" srcId="{1CB6E934-476D-4EE5-852A-479B0D9CEDCB}" destId="{7FED77E9-B65C-4F3E-AE8A-570A232E73F7}" srcOrd="4" destOrd="0" parTransId="{C2328720-7113-4BF3-B69F-303473331B6A}" sibTransId="{A11EE01C-D05C-4DA4-8617-65A55DE2705E}"/>
    <dgm:cxn modelId="{C9B893FE-1B25-431D-AC3D-06BD42100A80}" srcId="{1CB6E934-476D-4EE5-852A-479B0D9CEDCB}" destId="{D9CE3D9F-9721-4022-84F7-1C4E42D78535}" srcOrd="0" destOrd="0" parTransId="{B4E21F55-B82C-47FA-8E52-9078C82F7B25}" sibTransId="{8F27DAA6-4608-4A98-A2E7-B68C259FD706}"/>
    <dgm:cxn modelId="{B542299A-7FCE-4CAD-9F26-C991A9C10374}" type="presParOf" srcId="{230781B9-AB3F-4F42-A6E2-FFBBFDC999A1}" destId="{2AF98535-BA29-40FE-AD2E-8394CB39520B}" srcOrd="0" destOrd="0" presId="urn:microsoft.com/office/officeart/2018/2/layout/IconLabelList"/>
    <dgm:cxn modelId="{C1F47877-6AF2-47E7-9DA7-A7B4CA3DD40E}" type="presParOf" srcId="{2AF98535-BA29-40FE-AD2E-8394CB39520B}" destId="{0BD7111B-8A58-4BFF-BE9A-0F5A685951F9}" srcOrd="0" destOrd="0" presId="urn:microsoft.com/office/officeart/2018/2/layout/IconLabelList"/>
    <dgm:cxn modelId="{1FEA767C-33A4-4AC7-89AD-8706E07E8F04}" type="presParOf" srcId="{2AF98535-BA29-40FE-AD2E-8394CB39520B}" destId="{57A4E780-2EDC-4134-AEE6-4F86A3A29A98}" srcOrd="1" destOrd="0" presId="urn:microsoft.com/office/officeart/2018/2/layout/IconLabelList"/>
    <dgm:cxn modelId="{876C3803-AA63-4F28-8556-8F906D7037F5}" type="presParOf" srcId="{2AF98535-BA29-40FE-AD2E-8394CB39520B}" destId="{CD75EAE1-4151-4BA4-A720-B895D1552234}" srcOrd="2" destOrd="0" presId="urn:microsoft.com/office/officeart/2018/2/layout/IconLabelList"/>
    <dgm:cxn modelId="{5AB72226-FDD4-40E3-8334-8820313D2F99}" type="presParOf" srcId="{230781B9-AB3F-4F42-A6E2-FFBBFDC999A1}" destId="{B697F00B-12F6-4685-8DE7-A3DC24D6E784}" srcOrd="1" destOrd="0" presId="urn:microsoft.com/office/officeart/2018/2/layout/IconLabelList"/>
    <dgm:cxn modelId="{5DF87F36-891C-46D2-8933-296E22A62F3B}" type="presParOf" srcId="{230781B9-AB3F-4F42-A6E2-FFBBFDC999A1}" destId="{DED51CD9-0B94-41B7-8679-A993C122C594}" srcOrd="2" destOrd="0" presId="urn:microsoft.com/office/officeart/2018/2/layout/IconLabelList"/>
    <dgm:cxn modelId="{BEDE98F3-E0D4-49DC-AFF4-BF6810CAE7E8}" type="presParOf" srcId="{DED51CD9-0B94-41B7-8679-A993C122C594}" destId="{57801922-5EDF-4C09-8C69-C1D184CA4018}" srcOrd="0" destOrd="0" presId="urn:microsoft.com/office/officeart/2018/2/layout/IconLabelList"/>
    <dgm:cxn modelId="{7E9323FF-2622-4938-99C3-05968AB73F5C}" type="presParOf" srcId="{DED51CD9-0B94-41B7-8679-A993C122C594}" destId="{18BE905E-D5E3-4DA5-9C2D-8803148DD26B}" srcOrd="1" destOrd="0" presId="urn:microsoft.com/office/officeart/2018/2/layout/IconLabelList"/>
    <dgm:cxn modelId="{22DD6D5F-A03B-4540-B424-42325E873A42}" type="presParOf" srcId="{DED51CD9-0B94-41B7-8679-A993C122C594}" destId="{0402620C-B345-4B0D-BDBB-F1DE2D5CAEA7}" srcOrd="2" destOrd="0" presId="urn:microsoft.com/office/officeart/2018/2/layout/IconLabelList"/>
    <dgm:cxn modelId="{FE71D4AA-6178-4B8D-9458-4A44F48EFB0F}" type="presParOf" srcId="{230781B9-AB3F-4F42-A6E2-FFBBFDC999A1}" destId="{E0A7DDA1-FFA7-4315-A1AB-3964FBF981A3}" srcOrd="3" destOrd="0" presId="urn:microsoft.com/office/officeart/2018/2/layout/IconLabelList"/>
    <dgm:cxn modelId="{ABF3359B-23B2-4FF1-A8E7-E0ED1EE6C631}" type="presParOf" srcId="{230781B9-AB3F-4F42-A6E2-FFBBFDC999A1}" destId="{4BDF72CE-4C69-4557-9288-F74279B1478B}" srcOrd="4" destOrd="0" presId="urn:microsoft.com/office/officeart/2018/2/layout/IconLabelList"/>
    <dgm:cxn modelId="{E9D6A629-7B90-4ACA-B624-B9E8D85400AE}" type="presParOf" srcId="{4BDF72CE-4C69-4557-9288-F74279B1478B}" destId="{78D284B7-2E2C-4DDA-8F80-9674EA224809}" srcOrd="0" destOrd="0" presId="urn:microsoft.com/office/officeart/2018/2/layout/IconLabelList"/>
    <dgm:cxn modelId="{C9B93C9C-098B-479A-A558-A08095E1B6E3}" type="presParOf" srcId="{4BDF72CE-4C69-4557-9288-F74279B1478B}" destId="{89535EE0-5536-432A-9DF9-A147F794E3B1}" srcOrd="1" destOrd="0" presId="urn:microsoft.com/office/officeart/2018/2/layout/IconLabelList"/>
    <dgm:cxn modelId="{F686E3B0-4952-4E48-977F-13D63E0DF6BB}" type="presParOf" srcId="{4BDF72CE-4C69-4557-9288-F74279B1478B}" destId="{6F0018D2-97A5-4736-B0E1-46639046E801}" srcOrd="2" destOrd="0" presId="urn:microsoft.com/office/officeart/2018/2/layout/IconLabelList"/>
    <dgm:cxn modelId="{67A2C3D4-A465-466E-84DC-79B5D8DE3566}" type="presParOf" srcId="{230781B9-AB3F-4F42-A6E2-FFBBFDC999A1}" destId="{A7D8A454-7D21-4B94-86AC-0290E79772F0}" srcOrd="5" destOrd="0" presId="urn:microsoft.com/office/officeart/2018/2/layout/IconLabelList"/>
    <dgm:cxn modelId="{F42A4A63-2BD4-4CCA-B4C3-D96854246B10}" type="presParOf" srcId="{230781B9-AB3F-4F42-A6E2-FFBBFDC999A1}" destId="{CF3D6770-3131-493E-9114-7941D82261AC}" srcOrd="6" destOrd="0" presId="urn:microsoft.com/office/officeart/2018/2/layout/IconLabelList"/>
    <dgm:cxn modelId="{0E04108B-DBDA-456D-A8BA-B666A352B2D5}" type="presParOf" srcId="{CF3D6770-3131-493E-9114-7941D82261AC}" destId="{058CDC1E-B51E-4203-B800-0D2B96EB9590}" srcOrd="0" destOrd="0" presId="urn:microsoft.com/office/officeart/2018/2/layout/IconLabelList"/>
    <dgm:cxn modelId="{B066706A-186B-41B3-BA6B-DECCBFB5C814}" type="presParOf" srcId="{CF3D6770-3131-493E-9114-7941D82261AC}" destId="{ADC43156-11B9-427D-A452-5DE9B7AFF7A2}" srcOrd="1" destOrd="0" presId="urn:microsoft.com/office/officeart/2018/2/layout/IconLabelList"/>
    <dgm:cxn modelId="{725FF49E-C119-45AA-8BD1-E4CCDDA12AFA}" type="presParOf" srcId="{CF3D6770-3131-493E-9114-7941D82261AC}" destId="{887E1F4F-EDF3-47CC-8788-D83239F40F91}" srcOrd="2" destOrd="0" presId="urn:microsoft.com/office/officeart/2018/2/layout/IconLabelList"/>
    <dgm:cxn modelId="{525E03E0-997B-430B-9EEF-BA4DB8B237B4}" type="presParOf" srcId="{230781B9-AB3F-4F42-A6E2-FFBBFDC999A1}" destId="{5A8200FB-84BB-4E66-9269-572DE70FD208}" srcOrd="7" destOrd="0" presId="urn:microsoft.com/office/officeart/2018/2/layout/IconLabelList"/>
    <dgm:cxn modelId="{94C18457-41CE-4518-81BE-02062D902E15}" type="presParOf" srcId="{230781B9-AB3F-4F42-A6E2-FFBBFDC999A1}" destId="{3F70A3D4-C42B-47DA-B39C-65E6DFECF895}" srcOrd="8" destOrd="0" presId="urn:microsoft.com/office/officeart/2018/2/layout/IconLabelList"/>
    <dgm:cxn modelId="{2339ADDE-1EE1-4195-8E10-521478694EE3}" type="presParOf" srcId="{3F70A3D4-C42B-47DA-B39C-65E6DFECF895}" destId="{F6C5901C-4826-4450-BECD-6B5E7835BF92}" srcOrd="0" destOrd="0" presId="urn:microsoft.com/office/officeart/2018/2/layout/IconLabelList"/>
    <dgm:cxn modelId="{FDB08400-3882-45C6-9D7F-4305F0DFC785}" type="presParOf" srcId="{3F70A3D4-C42B-47DA-B39C-65E6DFECF895}" destId="{C1C3EEC9-AEF3-4529-9D02-6883F056CD31}" srcOrd="1" destOrd="0" presId="urn:microsoft.com/office/officeart/2018/2/layout/IconLabelList"/>
    <dgm:cxn modelId="{44B5E462-D0DB-4D64-B49D-7641C419A7E7}" type="presParOf" srcId="{3F70A3D4-C42B-47DA-B39C-65E6DFECF895}" destId="{381F18A6-6914-43FF-8614-B02E40A665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7111B-8A58-4BFF-BE9A-0F5A685951F9}">
      <dsp:nvSpPr>
        <dsp:cNvPr id="0" name=""/>
        <dsp:cNvSpPr/>
      </dsp:nvSpPr>
      <dsp:spPr>
        <a:xfrm>
          <a:off x="629760" y="133732"/>
          <a:ext cx="574277" cy="574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5EAE1-4151-4BA4-A720-B895D1552234}">
      <dsp:nvSpPr>
        <dsp:cNvPr id="0" name=""/>
        <dsp:cNvSpPr/>
      </dsp:nvSpPr>
      <dsp:spPr>
        <a:xfrm>
          <a:off x="278813" y="938855"/>
          <a:ext cx="1276171" cy="73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and the model significantly signifies customer purchasing behaviors.</a:t>
          </a:r>
        </a:p>
      </dsp:txBody>
      <dsp:txXfrm>
        <a:off x="278813" y="938855"/>
        <a:ext cx="1276171" cy="733798"/>
      </dsp:txXfrm>
    </dsp:sp>
    <dsp:sp modelId="{57801922-5EDF-4C09-8C69-C1D184CA4018}">
      <dsp:nvSpPr>
        <dsp:cNvPr id="0" name=""/>
        <dsp:cNvSpPr/>
      </dsp:nvSpPr>
      <dsp:spPr>
        <a:xfrm>
          <a:off x="2129262" y="133732"/>
          <a:ext cx="574277" cy="574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620C-B345-4B0D-BDBB-F1DE2D5CAEA7}">
      <dsp:nvSpPr>
        <dsp:cNvPr id="0" name=""/>
        <dsp:cNvSpPr/>
      </dsp:nvSpPr>
      <dsp:spPr>
        <a:xfrm>
          <a:off x="1778315" y="938855"/>
          <a:ext cx="1276171" cy="73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best model was Random Forest with an accuracy score of 85%.</a:t>
          </a:r>
        </a:p>
      </dsp:txBody>
      <dsp:txXfrm>
        <a:off x="1778315" y="938855"/>
        <a:ext cx="1276171" cy="733798"/>
      </dsp:txXfrm>
    </dsp:sp>
    <dsp:sp modelId="{78D284B7-2E2C-4DDA-8F80-9674EA224809}">
      <dsp:nvSpPr>
        <dsp:cNvPr id="0" name=""/>
        <dsp:cNvSpPr/>
      </dsp:nvSpPr>
      <dsp:spPr>
        <a:xfrm>
          <a:off x="3750063" y="162905"/>
          <a:ext cx="574277" cy="5742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018D2-97A5-4736-B0E1-46639046E801}">
      <dsp:nvSpPr>
        <dsp:cNvPr id="0" name=""/>
        <dsp:cNvSpPr/>
      </dsp:nvSpPr>
      <dsp:spPr>
        <a:xfrm>
          <a:off x="3475892" y="917369"/>
          <a:ext cx="1276171" cy="73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Most important features were </a:t>
          </a:r>
          <a:r>
            <a:rPr lang="en-US" sz="1100" kern="1200" dirty="0" err="1"/>
            <a:t>purchase_lead</a:t>
          </a:r>
          <a:r>
            <a:rPr lang="en-US" sz="1100" kern="1200" dirty="0"/>
            <a:t>, </a:t>
          </a:r>
          <a:r>
            <a:rPr lang="en-US" sz="1100" kern="1200" dirty="0" err="1"/>
            <a:t>RouteLead</a:t>
          </a:r>
          <a:r>
            <a:rPr lang="en-US" sz="1100" kern="1200" dirty="0"/>
            <a:t> and </a:t>
          </a:r>
          <a:r>
            <a:rPr lang="en-US" sz="1100" kern="1200" dirty="0" err="1"/>
            <a:t>length_of_stay</a:t>
          </a:r>
          <a:r>
            <a:rPr lang="en-US" sz="1100" kern="1200" dirty="0"/>
            <a:t> . </a:t>
          </a:r>
          <a:r>
            <a:rPr lang="en-US" sz="1100" kern="1200" dirty="0" err="1"/>
            <a:t>RouteLead</a:t>
          </a:r>
          <a:r>
            <a:rPr lang="en-US" sz="1100" kern="1200" dirty="0"/>
            <a:t> is the combination of the route and </a:t>
          </a:r>
          <a:r>
            <a:rPr lang="en-US" sz="1100" kern="1200" dirty="0" err="1"/>
            <a:t>purchase_lead</a:t>
          </a:r>
          <a:r>
            <a:rPr lang="en-US" sz="1100" kern="1200" dirty="0"/>
            <a:t> features.</a:t>
          </a:r>
        </a:p>
      </dsp:txBody>
      <dsp:txXfrm>
        <a:off x="3475892" y="917369"/>
        <a:ext cx="1276171" cy="733798"/>
      </dsp:txXfrm>
    </dsp:sp>
    <dsp:sp modelId="{058CDC1E-B51E-4203-B800-0D2B96EB9590}">
      <dsp:nvSpPr>
        <dsp:cNvPr id="0" name=""/>
        <dsp:cNvSpPr/>
      </dsp:nvSpPr>
      <dsp:spPr>
        <a:xfrm>
          <a:off x="1379511" y="1991696"/>
          <a:ext cx="574277" cy="5742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1F4F-EDF3-47CC-8788-D83239F40F91}">
      <dsp:nvSpPr>
        <dsp:cNvPr id="0" name=""/>
        <dsp:cNvSpPr/>
      </dsp:nvSpPr>
      <dsp:spPr>
        <a:xfrm>
          <a:off x="1028564" y="2796819"/>
          <a:ext cx="1276171" cy="73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Therefore, we can evidently say customers are more dependent on the route, length of stay and the time between buying and travelling for purchasing tickets.</a:t>
          </a:r>
        </a:p>
      </dsp:txBody>
      <dsp:txXfrm>
        <a:off x="1028564" y="2796819"/>
        <a:ext cx="1276171" cy="733798"/>
      </dsp:txXfrm>
    </dsp:sp>
    <dsp:sp modelId="{F6C5901C-4826-4450-BECD-6B5E7835BF92}">
      <dsp:nvSpPr>
        <dsp:cNvPr id="0" name=""/>
        <dsp:cNvSpPr/>
      </dsp:nvSpPr>
      <dsp:spPr>
        <a:xfrm>
          <a:off x="2879013" y="1991696"/>
          <a:ext cx="574277" cy="5742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F18A6-6914-43FF-8614-B02E40A665EE}">
      <dsp:nvSpPr>
        <dsp:cNvPr id="0" name=""/>
        <dsp:cNvSpPr/>
      </dsp:nvSpPr>
      <dsp:spPr>
        <a:xfrm>
          <a:off x="2528066" y="2796819"/>
          <a:ext cx="1276171" cy="73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increase model performance more demographic and psychologic features need to be added.</a:t>
          </a:r>
        </a:p>
      </dsp:txBody>
      <dsp:txXfrm>
        <a:off x="2528066" y="2796819"/>
        <a:ext cx="1276171" cy="73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200" dirty="0"/>
              <a:t>BA Predicting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GB"/>
              <a:t>By Rohit Pawar (BSc Data Science at Exeter Uni, UK)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F932E39-D2A0-E070-436E-F14E21A5E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8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Freeform: Shape 8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Freeform: Shape 9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3D22C5-4E7E-68D9-34EF-478F7E45C0C6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+mj-lt"/>
                <a:ea typeface="+mj-ea"/>
                <a:cs typeface="+mj-cs"/>
              </a:rPr>
              <a:t>Predicting Customer Buying Behaviour</a:t>
            </a:r>
          </a:p>
        </p:txBody>
      </p:sp>
      <p:sp>
        <p:nvSpPr>
          <p:cNvPr id="112" name="Rectangle 9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9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8DA7BE81-A3B8-E0EF-BE71-9BF80E94F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9" r="1" b="19588"/>
          <a:stretch/>
        </p:blipFill>
        <p:spPr>
          <a:xfrm>
            <a:off x="7143407" y="107495"/>
            <a:ext cx="4924637" cy="27432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CEAD7A-0645-4DE2-8A7D-346D296FA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7"/>
          <a:stretch/>
        </p:blipFill>
        <p:spPr>
          <a:xfrm>
            <a:off x="6155490" y="2581274"/>
            <a:ext cx="5912554" cy="3368601"/>
          </a:xfrm>
          <a:prstGeom prst="rect">
            <a:avLst/>
          </a:prstGeom>
        </p:spPr>
      </p:pic>
      <p:graphicFrame>
        <p:nvGraphicFramePr>
          <p:cNvPr id="98" name="TextBox 3">
            <a:extLst>
              <a:ext uri="{FF2B5EF4-FFF2-40B4-BE49-F238E27FC236}">
                <a16:creationId xmlns:a16="http://schemas.microsoft.com/office/drawing/2014/main" id="{F713EA0A-6BE3-55DD-A52C-ACA3F57DB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964031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 Predicting Purchases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Pawar, Rohit</cp:lastModifiedBy>
  <cp:revision>4</cp:revision>
  <dcterms:created xsi:type="dcterms:W3CDTF">2022-12-06T11:13:27Z</dcterms:created>
  <dcterms:modified xsi:type="dcterms:W3CDTF">2022-12-17T12:55:09Z</dcterms:modified>
</cp:coreProperties>
</file>