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3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BECB68-6870-044E-BA55-5AF863DB3DDF}">
          <p14:sldIdLst>
            <p14:sldId id="256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9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14.10.21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14.10.21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14.10.21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14.10.21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14.10.21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14.10.21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14.10.21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14.10.21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GB" noProof="0"/>
              <a:t>Click icon to add table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GB" noProof="0"/>
              <a:t>Click icon to add picture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14.10.21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14.10.21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14.10.21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14.10.21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14.10.21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F18F60-0383-C841-AD7D-63524B416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0541"/>
            <a:ext cx="11723914" cy="1344714"/>
          </a:xfrm>
        </p:spPr>
        <p:txBody>
          <a:bodyPr/>
          <a:lstStyle/>
          <a:p>
            <a:r>
              <a:rPr lang="en-CH" dirty="0"/>
              <a:t>HANNA: Hardware-Aware Neural Network Analysis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1304" y="1763991"/>
            <a:ext cx="10549391" cy="307515"/>
          </a:xfrm>
        </p:spPr>
        <p:txBody>
          <a:bodyPr/>
          <a:lstStyle/>
          <a:p>
            <a:pPr algn="ctr"/>
            <a:r>
              <a:rPr lang="de-DE" sz="1600" b="1" dirty="0"/>
              <a:t>Mark </a:t>
            </a:r>
            <a:r>
              <a:rPr lang="de-DE" sz="1600" b="1" dirty="0" err="1"/>
              <a:t>Vero</a:t>
            </a:r>
            <a:r>
              <a:rPr lang="de-DE" sz="1600" b="1" dirty="0"/>
              <a:t>, </a:t>
            </a:r>
            <a:r>
              <a:rPr lang="de-DE" sz="1600" b="1" dirty="0" err="1"/>
              <a:t>Thorir</a:t>
            </a:r>
            <a:r>
              <a:rPr lang="de-DE" sz="1600" b="1" dirty="0"/>
              <a:t> Mar </a:t>
            </a:r>
            <a:r>
              <a:rPr lang="de-DE" sz="1600" b="1" dirty="0" err="1"/>
              <a:t>Ingolfsson</a:t>
            </a:r>
            <a:r>
              <a:rPr lang="de-DE" sz="1600" b="1" dirty="0"/>
              <a:t>, </a:t>
            </a:r>
            <a:r>
              <a:rPr lang="de-DE" sz="1600" b="1" dirty="0" err="1"/>
              <a:t>Xiaying</a:t>
            </a:r>
            <a:r>
              <a:rPr lang="de-DE" sz="1600" b="1" dirty="0"/>
              <a:t> Wang, Lorenzo </a:t>
            </a:r>
            <a:r>
              <a:rPr lang="de-DE" sz="1600" b="1" dirty="0" err="1"/>
              <a:t>Lamberti</a:t>
            </a:r>
            <a:r>
              <a:rPr lang="de-DE" sz="1600" b="1" dirty="0"/>
              <a:t>, Matteo </a:t>
            </a:r>
            <a:r>
              <a:rPr lang="de-DE" sz="1600" b="1" dirty="0" err="1"/>
              <a:t>Spallanzani</a:t>
            </a:r>
            <a:r>
              <a:rPr lang="de-DE" sz="1600" b="1" dirty="0"/>
              <a:t>, Luca </a:t>
            </a:r>
            <a:r>
              <a:rPr lang="de-DE" sz="1600" b="1" dirty="0" err="1"/>
              <a:t>Benini</a:t>
            </a:r>
            <a:endParaRPr lang="de-CH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2BF285-A1FD-3C41-B733-F8A08A4A6101}"/>
              </a:ext>
            </a:extLst>
          </p:cNvPr>
          <p:cNvSpPr txBox="1"/>
          <p:nvPr/>
        </p:nvSpPr>
        <p:spPr>
          <a:xfrm>
            <a:off x="695551" y="1532898"/>
            <a:ext cx="5062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D0329A-FE14-9243-B440-C649E1A5DB6C}"/>
              </a:ext>
            </a:extLst>
          </p:cNvPr>
          <p:cNvSpPr txBox="1"/>
          <p:nvPr/>
        </p:nvSpPr>
        <p:spPr>
          <a:xfrm>
            <a:off x="6096000" y="1532898"/>
            <a:ext cx="5062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4C418FC-14FF-4745-A3A7-DE02D5F135F0}"/>
                  </a:ext>
                </a:extLst>
              </p:cNvPr>
              <p:cNvSpPr txBox="1"/>
              <p:nvPr/>
            </p:nvSpPr>
            <p:spPr>
              <a:xfrm>
                <a:off x="6013790" y="2400558"/>
                <a:ext cx="5421086" cy="24960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When thinking to a </a:t>
                </a:r>
                <a:r>
                  <a:rPr lang="en-CH" sz="1400" b="1" dirty="0">
                    <a:solidFill>
                      <a:schemeClr val="accent4">
                        <a:lumMod val="75000"/>
                      </a:schemeClr>
                    </a:solidFill>
                  </a:rPr>
                  <a:t>DNN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400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sub>
                    </m:sSub>
                  </m:oMath>
                </a14:m>
                <a:r>
                  <a:rPr lang="en-CH" sz="1400" b="1" dirty="0">
                    <a:solidFill>
                      <a:schemeClr val="accent4">
                        <a:lumMod val="75000"/>
                      </a:schemeClr>
                    </a:solidFill>
                  </a:rPr>
                  <a:t> as a computer program</a:t>
                </a:r>
                <a:r>
                  <a:rPr lang="en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, we model it as a </a:t>
                </a:r>
                <a:r>
                  <a:rPr lang="en-CH" sz="1400" b="1" dirty="0">
                    <a:solidFill>
                      <a:schemeClr val="accent4">
                        <a:lumMod val="75000"/>
                      </a:schemeClr>
                    </a:solidFill>
                  </a:rPr>
                  <a:t>computational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400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400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sub>
                    </m:sSub>
                  </m:oMath>
                </a14:m>
                <a:r>
                  <a:rPr lang="en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. To design better HW for DNNs, we need to answer the following question: “</a:t>
                </a:r>
                <a:r>
                  <a:rPr lang="en-CH" sz="1400" b="1" dirty="0">
                    <a:solidFill>
                      <a:schemeClr val="accent4">
                        <a:lumMod val="75000"/>
                      </a:schemeClr>
                    </a:solidFill>
                  </a:rPr>
                  <a:t>What are the features shared by good programs?”</a:t>
                </a:r>
                <a:r>
                  <a:rPr lang="en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 Similarly, to design better DNNs for constrained HW, we need to answer the following question: </a:t>
                </a:r>
                <a:r>
                  <a:rPr lang="en-CH" sz="1400" b="1" dirty="0">
                    <a:solidFill>
                      <a:schemeClr val="accent4">
                        <a:lumMod val="75000"/>
                      </a:schemeClr>
                    </a:solidFill>
                  </a:rPr>
                  <a:t>“What are the features shared by good HW-constrained programs?”</a:t>
                </a:r>
              </a:p>
              <a:p>
                <a:r>
                  <a:rPr lang="en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We analyse data sets of network topologies (e.g., </a:t>
                </a:r>
                <a:r>
                  <a:rPr lang="en-CH" sz="1400" b="1" dirty="0">
                    <a:solidFill>
                      <a:schemeClr val="accent4">
                        <a:lumMod val="75000"/>
                      </a:schemeClr>
                    </a:solidFill>
                  </a:rPr>
                  <a:t>NAS-Bench-201</a:t>
                </a:r>
                <a:r>
                  <a:rPr lang="en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) whose task accuracy is known. We quantify the similarity between programs using </a:t>
                </a:r>
                <a:r>
                  <a:rPr lang="en-CH" sz="1400" b="1" dirty="0">
                    <a:solidFill>
                      <a:schemeClr val="accent4">
                        <a:lumMod val="75000"/>
                      </a:schemeClr>
                    </a:solidFill>
                  </a:rPr>
                  <a:t>distances between graphs</a:t>
                </a:r>
                <a:r>
                  <a:rPr lang="en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:</a:t>
                </a:r>
              </a:p>
              <a:p>
                <a:endParaRPr lang="en-CH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CH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4C418FC-14FF-4745-A3A7-DE02D5F13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90" y="2400558"/>
                <a:ext cx="5421086" cy="2496068"/>
              </a:xfrm>
              <a:prstGeom prst="rect">
                <a:avLst/>
              </a:prstGeom>
              <a:blipFill>
                <a:blip r:embed="rId2"/>
                <a:stretch>
                  <a:fillRect l="-468" r="-70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D5BE9C3-B1D0-E541-901B-EDE956414A68}"/>
              </a:ext>
            </a:extLst>
          </p:cNvPr>
          <p:cNvSpPr txBox="1"/>
          <p:nvPr/>
        </p:nvSpPr>
        <p:spPr>
          <a:xfrm>
            <a:off x="695551" y="2400558"/>
            <a:ext cx="524203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CH" sz="1400" b="1" dirty="0">
                <a:solidFill>
                  <a:schemeClr val="accent1">
                    <a:lumMod val="75000"/>
                  </a:schemeClr>
                </a:solidFill>
              </a:rPr>
              <a:t>Neural Architecture Search (NAS)</a:t>
            </a:r>
            <a:r>
              <a:rPr lang="en-CH" sz="1400" dirty="0">
                <a:solidFill>
                  <a:schemeClr val="accent1">
                    <a:lumMod val="75000"/>
                  </a:schemeClr>
                </a:solidFill>
              </a:rPr>
              <a:t> is the deep-learning-specific variant of model selection. The goal of NAS is </a:t>
            </a:r>
            <a:r>
              <a:rPr lang="en-CH" sz="1400" b="1" dirty="0">
                <a:solidFill>
                  <a:schemeClr val="accent1">
                    <a:lumMod val="75000"/>
                  </a:schemeClr>
                </a:solidFill>
              </a:rPr>
              <a:t>discovering those network topologies that have good task accuracy, i.e., that are most effective</a:t>
            </a:r>
            <a:r>
              <a:rPr lang="en-CH" sz="1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03C173-1F0F-E941-8AC8-4D542CB9A4B2}"/>
              </a:ext>
            </a:extLst>
          </p:cNvPr>
          <p:cNvSpPr txBox="1"/>
          <p:nvPr/>
        </p:nvSpPr>
        <p:spPr>
          <a:xfrm>
            <a:off x="695550" y="3489082"/>
            <a:ext cx="5242039" cy="3108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CH" sz="1400" b="1" dirty="0">
                <a:solidFill>
                  <a:schemeClr val="accent5">
                    <a:lumMod val="75000"/>
                  </a:schemeClr>
                </a:solidFill>
              </a:rPr>
              <a:t>NAS spaces are vast</a:t>
            </a:r>
            <a:r>
              <a:rPr lang="en-CH" sz="1400" dirty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en-CH" sz="1400" dirty="0">
                <a:solidFill>
                  <a:schemeClr val="accent5">
                    <a:lumMod val="75000"/>
                  </a:schemeClr>
                </a:solidFill>
              </a:rPr>
              <a:t>any degrees of freedom (layers, connectivity, …);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en-CH" sz="1400" dirty="0">
                <a:solidFill>
                  <a:schemeClr val="accent5">
                    <a:lumMod val="75000"/>
                  </a:schemeClr>
                </a:solidFill>
              </a:rPr>
              <a:t>any options for each degree of freedom.</a:t>
            </a:r>
          </a:p>
          <a:p>
            <a:endParaRPr lang="en-CH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CH" sz="1400" dirty="0">
                <a:solidFill>
                  <a:schemeClr val="accent5">
                    <a:lumMod val="75000"/>
                  </a:schemeClr>
                </a:solidFill>
              </a:rPr>
              <a:t>Several </a:t>
            </a:r>
            <a:r>
              <a:rPr lang="en-CH" sz="1400" b="1" dirty="0">
                <a:solidFill>
                  <a:schemeClr val="accent5">
                    <a:lumMod val="75000"/>
                  </a:schemeClr>
                </a:solidFill>
              </a:rPr>
              <a:t>stochastic and probabilistic algorithms</a:t>
            </a:r>
            <a:r>
              <a:rPr lang="en-CH" sz="1400" dirty="0">
                <a:solidFill>
                  <a:schemeClr val="accent5">
                    <a:lumMod val="75000"/>
                  </a:schemeClr>
                </a:solidFill>
              </a:rPr>
              <a:t> to explore NAS spaces have been proposed: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lang="en-CH" sz="1400" dirty="0">
                <a:solidFill>
                  <a:schemeClr val="accent5">
                    <a:lumMod val="75000"/>
                  </a:schemeClr>
                </a:solidFill>
              </a:rPr>
              <a:t>volutionary Algorithms;</a:t>
            </a:r>
          </a:p>
          <a:p>
            <a:pPr marL="285750" indent="-285750">
              <a:buFontTx/>
              <a:buChar char="-"/>
            </a:pPr>
            <a:r>
              <a:rPr lang="en-CH" sz="1400" dirty="0">
                <a:solidFill>
                  <a:schemeClr val="accent5">
                    <a:lumMod val="75000"/>
                  </a:schemeClr>
                </a:solidFill>
              </a:rPr>
              <a:t>Reinforcement Learning;</a:t>
            </a:r>
          </a:p>
          <a:p>
            <a:pPr marL="285750" indent="-285750">
              <a:buFontTx/>
              <a:buChar char="-"/>
            </a:pPr>
            <a:r>
              <a:rPr lang="en-CH" sz="1400" dirty="0">
                <a:solidFill>
                  <a:schemeClr val="accent5">
                    <a:lumMod val="75000"/>
                  </a:schemeClr>
                </a:solidFill>
              </a:rPr>
              <a:t>Gradient-Based Learning;</a:t>
            </a:r>
          </a:p>
          <a:p>
            <a:pPr marL="285750" indent="-285750">
              <a:buFontTx/>
              <a:buChar char="-"/>
            </a:pPr>
            <a:r>
              <a:rPr lang="en-CH" sz="1400" dirty="0">
                <a:solidFill>
                  <a:schemeClr val="accent5">
                    <a:lumMod val="75000"/>
                  </a:schemeClr>
                </a:solidFill>
              </a:rPr>
              <a:t>Bayesian Methods;</a:t>
            </a:r>
          </a:p>
          <a:p>
            <a:pPr marL="285750" indent="-285750">
              <a:buFontTx/>
              <a:buChar char="-"/>
            </a:pPr>
            <a:r>
              <a:rPr lang="en-CH" sz="1400" dirty="0">
                <a:solidFill>
                  <a:schemeClr val="accent5">
                    <a:lumMod val="75000"/>
                  </a:schemeClr>
                </a:solidFill>
              </a:rPr>
              <a:t>Random Network Generation.</a:t>
            </a:r>
          </a:p>
          <a:p>
            <a:endParaRPr lang="en-CH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CH" sz="1400" dirty="0">
                <a:solidFill>
                  <a:schemeClr val="accent5">
                    <a:lumMod val="75000"/>
                  </a:schemeClr>
                </a:solidFill>
              </a:rPr>
              <a:t>They </a:t>
            </a:r>
            <a:r>
              <a:rPr lang="en-CH" sz="1400" b="1" dirty="0">
                <a:solidFill>
                  <a:schemeClr val="accent5">
                    <a:lumMod val="75000"/>
                  </a:schemeClr>
                </a:solidFill>
              </a:rPr>
              <a:t>require training candidate networks</a:t>
            </a:r>
            <a:r>
              <a:rPr lang="en-CH" sz="1400" dirty="0">
                <a:solidFill>
                  <a:schemeClr val="accent5">
                    <a:lumMod val="75000"/>
                  </a:schemeClr>
                </a:solidFill>
              </a:rPr>
              <a:t> for several epochs: this is </a:t>
            </a:r>
            <a:r>
              <a:rPr lang="en-CH" sz="1400" b="1" dirty="0">
                <a:solidFill>
                  <a:schemeClr val="accent5">
                    <a:lumMod val="75000"/>
                  </a:schemeClr>
                </a:solidFill>
              </a:rPr>
              <a:t>time-consuming and computationally expensive</a:t>
            </a:r>
            <a:r>
              <a:rPr lang="en-CH" sz="14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CAA5AF-0503-4442-80C1-8A6DD552BA13}"/>
                  </a:ext>
                </a:extLst>
              </p:cNvPr>
              <p:cNvSpPr txBox="1"/>
              <p:nvPr/>
            </p:nvSpPr>
            <p:spPr>
              <a:xfrm>
                <a:off x="6013790" y="4997187"/>
                <a:ext cx="5421086" cy="160043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CH" sz="1400" b="1" dirty="0">
                    <a:solidFill>
                      <a:schemeClr val="accent3">
                        <a:lumMod val="75000"/>
                      </a:schemeClr>
                    </a:solidFill>
                  </a:rPr>
                  <a:t>“How can we discriminate clusters of bad programs from clusters of good programs when accuracy is not known?”</a:t>
                </a:r>
              </a:p>
              <a:p>
                <a:r>
                  <a:rPr lang="en-CH" sz="1400" b="1" dirty="0">
                    <a:solidFill>
                      <a:schemeClr val="accent3">
                        <a:lumMod val="75000"/>
                      </a:schemeClr>
                    </a:solidFill>
                  </a:rPr>
                  <a:t>Training-free (TF) statistics</a:t>
                </a:r>
                <a:r>
                  <a:rPr lang="en-CH" sz="1400" dirty="0">
                    <a:solidFill>
                      <a:schemeClr val="accent3">
                        <a:lumMod val="75000"/>
                      </a:schemeClr>
                    </a:solidFill>
                  </a:rPr>
                  <a:t> measure properties of DNNs before any epoch of training is run. The hypothesis is that </a:t>
                </a:r>
                <a:r>
                  <a:rPr lang="en-CH" sz="1400" b="1" dirty="0">
                    <a:solidFill>
                      <a:schemeClr val="accent3">
                        <a:lumMod val="75000"/>
                      </a:schemeClr>
                    </a:solidFill>
                  </a:rPr>
                  <a:t>good values of TF statistics correlate with good task accuracy</a:t>
                </a:r>
                <a:r>
                  <a:rPr lang="en-CH" sz="1400" dirty="0">
                    <a:solidFill>
                      <a:schemeClr val="accent3">
                        <a:lumMod val="75000"/>
                      </a:schemeClr>
                    </a:solidFill>
                  </a:rPr>
                  <a:t>:</a:t>
                </a:r>
              </a:p>
              <a:p>
                <a:endParaRPr lang="en-CH" sz="14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14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CH" sz="14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CAA5AF-0503-4442-80C1-8A6DD552B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790" y="4997187"/>
                <a:ext cx="5421086" cy="1600438"/>
              </a:xfrm>
              <a:prstGeom prst="rect">
                <a:avLst/>
              </a:prstGeom>
              <a:blipFill>
                <a:blip r:embed="rId3"/>
                <a:stretch>
                  <a:fillRect l="-468" b="-236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368DF55-CE24-7A4B-B679-C5EF829B59D7}"/>
              </a:ext>
            </a:extLst>
          </p:cNvPr>
          <p:cNvGrpSpPr/>
          <p:nvPr/>
        </p:nvGrpSpPr>
        <p:grpSpPr>
          <a:xfrm>
            <a:off x="894480" y="4575644"/>
            <a:ext cx="10403042" cy="1776161"/>
            <a:chOff x="894480" y="4608369"/>
            <a:chExt cx="10403042" cy="177616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B7CAE73-EB2C-264A-B60A-BB7F7B7F264F}"/>
                </a:ext>
              </a:extLst>
            </p:cNvPr>
            <p:cNvSpPr/>
            <p:nvPr/>
          </p:nvSpPr>
          <p:spPr>
            <a:xfrm>
              <a:off x="894480" y="4608369"/>
              <a:ext cx="10403042" cy="17761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7099708-396C-C847-80A9-6F30F8A25450}"/>
                </a:ext>
              </a:extLst>
            </p:cNvPr>
            <p:cNvGrpSpPr/>
            <p:nvPr/>
          </p:nvGrpSpPr>
          <p:grpSpPr>
            <a:xfrm>
              <a:off x="1175663" y="4724969"/>
              <a:ext cx="9840674" cy="1611255"/>
              <a:chOff x="1176816" y="4720207"/>
              <a:chExt cx="9840674" cy="161125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4BB1CDF-4E21-874D-A26A-B71CE3AC3EE8}"/>
                  </a:ext>
                </a:extLst>
              </p:cNvPr>
              <p:cNvSpPr txBox="1"/>
              <p:nvPr/>
            </p:nvSpPr>
            <p:spPr>
              <a:xfrm>
                <a:off x="1176816" y="5039888"/>
                <a:ext cx="2373509" cy="95410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H" sz="1400" b="1" dirty="0">
                    <a:solidFill>
                      <a:schemeClr val="accent3">
                        <a:lumMod val="75000"/>
                      </a:schemeClr>
                    </a:solidFill>
                  </a:rPr>
                  <a:t>Effective HW-constrained programs use non-destructive operators (e.g., no pooling).</a:t>
                </a: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33AEDC92-9110-9640-92B3-BC305C082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6290" y="4737991"/>
                <a:ext cx="2223982" cy="1593471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A6E481FD-51CE-E44B-B332-6B5D6ED56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9899" y="4720207"/>
                <a:ext cx="2223982" cy="1593471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3C39886A-C7CB-0649-93C6-7D8972BC2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93508" y="4737991"/>
                <a:ext cx="2223982" cy="1593471"/>
              </a:xfrm>
              <a:prstGeom prst="rect">
                <a:avLst/>
              </a:prstGeom>
            </p:spPr>
          </p:pic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C3DEBFD-4BD6-B143-9545-D2CF35156B0C}"/>
              </a:ext>
            </a:extLst>
          </p:cNvPr>
          <p:cNvGrpSpPr/>
          <p:nvPr/>
        </p:nvGrpSpPr>
        <p:grpSpPr>
          <a:xfrm>
            <a:off x="6154441" y="473469"/>
            <a:ext cx="5143081" cy="4008589"/>
            <a:chOff x="6154441" y="473469"/>
            <a:chExt cx="5143081" cy="400858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9DD3E06-0E48-8D4B-936A-8386DD82D3AF}"/>
                </a:ext>
              </a:extLst>
            </p:cNvPr>
            <p:cNvSpPr/>
            <p:nvPr/>
          </p:nvSpPr>
          <p:spPr>
            <a:xfrm>
              <a:off x="6154441" y="473469"/>
              <a:ext cx="5143081" cy="40085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3CAEF6-18BE-824D-B154-AA51E2B01A66}"/>
                </a:ext>
              </a:extLst>
            </p:cNvPr>
            <p:cNvSpPr txBox="1"/>
            <p:nvPr/>
          </p:nvSpPr>
          <p:spPr>
            <a:xfrm>
              <a:off x="7074505" y="698014"/>
              <a:ext cx="3435699" cy="7386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1400" b="1" dirty="0">
                  <a:solidFill>
                    <a:schemeClr val="accent3">
                      <a:lumMod val="75000"/>
                    </a:schemeClr>
                  </a:solidFill>
                </a:rPr>
                <a:t>The predictive power of TF statistics is enhanced by the cluster latent variable over different HW constraints.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8D96E4D-92D7-574C-9653-8674E880E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9854" y="1530264"/>
              <a:ext cx="4703661" cy="275048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EE2A5EC-A219-E64F-A048-9F0D7F9DA2EF}"/>
              </a:ext>
            </a:extLst>
          </p:cNvPr>
          <p:cNvGrpSpPr/>
          <p:nvPr/>
        </p:nvGrpSpPr>
        <p:grpSpPr>
          <a:xfrm>
            <a:off x="894479" y="473470"/>
            <a:ext cx="5143081" cy="4008588"/>
            <a:chOff x="894479" y="473470"/>
            <a:chExt cx="5143081" cy="400858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D31AE1-1BBE-6746-9371-774BE98ADC1B}"/>
                </a:ext>
              </a:extLst>
            </p:cNvPr>
            <p:cNvSpPr/>
            <p:nvPr/>
          </p:nvSpPr>
          <p:spPr>
            <a:xfrm>
              <a:off x="894479" y="473470"/>
              <a:ext cx="5143081" cy="40085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118762D-4DF5-CA46-94BE-B183D615F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549" y="1530264"/>
              <a:ext cx="4703661" cy="275048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387235-ED0E-1E44-9FE4-67E474A9E1DF}"/>
                </a:ext>
              </a:extLst>
            </p:cNvPr>
            <p:cNvSpPr txBox="1"/>
            <p:nvPr/>
          </p:nvSpPr>
          <p:spPr>
            <a:xfrm>
              <a:off x="1442956" y="805737"/>
              <a:ext cx="4046123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1400" b="1" dirty="0">
                  <a:solidFill>
                    <a:schemeClr val="accent3">
                      <a:lumMod val="75000"/>
                    </a:schemeClr>
                  </a:solidFill>
                </a:rPr>
                <a:t>The predictive power of TF statistics appears to be independent of HW constraints.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7112693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-pp-template-praesentation" id="{E2D7F92A-8FA1-2340-AE22-EFA4C99D6892}" vid="{CBFA4BA3-D9A0-8A4D-AC92-9D2184DB41F1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 Zürich</Template>
  <TotalTime>299</TotalTime>
  <Words>347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Cambria Math</vt:lpstr>
      <vt:lpstr>Symbol</vt:lpstr>
      <vt:lpstr>ETH Zürich</vt:lpstr>
      <vt:lpstr>HANNA: Hardware-Aware Neural Network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HANNA: Hardware-Aware Neural Network Analysis</dc:title>
  <dc:creator>Matteo Spallanzani</dc:creator>
  <cp:lastModifiedBy>Matteo Spallanzani</cp:lastModifiedBy>
  <cp:revision>7</cp:revision>
  <dcterms:created xsi:type="dcterms:W3CDTF">2021-10-13T21:38:07Z</dcterms:created>
  <dcterms:modified xsi:type="dcterms:W3CDTF">2021-10-14T12:33:36Z</dcterms:modified>
</cp:coreProperties>
</file>