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8" r:id="rId18"/>
    <p:sldId id="279" r:id="rId19"/>
    <p:sldId id="290" r:id="rId20"/>
    <p:sldId id="291" r:id="rId21"/>
    <p:sldId id="275" r:id="rId22"/>
    <p:sldId id="276" r:id="rId23"/>
    <p:sldId id="277" r:id="rId24"/>
    <p:sldId id="280" r:id="rId25"/>
    <p:sldId id="282" r:id="rId26"/>
    <p:sldId id="283" r:id="rId27"/>
    <p:sldId id="281" r:id="rId28"/>
    <p:sldId id="285" r:id="rId29"/>
    <p:sldId id="284" r:id="rId30"/>
    <p:sldId id="286" r:id="rId31"/>
    <p:sldId id="288" r:id="rId32"/>
    <p:sldId id="287" r:id="rId33"/>
    <p:sldId id="289" r:id="rId3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2" autoAdjust="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48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672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83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66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10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82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6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978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937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314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E0A350-D21B-4AE8-97C1-8668EB0C01DE}" type="datetimeFigureOut">
              <a:rPr lang="bg-BG" smtClean="0"/>
              <a:t>17.2.2016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6C24-A613-4F68-B2A8-CA8D9A2FBFE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2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Series by Stefan Ivanov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058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4: </a:t>
            </a:r>
            <a:r>
              <a:rPr lang="en-US" dirty="0"/>
              <a:t>Ability to </a:t>
            </a:r>
            <a:r>
              <a:rPr lang="en-US" dirty="0" smtClean="0"/>
              <a:t>Augment </a:t>
            </a:r>
            <a:r>
              <a:rPr lang="en-US" dirty="0"/>
              <a:t>the </a:t>
            </a:r>
            <a:r>
              <a:rPr lang="en-US" dirty="0" smtClean="0"/>
              <a:t>Behavior </a:t>
            </a:r>
            <a:r>
              <a:rPr lang="en-US" dirty="0"/>
              <a:t>of 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000030" cy="4351338"/>
          </a:xfrm>
        </p:spPr>
        <p:txBody>
          <a:bodyPr/>
          <a:lstStyle/>
          <a:p>
            <a:r>
              <a:rPr lang="en-US" dirty="0" smtClean="0"/>
              <a:t>The fixed definition for comparison – lexicographical compare;</a:t>
            </a:r>
          </a:p>
          <a:p>
            <a:r>
              <a:rPr lang="en-US" dirty="0" smtClean="0"/>
              <a:t>In order to compare things differently, a new method must be defined;</a:t>
            </a:r>
          </a:p>
          <a:p>
            <a:r>
              <a:rPr lang="en-US" dirty="0" smtClean="0"/>
              <a:t>Alternatively, the data structure must be augmented.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33848" r="36608"/>
          <a:stretch/>
        </p:blipFill>
        <p:spPr>
          <a:xfrm>
            <a:off x="919942" y="1690688"/>
            <a:ext cx="11272058" cy="46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/>
              <a:t>of Generic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There are four main principles every “generic” programmer should know about:</a:t>
            </a:r>
          </a:p>
          <a:p>
            <a:r>
              <a:rPr lang="en-US" sz="3600" dirty="0" smtClean="0"/>
              <a:t>Algorithm Lifting</a:t>
            </a:r>
          </a:p>
          <a:p>
            <a:r>
              <a:rPr lang="en-US" sz="3600" dirty="0" smtClean="0"/>
              <a:t>Concepts </a:t>
            </a:r>
          </a:p>
          <a:p>
            <a:r>
              <a:rPr lang="en-US" sz="3600" dirty="0" smtClean="0"/>
              <a:t>Models</a:t>
            </a:r>
          </a:p>
          <a:p>
            <a:r>
              <a:rPr lang="en-US" sz="3600" dirty="0" smtClean="0"/>
              <a:t>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91230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Lifting –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Lifting</a:t>
            </a:r>
            <a:r>
              <a:rPr lang="en-US" sz="4400" dirty="0" smtClean="0"/>
              <a:t> </a:t>
            </a:r>
            <a:r>
              <a:rPr lang="en-US" sz="4400" dirty="0"/>
              <a:t>seeks to discover a generic algorithm by answering </a:t>
            </a:r>
            <a:r>
              <a:rPr lang="en-US" sz="4400" dirty="0" smtClean="0"/>
              <a:t>the following </a:t>
            </a:r>
            <a:r>
              <a:rPr lang="en-US" sz="4400" dirty="0"/>
              <a:t>fundamental question: What are the </a:t>
            </a:r>
            <a:r>
              <a:rPr lang="en-US" sz="4400" dirty="0" smtClean="0"/>
              <a:t>minimal requirements </a:t>
            </a:r>
            <a:r>
              <a:rPr lang="en-US" sz="4400" dirty="0"/>
              <a:t>that my data types need to fulfill for </a:t>
            </a:r>
            <a:r>
              <a:rPr lang="en-US" sz="4400" dirty="0" smtClean="0"/>
              <a:t>the algorithm </a:t>
            </a:r>
            <a:r>
              <a:rPr lang="en-US" sz="4400" dirty="0"/>
              <a:t>to operate correctly and efficiently</a:t>
            </a:r>
            <a:r>
              <a:rPr lang="en-US" sz="4400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7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</a:t>
            </a:r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lifting of types is to abstract away concrete implementation.</a:t>
            </a:r>
            <a:endParaRPr lang="en-US" dirty="0"/>
          </a:p>
          <a:p>
            <a:r>
              <a:rPr lang="en-US" dirty="0" smtClean="0"/>
              <a:t>Types should only be constrained by the operations on them – different from </a:t>
            </a:r>
            <a:r>
              <a:rPr lang="en-US" dirty="0"/>
              <a:t>Object-Oriented Programming, </a:t>
            </a:r>
            <a:r>
              <a:rPr lang="en-US" dirty="0" smtClean="0"/>
              <a:t>where types are constrained by an  inheritance hierarchy.</a:t>
            </a:r>
          </a:p>
          <a:p>
            <a:r>
              <a:rPr lang="en-US" dirty="0" smtClean="0"/>
              <a:t>Types need not have any implementation details in common.</a:t>
            </a:r>
          </a:p>
        </p:txBody>
      </p:sp>
    </p:spTree>
    <p:extLst>
      <p:ext uri="{BB962C8B-B14F-4D97-AF65-F5344CB8AC3E}">
        <p14:creationId xmlns:p14="http://schemas.microsoft.com/office/powerpoint/2010/main" val="1898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Types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39" y="4715980"/>
            <a:ext cx="3700737" cy="1562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template&lt;</a:t>
            </a:r>
            <a:r>
              <a:rPr lang="en-US" i="1" dirty="0" err="1" smtClean="0"/>
              <a:t>typename</a:t>
            </a:r>
            <a:r>
              <a:rPr lang="en-US" i="1" dirty="0" smtClean="0"/>
              <a:t> T&gt; </a:t>
            </a:r>
          </a:p>
          <a:p>
            <a:pPr marL="0" indent="0">
              <a:buNone/>
            </a:pPr>
            <a:r>
              <a:rPr lang="en-US" dirty="0" smtClean="0"/>
              <a:t>should be read as</a:t>
            </a:r>
          </a:p>
          <a:p>
            <a:pPr marL="0" indent="0">
              <a:buNone/>
            </a:pPr>
            <a:r>
              <a:rPr lang="en-US" dirty="0" smtClean="0"/>
              <a:t>for all T such that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1943"/>
          <a:stretch/>
        </p:blipFill>
        <p:spPr>
          <a:xfrm>
            <a:off x="838200" y="1441307"/>
            <a:ext cx="4747953" cy="2429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2345"/>
          <a:stretch/>
        </p:blipFill>
        <p:spPr>
          <a:xfrm>
            <a:off x="6492240" y="1325928"/>
            <a:ext cx="5163589" cy="2429732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8561852">
            <a:off x="2951187" y="36079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2354991">
            <a:off x="9515516" y="364246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52148"/>
          <a:stretch/>
        </p:blipFill>
        <p:spPr>
          <a:xfrm>
            <a:off x="4409209" y="4253279"/>
            <a:ext cx="4664825" cy="24297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42376"/>
          <a:stretch/>
        </p:blipFill>
        <p:spPr>
          <a:xfrm>
            <a:off x="6492241" y="1383625"/>
            <a:ext cx="5694218" cy="22158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r="53087"/>
          <a:stretch/>
        </p:blipFill>
        <p:spPr>
          <a:xfrm>
            <a:off x="4409209" y="4202789"/>
            <a:ext cx="4668289" cy="24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should not be limited to working only on arrays – similarly to types we can lift them to a higher levels of abstraction</a:t>
            </a:r>
          </a:p>
          <a:p>
            <a:r>
              <a:rPr lang="en-US" dirty="0" smtClean="0"/>
              <a:t>When lifting containers, the same rules apply – operations on them must be well 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0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Containers – Example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3768"/>
          <a:stretch/>
        </p:blipFill>
        <p:spPr>
          <a:xfrm>
            <a:off x="234834" y="1919782"/>
            <a:ext cx="4902431" cy="2805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3382"/>
          <a:stretch/>
        </p:blipFill>
        <p:spPr>
          <a:xfrm>
            <a:off x="6533804" y="2049081"/>
            <a:ext cx="5641571" cy="267625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56137" y="30802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Lifting containers and types alone is not sufficient for full genericity – there must be a way to abstract away the iteration over the underlying container</a:t>
            </a:r>
          </a:p>
          <a:p>
            <a:r>
              <a:rPr lang="en-US" dirty="0" smtClean="0"/>
              <a:t>In order to do this we introduce the notion of an </a:t>
            </a:r>
            <a:r>
              <a:rPr lang="en-US" b="1" dirty="0" smtClean="0"/>
              <a:t>iterator </a:t>
            </a:r>
            <a:r>
              <a:rPr lang="en-US" dirty="0" smtClean="0"/>
              <a:t>– a type which lifts the notion of “walking” through a container</a:t>
            </a:r>
          </a:p>
          <a:p>
            <a:r>
              <a:rPr lang="en-US" dirty="0" smtClean="0"/>
              <a:t>A single iterator represents a </a:t>
            </a:r>
            <a:r>
              <a:rPr lang="en-US" b="1" dirty="0" smtClean="0"/>
              <a:t>position</a:t>
            </a:r>
          </a:p>
          <a:p>
            <a:r>
              <a:rPr lang="en-US" dirty="0" smtClean="0"/>
              <a:t>A pair of iterators represent a </a:t>
            </a:r>
            <a:r>
              <a:rPr lang="en-US" b="1" dirty="0" smtClean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82928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</a:t>
            </a:r>
            <a:r>
              <a:rPr lang="en-US" dirty="0" smtClean="0"/>
              <a:t>Iteration – Example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0662"/>
          <a:stretch/>
        </p:blipFill>
        <p:spPr>
          <a:xfrm>
            <a:off x="177339" y="1807066"/>
            <a:ext cx="5918661" cy="314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5946"/>
          <a:stretch/>
        </p:blipFill>
        <p:spPr>
          <a:xfrm>
            <a:off x="6522719" y="1807065"/>
            <a:ext cx="5669281" cy="314111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17592" y="36409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5667128"/>
            <a:ext cx="106832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type </a:t>
            </a:r>
            <a:r>
              <a:rPr lang="en-US" sz="3200" i="1" dirty="0" smtClean="0">
                <a:solidFill>
                  <a:schemeClr val="accent1"/>
                </a:solidFill>
              </a:rPr>
              <a:t>I</a:t>
            </a:r>
            <a:r>
              <a:rPr lang="en-US" sz="3200" dirty="0" smtClean="0"/>
              <a:t> must be usable with the functions </a:t>
            </a:r>
            <a:r>
              <a:rPr lang="en-US" sz="3200" i="1" dirty="0" smtClean="0"/>
              <a:t>next()</a:t>
            </a:r>
            <a:r>
              <a:rPr lang="en-US" sz="3200" dirty="0" smtClean="0"/>
              <a:t> and </a:t>
            </a:r>
            <a:r>
              <a:rPr lang="en-US" sz="3200" i="1" dirty="0" smtClean="0"/>
              <a:t>get()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854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to use a specific algorithm but modify a specific operation during its execution</a:t>
            </a:r>
          </a:p>
          <a:p>
            <a:r>
              <a:rPr lang="en-US" dirty="0" smtClean="0"/>
              <a:t>This is where the idea of a </a:t>
            </a:r>
            <a:r>
              <a:rPr lang="en-US" b="1" dirty="0" smtClean="0"/>
              <a:t>function object </a:t>
            </a:r>
            <a:r>
              <a:rPr lang="en-US" dirty="0" smtClean="0"/>
              <a:t>or a </a:t>
            </a:r>
            <a:r>
              <a:rPr lang="en-US" b="1" dirty="0" smtClean="0"/>
              <a:t>callable object </a:t>
            </a:r>
            <a:r>
              <a:rPr lang="en-US" dirty="0" smtClean="0"/>
              <a:t>appears – an object which can be invoked/called like a function taking  any amount of arguments</a:t>
            </a:r>
          </a:p>
          <a:p>
            <a:r>
              <a:rPr lang="en-US" dirty="0" smtClean="0"/>
              <a:t>Typically, a function object returning a Boolean value is called a </a:t>
            </a:r>
            <a:r>
              <a:rPr lang="en-US" b="1" dirty="0" smtClean="0"/>
              <a:t>predicate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4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3115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Generic Programming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1</a:t>
            </a:r>
          </a:p>
          <a:p>
            <a:r>
              <a:rPr lang="en-US" dirty="0" smtClean="0"/>
              <a:t>THE ART OF BEING AN &lt;EFFECTIVE&gt; PROGRAMMER</a:t>
            </a:r>
          </a:p>
        </p:txBody>
      </p:sp>
    </p:spTree>
    <p:extLst>
      <p:ext uri="{BB962C8B-B14F-4D97-AF65-F5344CB8AC3E}">
        <p14:creationId xmlns:p14="http://schemas.microsoft.com/office/powerpoint/2010/main" val="354620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Operations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873752"/>
            <a:ext cx="10515600" cy="1306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F </a:t>
            </a:r>
            <a:r>
              <a:rPr lang="en-US" dirty="0" smtClean="0"/>
              <a:t>must be a function object taking an object of type returned by </a:t>
            </a:r>
            <a:r>
              <a:rPr lang="en-US" i="1" dirty="0" smtClean="0"/>
              <a:t>get(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en-US" dirty="0" smtClean="0"/>
              <a:t> and returning something convertible to </a:t>
            </a:r>
            <a:r>
              <a:rPr lang="en-US" i="1" dirty="0" smtClean="0"/>
              <a:t>bool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5731"/>
          <a:stretch/>
        </p:blipFill>
        <p:spPr>
          <a:xfrm>
            <a:off x="207735" y="1528489"/>
            <a:ext cx="5653569" cy="25965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4310"/>
          <a:stretch/>
        </p:blipFill>
        <p:spPr>
          <a:xfrm>
            <a:off x="6309582" y="1528489"/>
            <a:ext cx="5801553" cy="259652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107035" y="28267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Concepts</a:t>
            </a:r>
            <a:r>
              <a:rPr lang="en-US" sz="4400" dirty="0"/>
              <a:t> bundle together coherent sets of requirements into a single entity. Concepts describe a family of related abstractions based on what those abstractions can do.</a:t>
            </a:r>
          </a:p>
        </p:txBody>
      </p:sp>
    </p:spTree>
    <p:extLst>
      <p:ext uri="{BB962C8B-B14F-4D97-AF65-F5344CB8AC3E}">
        <p14:creationId xmlns:p14="http://schemas.microsoft.com/office/powerpoint/2010/main" val="235892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Intuition and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used concept in a limited sense (simple constraints)</a:t>
            </a:r>
          </a:p>
          <a:p>
            <a:r>
              <a:rPr lang="en-US" dirty="0" smtClean="0"/>
              <a:t>One can consider concepts as abstract base classes which have no subtype relationship</a:t>
            </a:r>
          </a:p>
          <a:p>
            <a:r>
              <a:rPr lang="en-US" dirty="0" smtClean="0"/>
              <a:t>Concepts are not designed in general – they arise from the lifting of algorithms and the observation of common sets of requirements imposed on the types</a:t>
            </a:r>
          </a:p>
          <a:p>
            <a:r>
              <a:rPr lang="en-US" dirty="0" smtClean="0"/>
              <a:t>Constraints on types can be numerous (addition, multiplication, default construction, etc.) but concepts are smaller in number – many constraints go together (+ and -, &lt; and &gt;=,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7" y="1496291"/>
            <a:ext cx="4897582" cy="4680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Requirements on the function </a:t>
            </a:r>
            <a:r>
              <a:rPr lang="en-US" b="1" dirty="0" smtClean="0"/>
              <a:t>exists:</a:t>
            </a:r>
          </a:p>
          <a:p>
            <a:r>
              <a:rPr lang="en-US" dirty="0"/>
              <a:t>T</a:t>
            </a:r>
            <a:r>
              <a:rPr lang="en-US" dirty="0" smtClean="0"/>
              <a:t> must have the operator (==) defined</a:t>
            </a:r>
          </a:p>
          <a:p>
            <a:r>
              <a:rPr lang="en-US" i="1" dirty="0" smtClean="0"/>
              <a:t>I </a:t>
            </a:r>
            <a:r>
              <a:rPr lang="en-US" dirty="0" smtClean="0"/>
              <a:t>must have an inequality operator</a:t>
            </a:r>
          </a:p>
          <a:p>
            <a:r>
              <a:rPr lang="en-US" i="1" dirty="0" smtClean="0"/>
              <a:t>I </a:t>
            </a:r>
            <a:r>
              <a:rPr lang="en-US" dirty="0" smtClean="0"/>
              <a:t>must have a copy constructor</a:t>
            </a:r>
            <a:endParaRPr lang="en-US" i="1" dirty="0" smtClean="0"/>
          </a:p>
          <a:p>
            <a:r>
              <a:rPr lang="en-US" dirty="0"/>
              <a:t>I</a:t>
            </a:r>
            <a:r>
              <a:rPr lang="en-US" dirty="0" smtClean="0"/>
              <a:t> must have an operation </a:t>
            </a:r>
            <a:r>
              <a:rPr lang="en-US" i="1" dirty="0" smtClean="0"/>
              <a:t>next() </a:t>
            </a:r>
            <a:r>
              <a:rPr lang="en-US" dirty="0" smtClean="0"/>
              <a:t>which moves to the next value in the sequence</a:t>
            </a:r>
          </a:p>
          <a:p>
            <a:r>
              <a:rPr lang="en-US" i="1" dirty="0"/>
              <a:t>I</a:t>
            </a:r>
            <a:r>
              <a:rPr lang="en-US" dirty="0" smtClean="0"/>
              <a:t> must have an operation </a:t>
            </a:r>
            <a:r>
              <a:rPr lang="en-US" i="1" dirty="0" smtClean="0"/>
              <a:t>get()</a:t>
            </a:r>
            <a:r>
              <a:rPr lang="en-US" dirty="0" smtClean="0"/>
              <a:t> which returns a value of type </a:t>
            </a:r>
            <a:r>
              <a:rPr lang="en-US" i="1" dirty="0" smtClean="0"/>
              <a:t>T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313"/>
          <a:stretch/>
        </p:blipFill>
        <p:spPr>
          <a:xfrm>
            <a:off x="5735782" y="1690688"/>
            <a:ext cx="6456219" cy="43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constraints on </a:t>
            </a:r>
            <a:r>
              <a:rPr lang="en-US" i="1" dirty="0" smtClean="0"/>
              <a:t>I</a:t>
            </a:r>
            <a:r>
              <a:rPr lang="en-US" dirty="0" smtClean="0"/>
              <a:t> can be aggregated into the concept of a </a:t>
            </a:r>
            <a:r>
              <a:rPr lang="en-US" b="1" dirty="0" smtClean="0"/>
              <a:t>input iterator</a:t>
            </a:r>
            <a:endParaRPr lang="en-US" dirty="0" smtClean="0"/>
          </a:p>
          <a:p>
            <a:r>
              <a:rPr lang="en-US" dirty="0" smtClean="0"/>
              <a:t>The constraint on </a:t>
            </a:r>
            <a:r>
              <a:rPr lang="en-US" i="1" dirty="0" smtClean="0"/>
              <a:t>T </a:t>
            </a:r>
            <a:r>
              <a:rPr lang="en-US" dirty="0" smtClean="0"/>
              <a:t>generates the what is called an </a:t>
            </a:r>
            <a:r>
              <a:rPr lang="en-US" b="1" dirty="0" smtClean="0"/>
              <a:t>equality comparable</a:t>
            </a:r>
          </a:p>
          <a:p>
            <a:r>
              <a:rPr lang="en-US" dirty="0" smtClean="0"/>
              <a:t>Concepts may have constraints related to other types – these types are called </a:t>
            </a:r>
            <a:r>
              <a:rPr lang="en-US" b="1" dirty="0" smtClean="0"/>
              <a:t>associated types </a:t>
            </a:r>
            <a:r>
              <a:rPr lang="bg-BG" dirty="0" smtClean="0"/>
              <a:t>(</a:t>
            </a:r>
            <a:r>
              <a:rPr lang="en-US" i="1" dirty="0" smtClean="0"/>
              <a:t>T </a:t>
            </a:r>
            <a:r>
              <a:rPr lang="en-US" dirty="0" smtClean="0"/>
              <a:t>is an associated type for </a:t>
            </a:r>
            <a:r>
              <a:rPr lang="en-US" i="1" dirty="0" smtClean="0"/>
              <a:t>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Associated types can have their own constraints – this gives rise to </a:t>
            </a:r>
            <a:r>
              <a:rPr lang="en-US" b="1" dirty="0" smtClean="0"/>
              <a:t>nested requirements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74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–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</a:t>
            </a:r>
            <a:r>
              <a:rPr lang="en-US" sz="4400" b="1" dirty="0" smtClean="0"/>
              <a:t> Model </a:t>
            </a:r>
            <a:r>
              <a:rPr lang="en-US" sz="4400" dirty="0" smtClean="0"/>
              <a:t>is </a:t>
            </a:r>
            <a:r>
              <a:rPr lang="en-US" sz="4400" dirty="0"/>
              <a:t>a type or set of types that meets the requirements of a concept</a:t>
            </a:r>
            <a:r>
              <a:rPr lang="en-US" sz="4400" dirty="0" smtClean="0"/>
              <a:t>. Models are the concrete incarnations of specific concepts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021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– Usefulness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in a way “implement” a concept but the number of models for a given set is neither known, nor fixed – similarly for the operations defined on it</a:t>
            </a:r>
          </a:p>
          <a:p>
            <a:r>
              <a:rPr lang="en-US" dirty="0" smtClean="0"/>
              <a:t>Models do not intrusively affect the implementation of a type – models act </a:t>
            </a:r>
            <a:r>
              <a:rPr lang="en-US" b="1" dirty="0" smtClean="0"/>
              <a:t>externally</a:t>
            </a:r>
            <a:r>
              <a:rPr lang="en-US" dirty="0" smtClean="0"/>
              <a:t> to the type</a:t>
            </a:r>
          </a:p>
          <a:p>
            <a:r>
              <a:rPr lang="en-US" dirty="0" smtClean="0"/>
              <a:t>Models are</a:t>
            </a:r>
            <a:r>
              <a:rPr lang="en-US" b="1" dirty="0" smtClean="0"/>
              <a:t> retroactive – </a:t>
            </a:r>
            <a:r>
              <a:rPr lang="en-US" dirty="0" smtClean="0"/>
              <a:t>anyone can adapt </a:t>
            </a:r>
            <a:r>
              <a:rPr lang="en-US" dirty="0"/>
              <a:t>existing data </a:t>
            </a:r>
            <a:r>
              <a:rPr lang="en-US" dirty="0" smtClean="0"/>
              <a:t>types to be used in </a:t>
            </a:r>
            <a:r>
              <a:rPr lang="en-US" dirty="0"/>
              <a:t>generic </a:t>
            </a:r>
            <a:r>
              <a:rPr lang="en-US" dirty="0" smtClean="0"/>
              <a:t>algorithm (provided the operations make sense)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pointer (</a:t>
            </a:r>
            <a:r>
              <a:rPr lang="en-US" i="1" dirty="0"/>
              <a:t>T*</a:t>
            </a:r>
            <a:r>
              <a:rPr lang="en-US" dirty="0"/>
              <a:t>) is a model for the </a:t>
            </a:r>
            <a:r>
              <a:rPr lang="en-US" i="1" dirty="0"/>
              <a:t>Iterator </a:t>
            </a:r>
            <a:r>
              <a:rPr lang="en-US" dirty="0"/>
              <a:t>concept</a:t>
            </a:r>
          </a:p>
          <a:p>
            <a:r>
              <a:rPr lang="en-US" dirty="0"/>
              <a:t>A 32-bit integer (</a:t>
            </a:r>
            <a:r>
              <a:rPr lang="en-US" i="1" dirty="0" err="1"/>
              <a:t>int</a:t>
            </a:r>
            <a:r>
              <a:rPr lang="en-US" dirty="0"/>
              <a:t>) is model for the </a:t>
            </a:r>
            <a:r>
              <a:rPr lang="en-US" i="1" dirty="0"/>
              <a:t>Signed Integer </a:t>
            </a:r>
            <a:r>
              <a:rPr lang="en-US" dirty="0"/>
              <a:t>concept</a:t>
            </a:r>
          </a:p>
          <a:p>
            <a:r>
              <a:rPr lang="en-US" dirty="0"/>
              <a:t>An array (</a:t>
            </a:r>
            <a:r>
              <a:rPr lang="en-US" i="1" dirty="0"/>
              <a:t>T[N]</a:t>
            </a:r>
            <a:r>
              <a:rPr lang="en-US" dirty="0"/>
              <a:t>) is a model for the </a:t>
            </a:r>
            <a:r>
              <a:rPr lang="en-US" i="1" dirty="0"/>
              <a:t>Container</a:t>
            </a:r>
            <a:r>
              <a:rPr lang="en-US" dirty="0"/>
              <a:t> </a:t>
            </a:r>
            <a:r>
              <a:rPr lang="en-US" dirty="0" smtClean="0"/>
              <a:t>concept</a:t>
            </a:r>
          </a:p>
          <a:p>
            <a:r>
              <a:rPr lang="en-US" dirty="0" smtClean="0"/>
              <a:t>For any two values of </a:t>
            </a:r>
            <a:r>
              <a:rPr lang="en-US" i="1" dirty="0" smtClean="0"/>
              <a:t>T</a:t>
            </a:r>
            <a:r>
              <a:rPr lang="en-US" dirty="0" smtClean="0"/>
              <a:t>, say </a:t>
            </a:r>
            <a:r>
              <a:rPr lang="en-US" i="1" dirty="0" smtClean="0"/>
              <a:t>a, b</a:t>
            </a:r>
            <a:r>
              <a:rPr lang="en-US" dirty="0" smtClean="0"/>
              <a:t>, if the expression a &lt; b</a:t>
            </a:r>
            <a:r>
              <a:rPr lang="en-US" i="1" dirty="0" smtClean="0"/>
              <a:t> </a:t>
            </a:r>
            <a:r>
              <a:rPr lang="en-US" dirty="0" smtClean="0"/>
              <a:t>is valid, then the type </a:t>
            </a:r>
            <a:r>
              <a:rPr lang="en-US" i="1" dirty="0" smtClean="0"/>
              <a:t>T</a:t>
            </a:r>
            <a:r>
              <a:rPr lang="en-US" dirty="0" smtClean="0"/>
              <a:t> is a model for the </a:t>
            </a:r>
            <a:r>
              <a:rPr lang="en-US" i="1" dirty="0" smtClean="0"/>
              <a:t>Less Than Comparable </a:t>
            </a:r>
            <a:r>
              <a:rPr lang="en-US" dirty="0" smtClean="0"/>
              <a:t>concept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4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Specializations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</a:t>
            </a:r>
            <a:r>
              <a:rPr lang="en-US" sz="4400" b="1" dirty="0" smtClean="0"/>
              <a:t> Specializations </a:t>
            </a:r>
            <a:r>
              <a:rPr lang="en-US" sz="4400" dirty="0" smtClean="0"/>
              <a:t>is an alternative implementation of an algorithms that has different concept requirements that the original one.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126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Specializations –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lifting process one may loose performance in order to satisfy less restrictive </a:t>
            </a:r>
            <a:r>
              <a:rPr lang="en-US" dirty="0" smtClean="0"/>
              <a:t>constraints</a:t>
            </a:r>
            <a:endParaRPr lang="en-US" dirty="0" smtClean="0"/>
          </a:p>
          <a:p>
            <a:r>
              <a:rPr lang="en-US" dirty="0" smtClean="0"/>
              <a:t>The performance can be recovered by simply implementing a more specific version of the algorithm that requires different (usually, more restrictive constraints).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1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&lt;</a:t>
            </a:r>
            <a:r>
              <a:rPr lang="en-US" dirty="0" smtClean="0"/>
              <a:t>Generic&gt;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History of Generic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Goals of Generic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Principles of Generic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Idea of Lifting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Concepts and </a:t>
            </a:r>
            <a:r>
              <a:rPr lang="en-US" dirty="0" smtClean="0"/>
              <a:t>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Conventions in Generic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comes next?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2130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Specializations –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1945" cy="4351338"/>
          </a:xfrm>
        </p:spPr>
        <p:txBody>
          <a:bodyPr/>
          <a:lstStyle/>
          <a:p>
            <a:r>
              <a:rPr lang="en-US" dirty="0" smtClean="0"/>
              <a:t>In the first case, the iterator can perform the advance in O(1)</a:t>
            </a:r>
          </a:p>
          <a:p>
            <a:r>
              <a:rPr lang="en-US" dirty="0" smtClean="0"/>
              <a:t>In the second case, the iterator requires O(steps) operations in order to advance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7209"/>
          <a:stretch/>
        </p:blipFill>
        <p:spPr>
          <a:xfrm>
            <a:off x="6223463" y="1325563"/>
            <a:ext cx="5719155" cy="1998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3106"/>
          <a:stretch/>
        </p:blipFill>
        <p:spPr>
          <a:xfrm>
            <a:off x="6223463" y="3488554"/>
            <a:ext cx="4987635" cy="3369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55265"/>
          <a:stretch/>
        </p:blipFill>
        <p:spPr>
          <a:xfrm>
            <a:off x="6240088" y="3535639"/>
            <a:ext cx="5962996" cy="33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8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3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Plan for future lectures/workshops: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Lecture on C++ facilities for generic programming.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 of a singleton class and some basic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on a generic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on iterators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on algorithm lifting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Advanced workshops and/or lectures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1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1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&lt;Generic&gt;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576" y="1834417"/>
            <a:ext cx="10515600" cy="4351338"/>
          </a:xfrm>
        </p:spPr>
        <p:txBody>
          <a:bodyPr/>
          <a:lstStyle/>
          <a:p>
            <a:r>
              <a:rPr lang="en-US" b="1" i="1" dirty="0"/>
              <a:t>A</a:t>
            </a:r>
            <a:r>
              <a:rPr lang="en-US" b="1" i="1" dirty="0" smtClean="0"/>
              <a:t> </a:t>
            </a:r>
            <a:r>
              <a:rPr lang="en-US" b="1" i="1" dirty="0"/>
              <a:t>programming paradigm whereby fundamental requirements on types are abstracted from across concrete examples of algorithms and data structures and </a:t>
            </a:r>
            <a:r>
              <a:rPr lang="en-GB" b="1" i="1" dirty="0" smtClean="0"/>
              <a:t>formalised</a:t>
            </a:r>
            <a:r>
              <a:rPr lang="en-US" b="1" i="1" dirty="0" smtClean="0"/>
              <a:t> </a:t>
            </a:r>
            <a:r>
              <a:rPr lang="en-US" b="1" i="1" dirty="0"/>
              <a:t>as concepts, with generic functions implemented in terms of these </a:t>
            </a:r>
            <a:r>
              <a:rPr lang="en-US" b="1" i="1" dirty="0" smtClean="0"/>
              <a:t>concepts.</a:t>
            </a:r>
          </a:p>
          <a:p>
            <a:r>
              <a:rPr lang="en-US" b="1" dirty="0"/>
              <a:t>Main idea: </a:t>
            </a:r>
            <a:r>
              <a:rPr lang="en-US" dirty="0"/>
              <a:t>when implementing algorithms, make </a:t>
            </a:r>
            <a:r>
              <a:rPr lang="en-US" dirty="0" smtClean="0"/>
              <a:t>minimal assumptions </a:t>
            </a:r>
            <a:r>
              <a:rPr lang="en-US" dirty="0"/>
              <a:t>about data representations of the </a:t>
            </a:r>
            <a:r>
              <a:rPr lang="en-US" dirty="0" smtClean="0"/>
              <a:t>inputs without sacrificing efficiency.</a:t>
            </a:r>
          </a:p>
          <a:p>
            <a:r>
              <a:rPr lang="en-US" b="1" dirty="0" smtClean="0"/>
              <a:t>Main Process: </a:t>
            </a:r>
            <a:r>
              <a:rPr lang="en-US" dirty="0" smtClean="0"/>
              <a:t>incrementally discover and remove artificial restrictions on types and data structures. </a:t>
            </a:r>
            <a:r>
              <a:rPr lang="en-US" dirty="0" smtClean="0"/>
              <a:t>(a process called lifting)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5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Generic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6138726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Genericity facilities in high-level languages since the 1970;</a:t>
            </a:r>
          </a:p>
          <a:p>
            <a:r>
              <a:rPr lang="en-US" dirty="0" smtClean="0"/>
              <a:t>Early implementations of generic libraries in Scheme</a:t>
            </a:r>
            <a:r>
              <a:rPr lang="en-US" dirty="0"/>
              <a:t> </a:t>
            </a:r>
            <a:r>
              <a:rPr lang="en-US" dirty="0" smtClean="0"/>
              <a:t>and Ada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r>
              <a:rPr lang="en-US" dirty="0"/>
              <a:t>David Musser and Alexander </a:t>
            </a:r>
            <a:r>
              <a:rPr lang="en-US" dirty="0" err="1"/>
              <a:t>Stepanov</a:t>
            </a:r>
            <a:r>
              <a:rPr lang="en-US" dirty="0"/>
              <a:t> (1989) – initial </a:t>
            </a:r>
            <a:r>
              <a:rPr lang="en-US" dirty="0" smtClean="0"/>
              <a:t>formalization and </a:t>
            </a:r>
            <a:r>
              <a:rPr lang="en-US" dirty="0"/>
              <a:t>popularization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C++ with the STL (Standard Template Library) – surge in interest in the paradigm;</a:t>
            </a:r>
          </a:p>
          <a:p>
            <a:r>
              <a:rPr lang="en-US" dirty="0" smtClean="0"/>
              <a:t>Adoption of generic facilities in modern languages.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77" y="1949398"/>
            <a:ext cx="2111061" cy="3009470"/>
          </a:xfrm>
        </p:spPr>
      </p:pic>
      <p:pic>
        <p:nvPicPr>
          <p:cNvPr id="8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290" y="1949398"/>
            <a:ext cx="2265814" cy="3018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1475" y="5226171"/>
            <a:ext cx="223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David Musser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62706" y="5226171"/>
            <a:ext cx="271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Alexander </a:t>
            </a:r>
            <a:r>
              <a:rPr lang="en-US" sz="2400" dirty="0" err="1" smtClean="0"/>
              <a:t>Stepanov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033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</a:t>
            </a:r>
            <a:r>
              <a:rPr lang="en-US" dirty="0" smtClean="0"/>
              <a:t>Generic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Reuse of algorithms;</a:t>
            </a:r>
          </a:p>
          <a:p>
            <a:r>
              <a:rPr lang="en-US" dirty="0" smtClean="0"/>
              <a:t>Reuse of </a:t>
            </a:r>
            <a:r>
              <a:rPr lang="en-US" dirty="0"/>
              <a:t>data </a:t>
            </a:r>
            <a:r>
              <a:rPr lang="en-US" dirty="0" smtClean="0"/>
              <a:t>structures;</a:t>
            </a:r>
          </a:p>
          <a:p>
            <a:r>
              <a:rPr lang="en-US" dirty="0" smtClean="0"/>
              <a:t>Decoupling of data structures and algorithms;</a:t>
            </a:r>
          </a:p>
          <a:p>
            <a:r>
              <a:rPr lang="en-US" dirty="0"/>
              <a:t>Ability to </a:t>
            </a:r>
            <a:r>
              <a:rPr lang="en-US" dirty="0" smtClean="0"/>
              <a:t>augment the </a:t>
            </a:r>
            <a:r>
              <a:rPr lang="en-US" dirty="0"/>
              <a:t>behavior </a:t>
            </a:r>
            <a:r>
              <a:rPr lang="en-US" dirty="0" smtClean="0"/>
              <a:t>of algorithms;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600" dirty="0" smtClean="0"/>
              <a:t>Generic Programming </a:t>
            </a:r>
            <a:r>
              <a:rPr lang="en-US" sz="3600" dirty="0" smtClean="0"/>
              <a:t>focuses on a higher level of abstraction from normal code without sacrificing efficiency! 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4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Reuse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18266" cy="4351338"/>
          </a:xfrm>
        </p:spPr>
        <p:txBody>
          <a:bodyPr/>
          <a:lstStyle/>
          <a:p>
            <a:r>
              <a:rPr lang="en-US" dirty="0" smtClean="0"/>
              <a:t>Type constraints – only works on doubles</a:t>
            </a:r>
          </a:p>
          <a:p>
            <a:r>
              <a:rPr lang="en-US" dirty="0" smtClean="0"/>
              <a:t>Storage constraints – values must be stored in an array</a:t>
            </a:r>
          </a:p>
          <a:p>
            <a:r>
              <a:rPr lang="en-US" dirty="0" smtClean="0"/>
              <a:t>Explicit use of indexing – there must be no gaps (in memory)  between 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6466" y="2214006"/>
            <a:ext cx="6096000" cy="2463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 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 = 0.0;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0;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&lt;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 += 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4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Reuse </a:t>
            </a:r>
            <a:r>
              <a:rPr lang="en-US" dirty="0"/>
              <a:t>of </a:t>
            </a: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1822" cy="4351338"/>
          </a:xfrm>
        </p:spPr>
        <p:txBody>
          <a:bodyPr/>
          <a:lstStyle/>
          <a:p>
            <a:r>
              <a:rPr lang="en-US" dirty="0" smtClean="0"/>
              <a:t>Type constraints (again) – only works on integers;</a:t>
            </a:r>
          </a:p>
          <a:p>
            <a:r>
              <a:rPr lang="en-US" dirty="0" smtClean="0"/>
              <a:t>Very narrow purpose – cannot be used for other tasks;</a:t>
            </a:r>
          </a:p>
          <a:p>
            <a:r>
              <a:rPr lang="en-US" dirty="0" smtClean="0"/>
              <a:t>Rigid interface – users of the list must know the implementation of the node </a:t>
            </a:r>
            <a:r>
              <a:rPr lang="en-US" dirty="0" err="1" smtClean="0"/>
              <a:t>struct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14" r="57338" b="-543"/>
          <a:stretch/>
        </p:blipFill>
        <p:spPr>
          <a:xfrm>
            <a:off x="6096001" y="1695796"/>
            <a:ext cx="5541818" cy="45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7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3: Decoupling of Data Structures </a:t>
            </a:r>
            <a:r>
              <a:rPr lang="en-US" dirty="0"/>
              <a:t>and 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3429" cy="4351338"/>
          </a:xfrm>
        </p:spPr>
        <p:txBody>
          <a:bodyPr/>
          <a:lstStyle/>
          <a:p>
            <a:r>
              <a:rPr lang="en-US" dirty="0" smtClean="0"/>
              <a:t>Given M algorithms and N data structures, we need (M*N) functions to write;</a:t>
            </a:r>
          </a:p>
          <a:p>
            <a:r>
              <a:rPr lang="en-US" dirty="0" smtClean="0"/>
              <a:t>Repetition of code;</a:t>
            </a:r>
          </a:p>
          <a:p>
            <a:r>
              <a:rPr lang="en-US" dirty="0" smtClean="0"/>
              <a:t>Algorithms just need ranges of elements – no need to use the whole containers.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180"/>
          <a:stretch/>
        </p:blipFill>
        <p:spPr>
          <a:xfrm>
            <a:off x="4993179" y="1825625"/>
            <a:ext cx="7198821" cy="35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3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1547</TotalTime>
  <Words>1313</Words>
  <Application>Microsoft Office PowerPoint</Application>
  <PresentationFormat>Widescreen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Consolas</vt:lpstr>
      <vt:lpstr>Courier New</vt:lpstr>
      <vt:lpstr>Times New Roman</vt:lpstr>
      <vt:lpstr>Wingdings 2</vt:lpstr>
      <vt:lpstr>HDOfficeLightV0</vt:lpstr>
      <vt:lpstr>Generic Programming</vt:lpstr>
      <vt:lpstr>Introduction to Generic Programming</vt:lpstr>
      <vt:lpstr>ACT 1 Outline</vt:lpstr>
      <vt:lpstr>A &lt;Generic&gt; Definition</vt:lpstr>
      <vt:lpstr>History of Generic Programming</vt:lpstr>
      <vt:lpstr>Goals of Generic Programming</vt:lpstr>
      <vt:lpstr>Problem 1: Reuse of Algorithms</vt:lpstr>
      <vt:lpstr>Problem 2: Reuse of Data Structures</vt:lpstr>
      <vt:lpstr>Problem 3: Decoupling of Data Structures and Algorithms</vt:lpstr>
      <vt:lpstr>Problem 4: Ability to Augment the Behavior of Algorithms</vt:lpstr>
      <vt:lpstr>Principles of Generic Programming</vt:lpstr>
      <vt:lpstr>Lifting – Definition </vt:lpstr>
      <vt:lpstr>Lifting Types</vt:lpstr>
      <vt:lpstr>Lifting Types – Example </vt:lpstr>
      <vt:lpstr>Lifting Containers</vt:lpstr>
      <vt:lpstr>Lifting Containers – Example </vt:lpstr>
      <vt:lpstr>Lifting Iteration</vt:lpstr>
      <vt:lpstr>Lifting Iteration – Example </vt:lpstr>
      <vt:lpstr>Lifting Operations</vt:lpstr>
      <vt:lpstr>Lifting Operations - Example</vt:lpstr>
      <vt:lpstr>Concepts – Definition </vt:lpstr>
      <vt:lpstr>Concepts – Intuition and Ideas</vt:lpstr>
      <vt:lpstr>Concepts – Example </vt:lpstr>
      <vt:lpstr>Concepts – Example</vt:lpstr>
      <vt:lpstr>Models – Definition </vt:lpstr>
      <vt:lpstr>Models – Usefulness</vt:lpstr>
      <vt:lpstr>Models – Examples </vt:lpstr>
      <vt:lpstr>Specializations – Definition </vt:lpstr>
      <vt:lpstr>Specializations – Reasons</vt:lpstr>
      <vt:lpstr>Specializations – Examples</vt:lpstr>
      <vt:lpstr>QUESTIONS </vt:lpstr>
      <vt:lpstr>What comes next?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Programming</dc:title>
  <dc:creator>Stefan Ivanov</dc:creator>
  <cp:lastModifiedBy>Stefan Ivanov</cp:lastModifiedBy>
  <cp:revision>48</cp:revision>
  <dcterms:created xsi:type="dcterms:W3CDTF">2016-02-06T23:56:48Z</dcterms:created>
  <dcterms:modified xsi:type="dcterms:W3CDTF">2016-02-17T14:01:03Z</dcterms:modified>
</cp:coreProperties>
</file>