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14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35" r:id="rId13"/>
    <p:sldId id="336" r:id="rId14"/>
    <p:sldId id="322" r:id="rId15"/>
    <p:sldId id="323" r:id="rId16"/>
    <p:sldId id="324" r:id="rId17"/>
    <p:sldId id="325" r:id="rId18"/>
    <p:sldId id="340" r:id="rId19"/>
    <p:sldId id="326" r:id="rId20"/>
    <p:sldId id="327" r:id="rId21"/>
    <p:sldId id="328" r:id="rId22"/>
    <p:sldId id="334" r:id="rId23"/>
    <p:sldId id="329" r:id="rId24"/>
    <p:sldId id="330" r:id="rId25"/>
    <p:sldId id="331" r:id="rId26"/>
    <p:sldId id="332" r:id="rId27"/>
    <p:sldId id="333" r:id="rId28"/>
    <p:sldId id="337" r:id="rId29"/>
    <p:sldId id="338" r:id="rId30"/>
    <p:sldId id="339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7CBF3-92FA-409A-8CCE-DB9324E45E4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CEEE0-C61C-4C1A-9F93-002EA795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269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43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D232-0487-4C9F-AFCD-7053DB0F9F6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B564C1-767A-4D9D-BB6C-9785D192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CSC130 Data Structures and Algorithm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2016, </a:t>
            </a:r>
            <a:r>
              <a:rPr lang="en-US"/>
              <a:t>Lecture 21</a:t>
            </a:r>
            <a:endParaRPr lang="en-US" dirty="0"/>
          </a:p>
          <a:p>
            <a:r>
              <a:rPr lang="en-US" dirty="0"/>
              <a:t>Instructor: Dr. Yuan Cheng</a:t>
            </a:r>
          </a:p>
        </p:txBody>
      </p:sp>
    </p:spTree>
    <p:extLst>
      <p:ext uri="{BB962C8B-B14F-4D97-AF65-F5344CB8AC3E}">
        <p14:creationId xmlns:p14="http://schemas.microsoft.com/office/powerpoint/2010/main" val="115974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Shortest-Path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distTo</a:t>
            </a:r>
            <a:r>
              <a:rPr lang="en-US" dirty="0"/>
              <a:t>[s] = 0 and </a:t>
            </a:r>
            <a:r>
              <a:rPr lang="en-US" dirty="0" err="1"/>
              <a:t>distTo</a:t>
            </a:r>
            <a:r>
              <a:rPr lang="en-US" dirty="0"/>
              <a:t>[v] = ∞ for all other vertices</a:t>
            </a:r>
          </a:p>
          <a:p>
            <a:r>
              <a:rPr lang="en-US" dirty="0"/>
              <a:t>Repeat until optimality conditions are satisfied:</a:t>
            </a:r>
          </a:p>
          <a:p>
            <a:pPr lvl="1"/>
            <a:r>
              <a:rPr lang="en-US" dirty="0"/>
              <a:t>Relax an edge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to choose which edge to relax?</a:t>
            </a:r>
          </a:p>
          <a:p>
            <a:pPr lvl="1"/>
            <a:r>
              <a:rPr lang="en-US" dirty="0"/>
              <a:t>Dijkstra’s algorithm (non-negative weights)</a:t>
            </a:r>
          </a:p>
          <a:p>
            <a:pPr lvl="1"/>
            <a:r>
              <a:rPr lang="en-US" dirty="0"/>
              <a:t>Topological sort algorithm (no directed cycles)</a:t>
            </a:r>
          </a:p>
          <a:p>
            <a:pPr lvl="1"/>
            <a:r>
              <a:rPr lang="en-US" dirty="0"/>
              <a:t>Bellman-Ford algorithm (no negative cycles)</a:t>
            </a:r>
          </a:p>
        </p:txBody>
      </p:sp>
    </p:spTree>
    <p:extLst>
      <p:ext uri="{BB962C8B-B14F-4D97-AF65-F5344CB8AC3E}">
        <p14:creationId xmlns:p14="http://schemas.microsoft.com/office/powerpoint/2010/main" val="248016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/>
          <a:lstStyle/>
          <a:p>
            <a:r>
              <a:rPr lang="en-US" dirty="0"/>
              <a:t>Consider vertices in increasing order of distance from s (non-tree vertex with the lowest </a:t>
            </a:r>
            <a:r>
              <a:rPr lang="en-US" dirty="0" err="1"/>
              <a:t>distTo</a:t>
            </a:r>
            <a:r>
              <a:rPr lang="en-US" dirty="0"/>
              <a:t>[] value)</a:t>
            </a:r>
          </a:p>
          <a:p>
            <a:r>
              <a:rPr lang="en-US" dirty="0"/>
              <a:t>Add vertex to tree and relax all edges adjacent from that vertex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1" y="2843491"/>
            <a:ext cx="7595494" cy="37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4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329 w 658"/>
              <a:gd name="T1" fmla="*/ 13 h 464"/>
              <a:gd name="T2" fmla="*/ 653 w 658"/>
              <a:gd name="T3" fmla="*/ 259 h 464"/>
              <a:gd name="T4" fmla="*/ 299 w 658"/>
              <a:gd name="T5" fmla="*/ 451 h 464"/>
              <a:gd name="T6" fmla="*/ 5 w 658"/>
              <a:gd name="T7" fmla="*/ 181 h 464"/>
              <a:gd name="T8" fmla="*/ 329 w 658"/>
              <a:gd name="T9" fmla="*/ 1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6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7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cxnSp>
        <p:nvCxnSpPr>
          <p:cNvPr id="9" name="AutoShape 7"/>
          <p:cNvCxnSpPr>
            <a:cxnSpLocks noChangeAspect="1" noChangeShapeType="1"/>
            <a:stCxn id="7" idx="2"/>
            <a:endCxn id="6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Aspect="1" noChangeShapeType="1"/>
            <a:stCxn id="8" idx="2"/>
            <a:endCxn id="6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Aspect="1" noChangeShapeType="1"/>
            <a:stCxn id="8" idx="6"/>
            <a:endCxn id="5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Aspect="1" noChangeShapeType="1"/>
            <a:stCxn id="7" idx="4"/>
            <a:endCxn id="5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Aspect="1" noChangeShapeType="1"/>
            <a:stCxn id="6" idx="6"/>
            <a:endCxn id="5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cxnSp>
        <p:nvCxnSpPr>
          <p:cNvPr id="15" name="AutoShape 13"/>
          <p:cNvCxnSpPr>
            <a:cxnSpLocks noChangeAspect="1" noChangeShapeType="1"/>
            <a:stCxn id="18" idx="6"/>
            <a:endCxn id="14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Aspect="1" noChangeShapeType="1"/>
            <a:stCxn id="14" idx="0"/>
            <a:endCxn id="7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Aspect="1" noChangeShapeType="1"/>
            <a:stCxn id="5" idx="6"/>
            <a:endCxn id="14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19" name="AutoShape 17"/>
          <p:cNvCxnSpPr>
            <a:cxnSpLocks noChangeAspect="1" noChangeShapeType="1"/>
            <a:stCxn id="5" idx="5"/>
            <a:endCxn id="18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8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370 w 676"/>
              <a:gd name="T1" fmla="*/ 7 h 968"/>
              <a:gd name="T2" fmla="*/ 640 w 676"/>
              <a:gd name="T3" fmla="*/ 181 h 968"/>
              <a:gd name="T4" fmla="*/ 586 w 676"/>
              <a:gd name="T5" fmla="*/ 661 h 968"/>
              <a:gd name="T6" fmla="*/ 316 w 676"/>
              <a:gd name="T7" fmla="*/ 961 h 968"/>
              <a:gd name="T8" fmla="*/ 58 w 676"/>
              <a:gd name="T9" fmla="*/ 619 h 968"/>
              <a:gd name="T10" fmla="*/ 52 w 676"/>
              <a:gd name="T11" fmla="*/ 139 h 968"/>
              <a:gd name="T12" fmla="*/ 370 w 676"/>
              <a:gd name="T13" fmla="*/ 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73"/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0" name="Oval 74"/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1" name="Oval 75"/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2" name="Oval 76"/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cxnSp>
        <p:nvCxnSpPr>
          <p:cNvPr id="43" name="AutoShape 77"/>
          <p:cNvCxnSpPr>
            <a:cxnSpLocks noChangeAspect="1" noChangeShapeType="1"/>
            <a:stCxn id="41" idx="2"/>
            <a:endCxn id="40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78"/>
          <p:cNvCxnSpPr>
            <a:cxnSpLocks noChangeAspect="1" noChangeShapeType="1"/>
            <a:stCxn id="42" idx="2"/>
            <a:endCxn id="40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79"/>
          <p:cNvCxnSpPr>
            <a:cxnSpLocks noChangeAspect="1" noChangeShapeType="1"/>
            <a:stCxn id="42" idx="6"/>
            <a:endCxn id="39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80"/>
          <p:cNvCxnSpPr>
            <a:cxnSpLocks noChangeAspect="1" noChangeShapeType="1"/>
            <a:stCxn id="41" idx="4"/>
            <a:endCxn id="39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81"/>
          <p:cNvCxnSpPr>
            <a:cxnSpLocks noChangeAspect="1" noChangeShapeType="1"/>
            <a:stCxn id="40" idx="6"/>
            <a:endCxn id="39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82"/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cxnSp>
        <p:nvCxnSpPr>
          <p:cNvPr id="49" name="AutoShape 83"/>
          <p:cNvCxnSpPr>
            <a:cxnSpLocks noChangeAspect="1" noChangeShapeType="1"/>
            <a:stCxn id="52" idx="6"/>
            <a:endCxn id="48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84"/>
          <p:cNvCxnSpPr>
            <a:cxnSpLocks noChangeAspect="1" noChangeShapeType="1"/>
            <a:stCxn id="48" idx="0"/>
            <a:endCxn id="41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85"/>
          <p:cNvCxnSpPr>
            <a:cxnSpLocks noChangeAspect="1" noChangeShapeType="1"/>
            <a:stCxn id="39" idx="6"/>
            <a:endCxn id="48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86"/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53" name="AutoShape 87"/>
          <p:cNvCxnSpPr>
            <a:cxnSpLocks noChangeAspect="1" noChangeShapeType="1"/>
            <a:stCxn id="39" idx="5"/>
            <a:endCxn id="52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6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" name="Text Box 91"/>
          <p:cNvSpPr txBox="1">
            <a:spLocks noChangeArrowheads="1"/>
          </p:cNvSpPr>
          <p:nvPr/>
        </p:nvSpPr>
        <p:spPr bwMode="auto">
          <a:xfrm>
            <a:off x="1162050" y="495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1435100" y="5676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9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60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3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69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70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04"/>
            <p:cNvSpPr>
              <a:spLocks noChangeAspect="1" noChangeArrowheads="1"/>
            </p:cNvSpPr>
            <p:nvPr/>
          </p:nvSpPr>
          <p:spPr bwMode="auto">
            <a:xfrm rot="21600000"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C</a:t>
              </a:r>
            </a:p>
          </p:txBody>
        </p:sp>
        <p:sp>
          <p:nvSpPr>
            <p:cNvPr id="72" name="Oval 105"/>
            <p:cNvSpPr>
              <a:spLocks noChangeAspect="1" noChangeArrowheads="1"/>
            </p:cNvSpPr>
            <p:nvPr/>
          </p:nvSpPr>
          <p:spPr bwMode="auto">
            <a:xfrm rot="21600000"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B</a:t>
              </a:r>
            </a:p>
          </p:txBody>
        </p:sp>
        <p:sp>
          <p:nvSpPr>
            <p:cNvPr id="73" name="Oval 106"/>
            <p:cNvSpPr>
              <a:spLocks noChangeAspect="1" noChangeArrowheads="1"/>
            </p:cNvSpPr>
            <p:nvPr/>
          </p:nvSpPr>
          <p:spPr bwMode="auto">
            <a:xfrm rot="21600000"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74" name="Oval 107"/>
            <p:cNvSpPr>
              <a:spLocks noChangeAspect="1" noChangeArrowheads="1"/>
            </p:cNvSpPr>
            <p:nvPr/>
          </p:nvSpPr>
          <p:spPr bwMode="auto">
            <a:xfrm rot="21600000"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E</a:t>
              </a:r>
            </a:p>
          </p:txBody>
        </p:sp>
        <p:cxnSp>
          <p:nvCxnSpPr>
            <p:cNvPr id="75" name="AutoShape 108"/>
            <p:cNvCxnSpPr>
              <a:cxnSpLocks noChangeAspect="1" noChangeShapeType="1"/>
              <a:stCxn id="73" idx="2"/>
              <a:endCxn id="72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09"/>
            <p:cNvCxnSpPr>
              <a:cxnSpLocks noChangeAspect="1" noChangeShapeType="1"/>
              <a:stCxn id="74" idx="2"/>
              <a:endCxn id="72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10"/>
            <p:cNvCxnSpPr>
              <a:cxnSpLocks noChangeAspect="1" noChangeShapeType="1"/>
              <a:stCxn id="74" idx="6"/>
              <a:endCxn id="71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11"/>
            <p:cNvCxnSpPr>
              <a:cxnSpLocks noChangeAspect="1" noChangeShapeType="1"/>
              <a:stCxn id="73" idx="4"/>
              <a:endCxn id="71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12"/>
            <p:cNvCxnSpPr>
              <a:cxnSpLocks noChangeAspect="1" noChangeShapeType="1"/>
              <a:stCxn id="72" idx="6"/>
              <a:endCxn id="71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Oval 113"/>
            <p:cNvSpPr>
              <a:spLocks noChangeAspect="1" noChangeArrowheads="1"/>
            </p:cNvSpPr>
            <p:nvPr/>
          </p:nvSpPr>
          <p:spPr bwMode="auto">
            <a:xfrm rot="21600000"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81" name="AutoShape 114"/>
            <p:cNvCxnSpPr>
              <a:cxnSpLocks noChangeAspect="1" noChangeShapeType="1"/>
              <a:stCxn id="84" idx="6"/>
              <a:endCxn id="80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15"/>
            <p:cNvCxnSpPr>
              <a:cxnSpLocks noChangeAspect="1" noChangeShapeType="1"/>
              <a:stCxn id="80" idx="0"/>
              <a:endCxn id="73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16"/>
            <p:cNvCxnSpPr>
              <a:cxnSpLocks noChangeAspect="1" noChangeShapeType="1"/>
              <a:stCxn id="71" idx="6"/>
              <a:endCxn id="80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Oval 117"/>
            <p:cNvSpPr>
              <a:spLocks noChangeAspect="1" noChangeArrowheads="1"/>
            </p:cNvSpPr>
            <p:nvPr/>
          </p:nvSpPr>
          <p:spPr bwMode="auto">
            <a:xfrm rot="21600000"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F</a:t>
              </a:r>
            </a:p>
          </p:txBody>
        </p:sp>
        <p:cxnSp>
          <p:nvCxnSpPr>
            <p:cNvPr id="85" name="AutoShape 118"/>
            <p:cNvCxnSpPr>
              <a:cxnSpLocks noChangeAspect="1" noChangeShapeType="1"/>
              <a:stCxn id="71" idx="5"/>
              <a:endCxn id="84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7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88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9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0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91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2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3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4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8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9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0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101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>
              <a:gd name="T0" fmla="*/ 886 w 1956"/>
              <a:gd name="T1" fmla="*/ 23 h 1506"/>
              <a:gd name="T2" fmla="*/ 1552 w 1956"/>
              <a:gd name="T3" fmla="*/ 149 h 1506"/>
              <a:gd name="T4" fmla="*/ 1852 w 1956"/>
              <a:gd name="T5" fmla="*/ 917 h 1506"/>
              <a:gd name="T6" fmla="*/ 928 w 1956"/>
              <a:gd name="T7" fmla="*/ 930 h 1506"/>
              <a:gd name="T8" fmla="*/ 544 w 1956"/>
              <a:gd name="T9" fmla="*/ 1416 h 1506"/>
              <a:gd name="T10" fmla="*/ 112 w 1956"/>
              <a:gd name="T11" fmla="*/ 1446 h 1506"/>
              <a:gd name="T12" fmla="*/ 34 w 1956"/>
              <a:gd name="T13" fmla="*/ 1056 h 1506"/>
              <a:gd name="T14" fmla="*/ 316 w 1956"/>
              <a:gd name="T15" fmla="*/ 882 h 1506"/>
              <a:gd name="T16" fmla="*/ 508 w 1956"/>
              <a:gd name="T17" fmla="*/ 646 h 1506"/>
              <a:gd name="T18" fmla="*/ 502 w 1956"/>
              <a:gd name="T19" fmla="*/ 166 h 1506"/>
              <a:gd name="T20" fmla="*/ 886 w 1956"/>
              <a:gd name="T21" fmla="*/ 23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135"/>
          <p:cNvSpPr>
            <a:spLocks noChangeAspect="1" noChangeArrowheads="1"/>
          </p:cNvSpPr>
          <p:nvPr/>
        </p:nvSpPr>
        <p:spPr bwMode="auto">
          <a:xfrm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103" name="Oval 136"/>
          <p:cNvSpPr>
            <a:spLocks noChangeAspect="1" noChangeArrowheads="1"/>
          </p:cNvSpPr>
          <p:nvPr/>
        </p:nvSpPr>
        <p:spPr bwMode="auto">
          <a:xfrm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104" name="Oval 137"/>
          <p:cNvSpPr>
            <a:spLocks noChangeAspect="1" noChangeArrowheads="1"/>
          </p:cNvSpPr>
          <p:nvPr/>
        </p:nvSpPr>
        <p:spPr bwMode="auto">
          <a:xfrm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5" name="Oval 138"/>
          <p:cNvSpPr>
            <a:spLocks noChangeAspect="1" noChangeArrowheads="1"/>
          </p:cNvSpPr>
          <p:nvPr/>
        </p:nvSpPr>
        <p:spPr bwMode="auto">
          <a:xfrm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6" name="AutoShape 139"/>
          <p:cNvCxnSpPr>
            <a:cxnSpLocks noChangeAspect="1" noChangeShapeType="1"/>
            <a:stCxn id="104" idx="2"/>
            <a:endCxn id="103" idx="0"/>
          </p:cNvCxnSpPr>
          <p:nvPr/>
        </p:nvCxnSpPr>
        <p:spPr bwMode="auto">
          <a:xfrm rot="10800000" flipV="1">
            <a:off x="5592763" y="4543425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140"/>
          <p:cNvCxnSpPr>
            <a:cxnSpLocks noChangeAspect="1" noChangeShapeType="1"/>
            <a:stCxn id="105" idx="2"/>
            <a:endCxn id="103" idx="4"/>
          </p:cNvCxnSpPr>
          <p:nvPr/>
        </p:nvCxnSpPr>
        <p:spPr bwMode="auto">
          <a:xfrm rot="10800000">
            <a:off x="5592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41"/>
          <p:cNvCxnSpPr>
            <a:cxnSpLocks noChangeAspect="1" noChangeShapeType="1"/>
            <a:stCxn id="105" idx="6"/>
            <a:endCxn id="102" idx="3"/>
          </p:cNvCxnSpPr>
          <p:nvPr/>
        </p:nvCxnSpPr>
        <p:spPr bwMode="auto">
          <a:xfrm flipV="1">
            <a:off x="6403975" y="54991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142"/>
          <p:cNvCxnSpPr>
            <a:cxnSpLocks noChangeAspect="1" noChangeShapeType="1"/>
            <a:stCxn id="104" idx="4"/>
            <a:endCxn id="102" idx="0"/>
          </p:cNvCxnSpPr>
          <p:nvPr/>
        </p:nvCxnSpPr>
        <p:spPr bwMode="auto">
          <a:xfrm>
            <a:off x="6964363" y="47450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143"/>
          <p:cNvCxnSpPr>
            <a:cxnSpLocks noChangeAspect="1" noChangeShapeType="1"/>
            <a:stCxn id="103" idx="6"/>
            <a:endCxn id="102" idx="2"/>
          </p:cNvCxnSpPr>
          <p:nvPr/>
        </p:nvCxnSpPr>
        <p:spPr bwMode="auto">
          <a:xfrm>
            <a:off x="5784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Oval 144"/>
          <p:cNvSpPr>
            <a:spLocks noChangeAspect="1" noChangeArrowheads="1"/>
          </p:cNvSpPr>
          <p:nvPr/>
        </p:nvSpPr>
        <p:spPr bwMode="auto">
          <a:xfrm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12" name="AutoShape 145"/>
          <p:cNvCxnSpPr>
            <a:cxnSpLocks noChangeAspect="1" noChangeShapeType="1"/>
            <a:stCxn id="115" idx="6"/>
            <a:endCxn id="111" idx="4"/>
          </p:cNvCxnSpPr>
          <p:nvPr/>
        </p:nvCxnSpPr>
        <p:spPr bwMode="auto">
          <a:xfrm flipV="1">
            <a:off x="7908925" y="5551488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146"/>
          <p:cNvCxnSpPr>
            <a:cxnSpLocks noChangeAspect="1" noChangeShapeType="1"/>
            <a:stCxn id="111" idx="0"/>
            <a:endCxn id="104" idx="6"/>
          </p:cNvCxnSpPr>
          <p:nvPr/>
        </p:nvCxnSpPr>
        <p:spPr bwMode="auto">
          <a:xfrm rot="5400000" flipH="1">
            <a:off x="7445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147"/>
          <p:cNvCxnSpPr>
            <a:cxnSpLocks noChangeAspect="1" noChangeShapeType="1"/>
            <a:stCxn id="102" idx="6"/>
            <a:endCxn id="111" idx="2"/>
          </p:cNvCxnSpPr>
          <p:nvPr/>
        </p:nvCxnSpPr>
        <p:spPr bwMode="auto">
          <a:xfrm>
            <a:off x="7167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48"/>
          <p:cNvSpPr>
            <a:spLocks noChangeAspect="1" noChangeArrowheads="1"/>
          </p:cNvSpPr>
          <p:nvPr/>
        </p:nvSpPr>
        <p:spPr bwMode="auto">
          <a:xfrm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116" name="AutoShape 149"/>
          <p:cNvCxnSpPr>
            <a:cxnSpLocks noChangeAspect="1" noChangeShapeType="1"/>
            <a:stCxn id="102" idx="5"/>
            <a:endCxn id="115" idx="2"/>
          </p:cNvCxnSpPr>
          <p:nvPr/>
        </p:nvCxnSpPr>
        <p:spPr bwMode="auto">
          <a:xfrm rot="16200000" flipH="1">
            <a:off x="6980237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 Box 150"/>
          <p:cNvSpPr txBox="1">
            <a:spLocks noChangeArrowheads="1"/>
          </p:cNvSpPr>
          <p:nvPr/>
        </p:nvSpPr>
        <p:spPr bwMode="auto">
          <a:xfrm>
            <a:off x="7016750" y="4132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8" name="Text Box 151"/>
          <p:cNvSpPr txBox="1">
            <a:spLocks noChangeArrowheads="1"/>
          </p:cNvSpPr>
          <p:nvPr/>
        </p:nvSpPr>
        <p:spPr bwMode="auto">
          <a:xfrm>
            <a:off x="8407400" y="4959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9" name="Text Box 152"/>
          <p:cNvSpPr txBox="1">
            <a:spLocks noChangeArrowheads="1"/>
          </p:cNvSpPr>
          <p:nvPr/>
        </p:nvSpPr>
        <p:spPr bwMode="auto">
          <a:xfrm>
            <a:off x="7048500" y="4959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0" name="Text Box 153"/>
          <p:cNvSpPr txBox="1">
            <a:spLocks noChangeArrowheads="1"/>
          </p:cNvSpPr>
          <p:nvPr/>
        </p:nvSpPr>
        <p:spPr bwMode="auto">
          <a:xfrm>
            <a:off x="5676900" y="4959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21" name="Text Box 154"/>
          <p:cNvSpPr txBox="1">
            <a:spLocks noChangeArrowheads="1"/>
          </p:cNvSpPr>
          <p:nvPr/>
        </p:nvSpPr>
        <p:spPr bwMode="auto">
          <a:xfrm>
            <a:off x="5949950" y="56832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22" name="Text Box 155"/>
          <p:cNvSpPr txBox="1">
            <a:spLocks noChangeArrowheads="1"/>
          </p:cNvSpPr>
          <p:nvPr/>
        </p:nvSpPr>
        <p:spPr bwMode="auto">
          <a:xfrm>
            <a:off x="7715250" y="56832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23" name="Text Box 156"/>
          <p:cNvSpPr txBox="1">
            <a:spLocks noChangeArrowheads="1"/>
          </p:cNvSpPr>
          <p:nvPr/>
        </p:nvSpPr>
        <p:spPr bwMode="auto">
          <a:xfrm>
            <a:off x="7854950" y="4375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4" name="Text Box 157"/>
          <p:cNvSpPr txBox="1">
            <a:spLocks noChangeArrowheads="1"/>
          </p:cNvSpPr>
          <p:nvPr/>
        </p:nvSpPr>
        <p:spPr bwMode="auto">
          <a:xfrm>
            <a:off x="5715000" y="4437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5" name="Text Box 158"/>
          <p:cNvSpPr txBox="1">
            <a:spLocks noChangeArrowheads="1"/>
          </p:cNvSpPr>
          <p:nvPr/>
        </p:nvSpPr>
        <p:spPr bwMode="auto">
          <a:xfrm>
            <a:off x="6096000" y="5046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6" name="Text Box 159"/>
          <p:cNvSpPr txBox="1">
            <a:spLocks noChangeArrowheads="1"/>
          </p:cNvSpPr>
          <p:nvPr/>
        </p:nvSpPr>
        <p:spPr bwMode="auto">
          <a:xfrm>
            <a:off x="7543800" y="5046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7" name="Text Box 160"/>
          <p:cNvSpPr txBox="1">
            <a:spLocks noChangeArrowheads="1"/>
          </p:cNvSpPr>
          <p:nvPr/>
        </p:nvSpPr>
        <p:spPr bwMode="auto">
          <a:xfrm>
            <a:off x="5410200" y="5846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8" name="Text Box 161"/>
          <p:cNvSpPr txBox="1">
            <a:spLocks noChangeArrowheads="1"/>
          </p:cNvSpPr>
          <p:nvPr/>
        </p:nvSpPr>
        <p:spPr bwMode="auto">
          <a:xfrm>
            <a:off x="8153400" y="5846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9" name="Text Box 162"/>
          <p:cNvSpPr txBox="1">
            <a:spLocks noChangeArrowheads="1"/>
          </p:cNvSpPr>
          <p:nvPr/>
        </p:nvSpPr>
        <p:spPr bwMode="auto">
          <a:xfrm>
            <a:off x="6629400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0" name="Text Box 163"/>
          <p:cNvSpPr txBox="1">
            <a:spLocks noChangeArrowheads="1"/>
          </p:cNvSpPr>
          <p:nvPr/>
        </p:nvSpPr>
        <p:spPr bwMode="auto">
          <a:xfrm>
            <a:off x="6477000" y="5580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1" name="Text Box 164"/>
          <p:cNvSpPr txBox="1">
            <a:spLocks noChangeArrowheads="1"/>
          </p:cNvSpPr>
          <p:nvPr/>
        </p:nvSpPr>
        <p:spPr bwMode="auto">
          <a:xfrm>
            <a:off x="7124700" y="5580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233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2051"/>
          <p:cNvSpPr>
            <a:spLocks/>
          </p:cNvSpPr>
          <p:nvPr/>
        </p:nvSpPr>
        <p:spPr bwMode="auto">
          <a:xfrm>
            <a:off x="668338" y="1695450"/>
            <a:ext cx="3711575" cy="2387600"/>
          </a:xfrm>
          <a:custGeom>
            <a:avLst/>
            <a:gdLst>
              <a:gd name="T0" fmla="*/ 1271 w 2338"/>
              <a:gd name="T1" fmla="*/ 0 h 1504"/>
              <a:gd name="T2" fmla="*/ 1996 w 2338"/>
              <a:gd name="T3" fmla="*/ 184 h 1504"/>
              <a:gd name="T4" fmla="*/ 2207 w 2338"/>
              <a:gd name="T5" fmla="*/ 950 h 1504"/>
              <a:gd name="T6" fmla="*/ 1211 w 2338"/>
              <a:gd name="T7" fmla="*/ 954 h 1504"/>
              <a:gd name="T8" fmla="*/ 917 w 2338"/>
              <a:gd name="T9" fmla="*/ 1374 h 1504"/>
              <a:gd name="T10" fmla="*/ 419 w 2338"/>
              <a:gd name="T11" fmla="*/ 1482 h 1504"/>
              <a:gd name="T12" fmla="*/ 101 w 2338"/>
              <a:gd name="T13" fmla="*/ 1242 h 1504"/>
              <a:gd name="T14" fmla="*/ 41 w 2338"/>
              <a:gd name="T15" fmla="*/ 624 h 1504"/>
              <a:gd name="T16" fmla="*/ 347 w 2338"/>
              <a:gd name="T17" fmla="*/ 138 h 1504"/>
              <a:gd name="T18" fmla="*/ 863 w 2338"/>
              <a:gd name="T19" fmla="*/ 30 h 1504"/>
              <a:gd name="T20" fmla="*/ 1271 w 2338"/>
              <a:gd name="T21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2052"/>
          <p:cNvSpPr>
            <a:spLocks noChangeAspect="1" noChangeArrowheads="1"/>
          </p:cNvSpPr>
          <p:nvPr/>
        </p:nvSpPr>
        <p:spPr bwMode="auto">
          <a:xfrm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6" name="Oval 2053"/>
          <p:cNvSpPr>
            <a:spLocks noChangeAspect="1" noChangeArrowheads="1"/>
          </p:cNvSpPr>
          <p:nvPr/>
        </p:nvSpPr>
        <p:spPr bwMode="auto">
          <a:xfrm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" name="Oval 2054"/>
          <p:cNvSpPr>
            <a:spLocks noChangeAspect="1" noChangeArrowheads="1"/>
          </p:cNvSpPr>
          <p:nvPr/>
        </p:nvSpPr>
        <p:spPr bwMode="auto">
          <a:xfrm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" name="Oval 2055"/>
          <p:cNvSpPr>
            <a:spLocks noChangeAspect="1" noChangeArrowheads="1"/>
          </p:cNvSpPr>
          <p:nvPr/>
        </p:nvSpPr>
        <p:spPr bwMode="auto">
          <a:xfrm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9" name="AutoShape 2056"/>
          <p:cNvCxnSpPr>
            <a:cxnSpLocks noChangeAspect="1" noChangeShapeType="1"/>
            <a:stCxn id="7" idx="2"/>
            <a:endCxn id="6" idx="0"/>
          </p:cNvCxnSpPr>
          <p:nvPr/>
        </p:nvCxnSpPr>
        <p:spPr bwMode="auto">
          <a:xfrm rot="10800000" flipV="1">
            <a:off x="1001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2057"/>
          <p:cNvCxnSpPr>
            <a:cxnSpLocks noChangeAspect="1" noChangeShapeType="1"/>
            <a:stCxn id="8" idx="2"/>
            <a:endCxn id="6" idx="4"/>
          </p:cNvCxnSpPr>
          <p:nvPr/>
        </p:nvCxnSpPr>
        <p:spPr bwMode="auto">
          <a:xfrm rot="10800000">
            <a:off x="1001713" y="309562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2058"/>
          <p:cNvCxnSpPr>
            <a:cxnSpLocks noChangeAspect="1" noChangeShapeType="1"/>
            <a:stCxn id="8" idx="6"/>
            <a:endCxn id="5" idx="3"/>
          </p:cNvCxnSpPr>
          <p:nvPr/>
        </p:nvCxnSpPr>
        <p:spPr bwMode="auto">
          <a:xfrm flipV="1">
            <a:off x="1812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059"/>
          <p:cNvCxnSpPr>
            <a:cxnSpLocks noChangeAspect="1" noChangeShapeType="1"/>
            <a:stCxn id="7" idx="4"/>
            <a:endCxn id="5" idx="0"/>
          </p:cNvCxnSpPr>
          <p:nvPr/>
        </p:nvCxnSpPr>
        <p:spPr bwMode="auto">
          <a:xfrm>
            <a:off x="2373313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060"/>
          <p:cNvCxnSpPr>
            <a:cxnSpLocks noChangeAspect="1" noChangeShapeType="1"/>
            <a:stCxn id="6" idx="6"/>
            <a:endCxn id="5" idx="2"/>
          </p:cNvCxnSpPr>
          <p:nvPr/>
        </p:nvCxnSpPr>
        <p:spPr bwMode="auto">
          <a:xfrm>
            <a:off x="1203325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2061"/>
          <p:cNvSpPr>
            <a:spLocks noChangeAspect="1" noChangeArrowheads="1"/>
          </p:cNvSpPr>
          <p:nvPr/>
        </p:nvSpPr>
        <p:spPr bwMode="auto">
          <a:xfrm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5" name="AutoShape 2062"/>
          <p:cNvCxnSpPr>
            <a:cxnSpLocks noChangeAspect="1" noChangeShapeType="1"/>
            <a:stCxn id="18" idx="6"/>
            <a:endCxn id="14" idx="4"/>
          </p:cNvCxnSpPr>
          <p:nvPr/>
        </p:nvCxnSpPr>
        <p:spPr bwMode="auto">
          <a:xfrm flipV="1">
            <a:off x="3317875" y="309562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063"/>
          <p:cNvCxnSpPr>
            <a:cxnSpLocks noChangeAspect="1" noChangeShapeType="1"/>
            <a:stCxn id="14" idx="0"/>
            <a:endCxn id="7" idx="6"/>
          </p:cNvCxnSpPr>
          <p:nvPr/>
        </p:nvCxnSpPr>
        <p:spPr bwMode="auto">
          <a:xfrm rot="5400000" flipH="1">
            <a:off x="2854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064"/>
          <p:cNvCxnSpPr>
            <a:cxnSpLocks noChangeAspect="1" noChangeShapeType="1"/>
            <a:stCxn id="5" idx="6"/>
            <a:endCxn id="14" idx="2"/>
          </p:cNvCxnSpPr>
          <p:nvPr/>
        </p:nvCxnSpPr>
        <p:spPr bwMode="auto">
          <a:xfrm>
            <a:off x="2576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2065"/>
          <p:cNvSpPr>
            <a:spLocks noChangeAspect="1" noChangeArrowheads="1"/>
          </p:cNvSpPr>
          <p:nvPr/>
        </p:nvSpPr>
        <p:spPr bwMode="auto">
          <a:xfrm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19" name="AutoShape 2066"/>
          <p:cNvCxnSpPr>
            <a:cxnSpLocks noChangeAspect="1" noChangeShapeType="1"/>
            <a:stCxn id="5" idx="5"/>
            <a:endCxn id="18" idx="2"/>
          </p:cNvCxnSpPr>
          <p:nvPr/>
        </p:nvCxnSpPr>
        <p:spPr bwMode="auto">
          <a:xfrm rot="16200000" flipH="1">
            <a:off x="2389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067"/>
          <p:cNvSpPr txBox="1">
            <a:spLocks noChangeArrowheads="1"/>
          </p:cNvSpPr>
          <p:nvPr/>
        </p:nvSpPr>
        <p:spPr bwMode="auto">
          <a:xfrm>
            <a:off x="2425700" y="167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1" name="Text Box 2068"/>
          <p:cNvSpPr txBox="1">
            <a:spLocks noChangeArrowheads="1"/>
          </p:cNvSpPr>
          <p:nvPr/>
        </p:nvSpPr>
        <p:spPr bwMode="auto">
          <a:xfrm>
            <a:off x="38163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" name="Text Box 2069"/>
          <p:cNvSpPr txBox="1">
            <a:spLocks noChangeArrowheads="1"/>
          </p:cNvSpPr>
          <p:nvPr/>
        </p:nvSpPr>
        <p:spPr bwMode="auto">
          <a:xfrm>
            <a:off x="24574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" name="Text Box 2070"/>
          <p:cNvSpPr txBox="1">
            <a:spLocks noChangeArrowheads="1"/>
          </p:cNvSpPr>
          <p:nvPr/>
        </p:nvSpPr>
        <p:spPr bwMode="auto">
          <a:xfrm>
            <a:off x="1085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4" name="Text Box 2071"/>
          <p:cNvSpPr txBox="1">
            <a:spLocks noChangeArrowheads="1"/>
          </p:cNvSpPr>
          <p:nvPr/>
        </p:nvSpPr>
        <p:spPr bwMode="auto">
          <a:xfrm>
            <a:off x="1300163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" name="Text Box 2072"/>
          <p:cNvSpPr txBox="1">
            <a:spLocks noChangeArrowheads="1"/>
          </p:cNvSpPr>
          <p:nvPr/>
        </p:nvSpPr>
        <p:spPr bwMode="auto">
          <a:xfrm>
            <a:off x="3124200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6" name="Text Box 2073"/>
          <p:cNvSpPr txBox="1">
            <a:spLocks noChangeArrowheads="1"/>
          </p:cNvSpPr>
          <p:nvPr/>
        </p:nvSpPr>
        <p:spPr bwMode="auto">
          <a:xfrm>
            <a:off x="326390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" name="Text Box 2074"/>
          <p:cNvSpPr txBox="1">
            <a:spLocks noChangeArrowheads="1"/>
          </p:cNvSpPr>
          <p:nvPr/>
        </p:nvSpPr>
        <p:spPr bwMode="auto">
          <a:xfrm>
            <a:off x="11239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" name="Text Box 2075"/>
          <p:cNvSpPr txBox="1">
            <a:spLocks noChangeArrowheads="1"/>
          </p:cNvSpPr>
          <p:nvPr/>
        </p:nvSpPr>
        <p:spPr bwMode="auto">
          <a:xfrm>
            <a:off x="150495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" name="Text Box 2076"/>
          <p:cNvSpPr txBox="1">
            <a:spLocks noChangeArrowheads="1"/>
          </p:cNvSpPr>
          <p:nvPr/>
        </p:nvSpPr>
        <p:spPr bwMode="auto">
          <a:xfrm>
            <a:off x="295275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2077"/>
          <p:cNvSpPr txBox="1">
            <a:spLocks noChangeArrowheads="1"/>
          </p:cNvSpPr>
          <p:nvPr/>
        </p:nvSpPr>
        <p:spPr bwMode="auto">
          <a:xfrm>
            <a:off x="819150" y="339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" name="Text Box 2078"/>
          <p:cNvSpPr txBox="1">
            <a:spLocks noChangeArrowheads="1"/>
          </p:cNvSpPr>
          <p:nvPr/>
        </p:nvSpPr>
        <p:spPr bwMode="auto">
          <a:xfrm>
            <a:off x="3562350" y="339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2079"/>
          <p:cNvSpPr txBox="1">
            <a:spLocks noChangeArrowheads="1"/>
          </p:cNvSpPr>
          <p:nvPr/>
        </p:nvSpPr>
        <p:spPr bwMode="auto">
          <a:xfrm>
            <a:off x="2038350" y="2286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2080"/>
          <p:cNvSpPr txBox="1">
            <a:spLocks noChangeArrowheads="1"/>
          </p:cNvSpPr>
          <p:nvPr/>
        </p:nvSpPr>
        <p:spPr bwMode="auto">
          <a:xfrm>
            <a:off x="188595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2081"/>
          <p:cNvSpPr txBox="1">
            <a:spLocks noChangeArrowheads="1"/>
          </p:cNvSpPr>
          <p:nvPr/>
        </p:nvSpPr>
        <p:spPr bwMode="auto">
          <a:xfrm>
            <a:off x="253365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5" name="Freeform 2082"/>
          <p:cNvSpPr>
            <a:spLocks/>
          </p:cNvSpPr>
          <p:nvPr/>
        </p:nvSpPr>
        <p:spPr bwMode="auto">
          <a:xfrm>
            <a:off x="4930775" y="3810000"/>
            <a:ext cx="3567113" cy="2459038"/>
          </a:xfrm>
          <a:custGeom>
            <a:avLst/>
            <a:gdLst>
              <a:gd name="T0" fmla="*/ 1274 w 2247"/>
              <a:gd name="T1" fmla="*/ 23 h 1549"/>
              <a:gd name="T2" fmla="*/ 1940 w 2247"/>
              <a:gd name="T3" fmla="*/ 149 h 1549"/>
              <a:gd name="T4" fmla="*/ 2240 w 2247"/>
              <a:gd name="T5" fmla="*/ 917 h 1549"/>
              <a:gd name="T6" fmla="*/ 1899 w 2247"/>
              <a:gd name="T7" fmla="*/ 1461 h 1549"/>
              <a:gd name="T8" fmla="*/ 452 w 2247"/>
              <a:gd name="T9" fmla="*/ 1446 h 1549"/>
              <a:gd name="T10" fmla="*/ 50 w 2247"/>
              <a:gd name="T11" fmla="*/ 1038 h 1549"/>
              <a:gd name="T12" fmla="*/ 152 w 2247"/>
              <a:gd name="T13" fmla="*/ 456 h 1549"/>
              <a:gd name="T14" fmla="*/ 536 w 2247"/>
              <a:gd name="T15" fmla="*/ 138 h 1549"/>
              <a:gd name="T16" fmla="*/ 1274 w 2247"/>
              <a:gd name="T17" fmla="*/ 23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083"/>
          <p:cNvSpPr>
            <a:spLocks noChangeAspect="1" noChangeArrowheads="1"/>
          </p:cNvSpPr>
          <p:nvPr/>
        </p:nvSpPr>
        <p:spPr bwMode="auto">
          <a:xfrm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37" name="Oval 2084"/>
          <p:cNvSpPr>
            <a:spLocks noChangeAspect="1" noChangeArrowheads="1"/>
          </p:cNvSpPr>
          <p:nvPr/>
        </p:nvSpPr>
        <p:spPr bwMode="auto">
          <a:xfrm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8" name="Oval 2085"/>
          <p:cNvSpPr>
            <a:spLocks noChangeAspect="1" noChangeArrowheads="1"/>
          </p:cNvSpPr>
          <p:nvPr/>
        </p:nvSpPr>
        <p:spPr bwMode="auto">
          <a:xfrm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" name="Oval 2086"/>
          <p:cNvSpPr>
            <a:spLocks noChangeAspect="1" noChangeArrowheads="1"/>
          </p:cNvSpPr>
          <p:nvPr/>
        </p:nvSpPr>
        <p:spPr bwMode="auto">
          <a:xfrm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40" name="AutoShape 2087"/>
          <p:cNvCxnSpPr>
            <a:cxnSpLocks noChangeAspect="1" noChangeShapeType="1"/>
            <a:stCxn id="38" idx="2"/>
            <a:endCxn id="37" idx="0"/>
          </p:cNvCxnSpPr>
          <p:nvPr/>
        </p:nvCxnSpPr>
        <p:spPr bwMode="auto">
          <a:xfrm rot="10800000" flipV="1">
            <a:off x="5383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088"/>
          <p:cNvCxnSpPr>
            <a:cxnSpLocks noChangeAspect="1" noChangeShapeType="1"/>
            <a:stCxn id="39" idx="2"/>
            <a:endCxn id="37" idx="4"/>
          </p:cNvCxnSpPr>
          <p:nvPr/>
        </p:nvCxnSpPr>
        <p:spPr bwMode="auto">
          <a:xfrm rot="10800000">
            <a:off x="5383213" y="5246688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089"/>
          <p:cNvCxnSpPr>
            <a:cxnSpLocks noChangeAspect="1" noChangeShapeType="1"/>
            <a:stCxn id="39" idx="6"/>
            <a:endCxn id="36" idx="3"/>
          </p:cNvCxnSpPr>
          <p:nvPr/>
        </p:nvCxnSpPr>
        <p:spPr bwMode="auto">
          <a:xfrm flipV="1">
            <a:off x="6194425" y="51943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090"/>
          <p:cNvCxnSpPr>
            <a:cxnSpLocks noChangeAspect="1" noChangeShapeType="1"/>
            <a:stCxn id="38" idx="4"/>
            <a:endCxn id="36" idx="0"/>
          </p:cNvCxnSpPr>
          <p:nvPr/>
        </p:nvCxnSpPr>
        <p:spPr bwMode="auto">
          <a:xfrm>
            <a:off x="6754813" y="44402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091"/>
          <p:cNvCxnSpPr>
            <a:cxnSpLocks noChangeAspect="1" noChangeShapeType="1"/>
            <a:stCxn id="37" idx="6"/>
            <a:endCxn id="36" idx="2"/>
          </p:cNvCxnSpPr>
          <p:nvPr/>
        </p:nvCxnSpPr>
        <p:spPr bwMode="auto">
          <a:xfrm>
            <a:off x="5584825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2092"/>
          <p:cNvSpPr>
            <a:spLocks noChangeAspect="1" noChangeArrowheads="1"/>
          </p:cNvSpPr>
          <p:nvPr/>
        </p:nvSpPr>
        <p:spPr bwMode="auto">
          <a:xfrm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46" name="AutoShape 2093"/>
          <p:cNvCxnSpPr>
            <a:cxnSpLocks noChangeAspect="1" noChangeShapeType="1"/>
            <a:stCxn id="49" idx="6"/>
            <a:endCxn id="45" idx="4"/>
          </p:cNvCxnSpPr>
          <p:nvPr/>
        </p:nvCxnSpPr>
        <p:spPr bwMode="auto">
          <a:xfrm flipV="1">
            <a:off x="7708900" y="5246688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094"/>
          <p:cNvCxnSpPr>
            <a:cxnSpLocks noChangeAspect="1" noChangeShapeType="1"/>
            <a:stCxn id="45" idx="0"/>
            <a:endCxn id="38" idx="6"/>
          </p:cNvCxnSpPr>
          <p:nvPr/>
        </p:nvCxnSpPr>
        <p:spPr bwMode="auto">
          <a:xfrm rot="5400000" flipH="1">
            <a:off x="7235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095"/>
          <p:cNvCxnSpPr>
            <a:cxnSpLocks noChangeAspect="1" noChangeShapeType="1"/>
            <a:stCxn id="36" idx="6"/>
            <a:endCxn id="45" idx="2"/>
          </p:cNvCxnSpPr>
          <p:nvPr/>
        </p:nvCxnSpPr>
        <p:spPr bwMode="auto">
          <a:xfrm>
            <a:off x="6958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2096"/>
          <p:cNvSpPr>
            <a:spLocks noChangeAspect="1" noChangeArrowheads="1"/>
          </p:cNvSpPr>
          <p:nvPr/>
        </p:nvSpPr>
        <p:spPr bwMode="auto">
          <a:xfrm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50" name="AutoShape 2097"/>
          <p:cNvCxnSpPr>
            <a:cxnSpLocks noChangeAspect="1" noChangeShapeType="1"/>
            <a:stCxn id="36" idx="5"/>
            <a:endCxn id="49" idx="2"/>
          </p:cNvCxnSpPr>
          <p:nvPr/>
        </p:nvCxnSpPr>
        <p:spPr bwMode="auto">
          <a:xfrm rot="16200000" flipH="1">
            <a:off x="6765925" y="5314950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2098"/>
          <p:cNvSpPr txBox="1">
            <a:spLocks noChangeArrowheads="1"/>
          </p:cNvSpPr>
          <p:nvPr/>
        </p:nvSpPr>
        <p:spPr bwMode="auto">
          <a:xfrm>
            <a:off x="6807200" y="3827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2" name="Text Box 2099"/>
          <p:cNvSpPr txBox="1">
            <a:spLocks noChangeArrowheads="1"/>
          </p:cNvSpPr>
          <p:nvPr/>
        </p:nvSpPr>
        <p:spPr bwMode="auto">
          <a:xfrm>
            <a:off x="8197850" y="4654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3" name="Text Box 2100"/>
          <p:cNvSpPr txBox="1">
            <a:spLocks noChangeArrowheads="1"/>
          </p:cNvSpPr>
          <p:nvPr/>
        </p:nvSpPr>
        <p:spPr bwMode="auto">
          <a:xfrm>
            <a:off x="6838950" y="4654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4" name="Text Box 2101"/>
          <p:cNvSpPr txBox="1">
            <a:spLocks noChangeArrowheads="1"/>
          </p:cNvSpPr>
          <p:nvPr/>
        </p:nvSpPr>
        <p:spPr bwMode="auto">
          <a:xfrm>
            <a:off x="5467350" y="4654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55" name="Text Box 2102"/>
          <p:cNvSpPr txBox="1">
            <a:spLocks noChangeArrowheads="1"/>
          </p:cNvSpPr>
          <p:nvPr/>
        </p:nvSpPr>
        <p:spPr bwMode="auto">
          <a:xfrm>
            <a:off x="5681663" y="5378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6" name="Text Box 2103"/>
          <p:cNvSpPr txBox="1">
            <a:spLocks noChangeArrowheads="1"/>
          </p:cNvSpPr>
          <p:nvPr/>
        </p:nvSpPr>
        <p:spPr bwMode="auto">
          <a:xfrm>
            <a:off x="7505700" y="5378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57" name="Text Box 2104"/>
          <p:cNvSpPr txBox="1">
            <a:spLocks noChangeArrowheads="1"/>
          </p:cNvSpPr>
          <p:nvPr/>
        </p:nvSpPr>
        <p:spPr bwMode="auto">
          <a:xfrm>
            <a:off x="7645400" y="4070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8" name="Text Box 2105"/>
          <p:cNvSpPr txBox="1">
            <a:spLocks noChangeArrowheads="1"/>
          </p:cNvSpPr>
          <p:nvPr/>
        </p:nvSpPr>
        <p:spPr bwMode="auto">
          <a:xfrm>
            <a:off x="5505450" y="4132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9" name="Text Box 2106"/>
          <p:cNvSpPr txBox="1">
            <a:spLocks noChangeArrowheads="1"/>
          </p:cNvSpPr>
          <p:nvPr/>
        </p:nvSpPr>
        <p:spPr bwMode="auto">
          <a:xfrm>
            <a:off x="5886450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0" name="Text Box 2107"/>
          <p:cNvSpPr txBox="1">
            <a:spLocks noChangeArrowheads="1"/>
          </p:cNvSpPr>
          <p:nvPr/>
        </p:nvSpPr>
        <p:spPr bwMode="auto">
          <a:xfrm>
            <a:off x="7334250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" name="Text Box 2108"/>
          <p:cNvSpPr txBox="1">
            <a:spLocks noChangeArrowheads="1"/>
          </p:cNvSpPr>
          <p:nvPr/>
        </p:nvSpPr>
        <p:spPr bwMode="auto">
          <a:xfrm>
            <a:off x="5200650" y="5541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2109"/>
          <p:cNvSpPr txBox="1">
            <a:spLocks noChangeArrowheads="1"/>
          </p:cNvSpPr>
          <p:nvPr/>
        </p:nvSpPr>
        <p:spPr bwMode="auto">
          <a:xfrm>
            <a:off x="7943850" y="5541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3" name="Text Box 2110"/>
          <p:cNvSpPr txBox="1">
            <a:spLocks noChangeArrowheads="1"/>
          </p:cNvSpPr>
          <p:nvPr/>
        </p:nvSpPr>
        <p:spPr bwMode="auto">
          <a:xfrm>
            <a:off x="6419850" y="4437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4" name="Text Box 2111"/>
          <p:cNvSpPr txBox="1">
            <a:spLocks noChangeArrowheads="1"/>
          </p:cNvSpPr>
          <p:nvPr/>
        </p:nvSpPr>
        <p:spPr bwMode="auto">
          <a:xfrm>
            <a:off x="6267450" y="5275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" name="Text Box 2112"/>
          <p:cNvSpPr txBox="1">
            <a:spLocks noChangeArrowheads="1"/>
          </p:cNvSpPr>
          <p:nvPr/>
        </p:nvSpPr>
        <p:spPr bwMode="auto">
          <a:xfrm>
            <a:off x="6915150" y="5275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" name="AutoShape 2113"/>
          <p:cNvSpPr>
            <a:spLocks noChangeArrowheads="1"/>
          </p:cNvSpPr>
          <p:nvPr/>
        </p:nvSpPr>
        <p:spPr bwMode="auto">
          <a:xfrm rot="13500000" flipH="1" flipV="1">
            <a:off x="4510088" y="3871912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Correctness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Proposition: Dijkstra’s algorithm computes a SPT in any edge-weighted digraph with non-negative weights</a:t>
            </a:r>
          </a:p>
          <a:p>
            <a:r>
              <a:rPr lang="en-US" dirty="0"/>
              <a:t>Proof:</a:t>
            </a:r>
          </a:p>
          <a:p>
            <a:pPr lvl="1"/>
            <a:r>
              <a:rPr lang="en-US" dirty="0"/>
              <a:t>Each edge e = v-&gt;w is relaxed exactly once (when vertex v is relaxed), leaving </a:t>
            </a:r>
            <a:r>
              <a:rPr lang="en-US" dirty="0" err="1"/>
              <a:t>distTo</a:t>
            </a:r>
            <a:r>
              <a:rPr lang="en-US" dirty="0"/>
              <a:t>[w] ≤ </a:t>
            </a:r>
            <a:r>
              <a:rPr lang="en-US" dirty="0" err="1"/>
              <a:t>distTo</a:t>
            </a:r>
            <a:r>
              <a:rPr lang="en-US" dirty="0"/>
              <a:t>[v] + </a:t>
            </a:r>
            <a:r>
              <a:rPr lang="en-US" dirty="0" err="1"/>
              <a:t>e.weight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Inequality holds until algorithm terminates because:</a:t>
            </a:r>
          </a:p>
          <a:p>
            <a:pPr lvl="2"/>
            <a:r>
              <a:rPr lang="en-US" dirty="0" err="1"/>
              <a:t>distTo</a:t>
            </a:r>
            <a:r>
              <a:rPr lang="en-US" dirty="0"/>
              <a:t>[w] cannot increase</a:t>
            </a:r>
          </a:p>
          <a:p>
            <a:pPr lvl="2"/>
            <a:r>
              <a:rPr lang="en-US" dirty="0" err="1"/>
              <a:t>distTo</a:t>
            </a:r>
            <a:r>
              <a:rPr lang="en-US" dirty="0"/>
              <a:t>[v] will not change </a:t>
            </a:r>
          </a:p>
          <a:p>
            <a:pPr lvl="1"/>
            <a:r>
              <a:rPr lang="en-US" dirty="0"/>
              <a:t>Thus, upon termination, shortest-path optimality conditions hold</a:t>
            </a:r>
          </a:p>
        </p:txBody>
      </p:sp>
    </p:spTree>
    <p:extLst>
      <p:ext uri="{BB962C8B-B14F-4D97-AF65-F5344CB8AC3E}">
        <p14:creationId xmlns:p14="http://schemas.microsoft.com/office/powerpoint/2010/main" val="344061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19" y="1539434"/>
            <a:ext cx="6981097" cy="5318566"/>
          </a:xfrm>
        </p:spPr>
      </p:pic>
    </p:spTree>
    <p:extLst>
      <p:ext uri="{BB962C8B-B14F-4D97-AF65-F5344CB8AC3E}">
        <p14:creationId xmlns:p14="http://schemas.microsoft.com/office/powerpoint/2010/main" val="389103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Implementation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80710"/>
            <a:ext cx="8596312" cy="3041192"/>
          </a:xfrm>
        </p:spPr>
      </p:pic>
    </p:spTree>
    <p:extLst>
      <p:ext uri="{BB962C8B-B14F-4D97-AF65-F5344CB8AC3E}">
        <p14:creationId xmlns:p14="http://schemas.microsoft.com/office/powerpoint/2010/main" val="217460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order of growth of the running time of Dijkstra’s algorithm when using a binary heap for the priority queue?</a:t>
            </a:r>
          </a:p>
          <a:p>
            <a:pPr>
              <a:buFont typeface="+mj-lt"/>
              <a:buAutoNum type="alphaUcPeriod"/>
            </a:pPr>
            <a:r>
              <a:rPr lang="en-US" dirty="0"/>
              <a:t>V + E</a:t>
            </a:r>
          </a:p>
          <a:p>
            <a:pPr>
              <a:buFont typeface="+mj-lt"/>
              <a:buAutoNum type="alphaUcPeriod"/>
            </a:pPr>
            <a:r>
              <a:rPr lang="en-US" dirty="0"/>
              <a:t>V log E</a:t>
            </a:r>
          </a:p>
          <a:p>
            <a:pPr>
              <a:buFont typeface="+mj-lt"/>
              <a:buAutoNum type="alphaUcPeriod"/>
            </a:pPr>
            <a:r>
              <a:rPr lang="en-US" dirty="0"/>
              <a:t>E log V</a:t>
            </a:r>
          </a:p>
          <a:p>
            <a:pPr>
              <a:buFont typeface="+mj-lt"/>
              <a:buAutoNum type="alphaUcPeriod"/>
            </a:pPr>
            <a:r>
              <a:rPr lang="en-US" dirty="0"/>
              <a:t>E log E</a:t>
            </a:r>
          </a:p>
          <a:p>
            <a:pPr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</p:spTree>
    <p:extLst>
      <p:ext uri="{BB962C8B-B14F-4D97-AF65-F5344CB8AC3E}">
        <p14:creationId xmlns:p14="http://schemas.microsoft.com/office/powerpoint/2010/main" val="43517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weight(u, v) = 1 for any edge (u, v) in G, can the algorithm be improved?</a:t>
            </a:r>
          </a:p>
          <a:p>
            <a:pPr lvl="1"/>
            <a:r>
              <a:rPr lang="en-US" dirty="0"/>
              <a:t>Use a FIFO queue instead of a priority queue</a:t>
            </a:r>
          </a:p>
          <a:p>
            <a:pPr lvl="1"/>
            <a:r>
              <a:rPr lang="en-US" dirty="0"/>
              <a:t>Becomes a breadth-first search</a:t>
            </a:r>
          </a:p>
          <a:p>
            <a:pPr lvl="1"/>
            <a:r>
              <a:rPr lang="en-US" dirty="0"/>
              <a:t>Time is O(V + E)</a:t>
            </a:r>
          </a:p>
        </p:txBody>
      </p:sp>
    </p:spTree>
    <p:extLst>
      <p:ext uri="{BB962C8B-B14F-4D97-AF65-F5344CB8AC3E}">
        <p14:creationId xmlns:p14="http://schemas.microsoft.com/office/powerpoint/2010/main" val="37912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Q: Suppose that an edge-weighted digraph has no directed cycles. Is it easier to find shortest paths than in a general digraph?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63" y="2784841"/>
            <a:ext cx="669701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Edge-Weighted Graphs</a:t>
            </a:r>
          </a:p>
          <a:p>
            <a:pPr lvl="1"/>
            <a:r>
              <a:rPr lang="en-US" dirty="0"/>
              <a:t>Shortest-Path Problem</a:t>
            </a:r>
          </a:p>
        </p:txBody>
      </p:sp>
    </p:spTree>
    <p:extLst>
      <p:ext uri="{BB962C8B-B14F-4D97-AF65-F5344CB8AC3E}">
        <p14:creationId xmlns:p14="http://schemas.microsoft.com/office/powerpoint/2010/main" val="30549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315"/>
            <a:ext cx="8596668" cy="4452048"/>
          </a:xfrm>
        </p:spPr>
        <p:txBody>
          <a:bodyPr/>
          <a:lstStyle/>
          <a:p>
            <a:r>
              <a:rPr lang="en-US" dirty="0"/>
              <a:t>Consider vertices in topological order</a:t>
            </a:r>
          </a:p>
          <a:p>
            <a:r>
              <a:rPr lang="en-US" dirty="0"/>
              <a:t>Relax all edges adjacent from that vertex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37" y="2743891"/>
            <a:ext cx="5823661" cy="41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315"/>
            <a:ext cx="8596668" cy="4452048"/>
          </a:xfrm>
        </p:spPr>
        <p:txBody>
          <a:bodyPr/>
          <a:lstStyle/>
          <a:p>
            <a:r>
              <a:rPr lang="en-US" dirty="0"/>
              <a:t>Consider vertices in topological order</a:t>
            </a:r>
          </a:p>
          <a:p>
            <a:r>
              <a:rPr lang="en-US" dirty="0"/>
              <a:t>Relax all edges adjacent from that vertex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68" y="2590159"/>
            <a:ext cx="7470999" cy="3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Shortest Paths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2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1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2" name="AutoShape 9"/>
          <p:cNvCxnSpPr>
            <a:cxnSpLocks noChangeAspect="1" noChangeShapeType="1"/>
            <a:stCxn id="10" idx="2"/>
            <a:endCxn id="9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0"/>
          <p:cNvCxnSpPr>
            <a:cxnSpLocks noChangeAspect="1" noChangeShapeType="1"/>
            <a:stCxn id="11" idx="2"/>
            <a:endCxn id="9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Aspect="1" noChangeShapeType="1"/>
            <a:stCxn id="11" idx="6"/>
            <a:endCxn id="8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2"/>
          <p:cNvCxnSpPr>
            <a:cxnSpLocks noChangeAspect="1" noChangeShapeType="1"/>
            <a:stCxn id="10" idx="4"/>
            <a:endCxn id="8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Aspect="1" noChangeShapeType="1"/>
            <a:stCxn id="9" idx="6"/>
            <a:endCxn id="8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8" name="AutoShape 15"/>
          <p:cNvCxnSpPr>
            <a:cxnSpLocks noChangeAspect="1" noChangeShapeType="1"/>
            <a:stCxn id="21" idx="6"/>
            <a:endCxn id="17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6"/>
          <p:cNvCxnSpPr>
            <a:cxnSpLocks noChangeAspect="1" noChangeShapeType="1"/>
            <a:stCxn id="17" idx="0"/>
            <a:endCxn id="10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Aspect="1" noChangeShapeType="1"/>
            <a:stCxn id="8" idx="6"/>
            <a:endCxn id="17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22" name="AutoShape 19"/>
          <p:cNvCxnSpPr>
            <a:cxnSpLocks noChangeAspect="1" noChangeShapeType="1"/>
            <a:stCxn id="8" idx="5"/>
            <a:endCxn id="21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 rot="19375579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Oval 33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7" name="Oval 34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38" name="AutoShape 35"/>
          <p:cNvCxnSpPr>
            <a:cxnSpLocks noChangeAspect="1" noChangeShapeType="1"/>
            <a:stCxn id="36" idx="2"/>
            <a:endCxn id="6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6"/>
          <p:cNvCxnSpPr>
            <a:cxnSpLocks noChangeAspect="1" noChangeShapeType="1"/>
            <a:stCxn id="37" idx="2"/>
            <a:endCxn id="6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7"/>
          <p:cNvCxnSpPr>
            <a:cxnSpLocks noChangeAspect="1" noChangeShapeType="1"/>
            <a:stCxn id="37" idx="6"/>
            <a:endCxn id="35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38"/>
          <p:cNvCxnSpPr>
            <a:cxnSpLocks noChangeAspect="1" noChangeShapeType="1"/>
            <a:stCxn id="36" idx="4"/>
            <a:endCxn id="35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9"/>
          <p:cNvCxnSpPr>
            <a:cxnSpLocks noChangeAspect="1" noChangeShapeType="1"/>
            <a:stCxn id="6" idx="6"/>
            <a:endCxn id="35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40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4" name="AutoShape 41"/>
          <p:cNvCxnSpPr>
            <a:cxnSpLocks noChangeAspect="1" noChangeShapeType="1"/>
            <a:stCxn id="47" idx="6"/>
            <a:endCxn id="43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2"/>
          <p:cNvCxnSpPr>
            <a:cxnSpLocks noChangeAspect="1" noChangeShapeType="1"/>
            <a:stCxn id="43" idx="0"/>
            <a:endCxn id="36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3"/>
          <p:cNvCxnSpPr>
            <a:cxnSpLocks noChangeAspect="1" noChangeShapeType="1"/>
            <a:stCxn id="35" idx="6"/>
            <a:endCxn id="43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44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8" name="AutoShape 45"/>
          <p:cNvCxnSpPr>
            <a:cxnSpLocks noChangeAspect="1" noChangeShapeType="1"/>
            <a:stCxn id="35" idx="5"/>
            <a:endCxn id="47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58" name="Oval 56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59" name="Oval 57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60" name="Oval 58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61" name="AutoShape 59"/>
          <p:cNvCxnSpPr>
            <a:cxnSpLocks noChangeAspect="1" noChangeShapeType="1"/>
            <a:stCxn id="60" idx="2"/>
            <a:endCxn id="59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60"/>
          <p:cNvCxnSpPr>
            <a:cxnSpLocks noChangeAspect="1" noChangeShapeType="1"/>
            <a:stCxn id="80" idx="2"/>
            <a:endCxn id="59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1"/>
          <p:cNvCxnSpPr>
            <a:cxnSpLocks noChangeAspect="1" noChangeShapeType="1"/>
            <a:stCxn id="80" idx="6"/>
            <a:endCxn id="58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62"/>
          <p:cNvCxnSpPr>
            <a:cxnSpLocks noChangeAspect="1" noChangeShapeType="1"/>
            <a:stCxn id="60" idx="4"/>
            <a:endCxn id="58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63"/>
          <p:cNvCxnSpPr>
            <a:cxnSpLocks noChangeAspect="1" noChangeShapeType="1"/>
            <a:stCxn id="59" idx="6"/>
            <a:endCxn id="58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4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67" name="AutoShape 65"/>
          <p:cNvCxnSpPr>
            <a:cxnSpLocks noChangeAspect="1" noChangeShapeType="1"/>
            <a:stCxn id="70" idx="6"/>
            <a:endCxn id="66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66"/>
          <p:cNvCxnSpPr>
            <a:cxnSpLocks noChangeAspect="1" noChangeShapeType="1"/>
            <a:stCxn id="66" idx="0"/>
            <a:endCxn id="60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67"/>
          <p:cNvCxnSpPr>
            <a:cxnSpLocks noChangeAspect="1" noChangeShapeType="1"/>
            <a:stCxn id="58" idx="6"/>
            <a:endCxn id="66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71" name="AutoShape 69"/>
          <p:cNvCxnSpPr>
            <a:cxnSpLocks noChangeAspect="1" noChangeShapeType="1"/>
            <a:stCxn id="58" idx="5"/>
            <a:endCxn id="70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26670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0" name="Oval 78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1" name="Oval 80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82" name="Oval 81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3" name="Oval 82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" name="Oval 86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90" name="AutoShape 91"/>
          <p:cNvCxnSpPr>
            <a:cxnSpLocks noChangeAspect="1" noChangeShapeType="1"/>
            <a:stCxn id="88" idx="2"/>
            <a:endCxn id="87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92"/>
          <p:cNvCxnSpPr>
            <a:cxnSpLocks noChangeAspect="1" noChangeShapeType="1"/>
            <a:stCxn id="89" idx="2"/>
            <a:endCxn id="87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93"/>
          <p:cNvCxnSpPr>
            <a:cxnSpLocks noChangeAspect="1" noChangeShapeType="1"/>
            <a:stCxn id="89" idx="6"/>
            <a:endCxn id="86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94"/>
          <p:cNvCxnSpPr>
            <a:cxnSpLocks noChangeAspect="1" noChangeShapeType="1"/>
            <a:stCxn id="88" idx="4"/>
            <a:endCxn id="86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95"/>
          <p:cNvCxnSpPr>
            <a:cxnSpLocks noChangeAspect="1" noChangeShapeType="1"/>
            <a:stCxn id="87" idx="6"/>
            <a:endCxn id="86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Oval 96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cxnSp>
        <p:nvCxnSpPr>
          <p:cNvPr id="96" name="AutoShape 97"/>
          <p:cNvCxnSpPr>
            <a:cxnSpLocks noChangeAspect="1" noChangeShapeType="1"/>
            <a:stCxn id="99" idx="6"/>
            <a:endCxn id="95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AutoShape 98"/>
          <p:cNvCxnSpPr>
            <a:cxnSpLocks noChangeAspect="1" noChangeShapeType="1"/>
            <a:stCxn id="95" idx="0"/>
            <a:endCxn id="88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99"/>
          <p:cNvCxnSpPr>
            <a:cxnSpLocks noChangeAspect="1" noChangeShapeType="1"/>
            <a:stCxn id="86" idx="6"/>
            <a:endCxn id="95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val 100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0" name="AutoShape 101"/>
          <p:cNvCxnSpPr>
            <a:cxnSpLocks noChangeAspect="1" noChangeShapeType="1"/>
            <a:stCxn id="86" idx="5"/>
            <a:endCxn id="99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4" name="Text Box 105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5" name="Text Box 106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06" name="Text Box 107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08" name="Text Box 109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9" name="Text Box 110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0" name="Oval 111"/>
          <p:cNvSpPr>
            <a:spLocks noChangeAspect="1" noChangeArrowheads="1"/>
          </p:cNvSpPr>
          <p:nvPr/>
        </p:nvSpPr>
        <p:spPr bwMode="auto">
          <a:xfrm>
            <a:off x="7558088" y="5715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2149475" y="1676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" name="Text Box 114"/>
          <p:cNvSpPr txBox="1">
            <a:spLocks noChangeArrowheads="1"/>
          </p:cNvSpPr>
          <p:nvPr/>
        </p:nvSpPr>
        <p:spPr bwMode="auto">
          <a:xfrm>
            <a:off x="208915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3" name="Text Box 115"/>
          <p:cNvSpPr txBox="1">
            <a:spLocks noChangeArrowheads="1"/>
          </p:cNvSpPr>
          <p:nvPr/>
        </p:nvSpPr>
        <p:spPr bwMode="auto">
          <a:xfrm>
            <a:off x="3463925" y="2547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4" name="Text Box 116"/>
          <p:cNvSpPr txBox="1">
            <a:spLocks noChangeArrowheads="1"/>
          </p:cNvSpPr>
          <p:nvPr/>
        </p:nvSpPr>
        <p:spPr bwMode="auto">
          <a:xfrm>
            <a:off x="71755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5" name="Text Box 117"/>
          <p:cNvSpPr txBox="1">
            <a:spLocks noChangeArrowheads="1"/>
          </p:cNvSpPr>
          <p:nvPr/>
        </p:nvSpPr>
        <p:spPr bwMode="auto">
          <a:xfrm>
            <a:off x="178435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6" name="Text Box 118"/>
          <p:cNvSpPr txBox="1">
            <a:spLocks noChangeArrowheads="1"/>
          </p:cNvSpPr>
          <p:nvPr/>
        </p:nvSpPr>
        <p:spPr bwMode="auto">
          <a:xfrm>
            <a:off x="330835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7" name="Text Box 119"/>
          <p:cNvSpPr txBox="1">
            <a:spLocks noChangeArrowheads="1"/>
          </p:cNvSpPr>
          <p:nvPr/>
        </p:nvSpPr>
        <p:spPr bwMode="auto">
          <a:xfrm>
            <a:off x="6537325" y="1676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8" name="Text Box 120"/>
          <p:cNvSpPr txBox="1">
            <a:spLocks noChangeArrowheads="1"/>
          </p:cNvSpPr>
          <p:nvPr/>
        </p:nvSpPr>
        <p:spPr bwMode="auto">
          <a:xfrm>
            <a:off x="64770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9" name="Text Box 121"/>
          <p:cNvSpPr txBox="1">
            <a:spLocks noChangeArrowheads="1"/>
          </p:cNvSpPr>
          <p:nvPr/>
        </p:nvSpPr>
        <p:spPr bwMode="auto">
          <a:xfrm>
            <a:off x="7851775" y="2547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0" name="Text Box 122"/>
          <p:cNvSpPr txBox="1">
            <a:spLocks noChangeArrowheads="1"/>
          </p:cNvSpPr>
          <p:nvPr/>
        </p:nvSpPr>
        <p:spPr bwMode="auto">
          <a:xfrm>
            <a:off x="5105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1" name="Text Box 123"/>
          <p:cNvSpPr txBox="1">
            <a:spLocks noChangeArrowheads="1"/>
          </p:cNvSpPr>
          <p:nvPr/>
        </p:nvSpPr>
        <p:spPr bwMode="auto">
          <a:xfrm>
            <a:off x="617220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2" name="Text Box 124"/>
          <p:cNvSpPr txBox="1">
            <a:spLocks noChangeArrowheads="1"/>
          </p:cNvSpPr>
          <p:nvPr/>
        </p:nvSpPr>
        <p:spPr bwMode="auto">
          <a:xfrm>
            <a:off x="769620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" name="Oval 79"/>
          <p:cNvSpPr>
            <a:spLocks noChangeAspect="1" noChangeArrowheads="1"/>
          </p:cNvSpPr>
          <p:nvPr/>
        </p:nvSpPr>
        <p:spPr bwMode="auto">
          <a:xfrm>
            <a:off x="5486400" y="2528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24" name="Text Box 125"/>
          <p:cNvSpPr txBox="1">
            <a:spLocks noChangeArrowheads="1"/>
          </p:cNvSpPr>
          <p:nvPr/>
        </p:nvSpPr>
        <p:spPr bwMode="auto">
          <a:xfrm>
            <a:off x="2117725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5" name="Text Box 126"/>
          <p:cNvSpPr txBox="1">
            <a:spLocks noChangeArrowheads="1"/>
          </p:cNvSpPr>
          <p:nvPr/>
        </p:nvSpPr>
        <p:spPr bwMode="auto">
          <a:xfrm>
            <a:off x="2057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6" name="Text Box 127"/>
          <p:cNvSpPr txBox="1">
            <a:spLocks noChangeArrowheads="1"/>
          </p:cNvSpPr>
          <p:nvPr/>
        </p:nvSpPr>
        <p:spPr bwMode="auto">
          <a:xfrm>
            <a:off x="3432175" y="49863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7" name="Text Box 128"/>
          <p:cNvSpPr txBox="1">
            <a:spLocks noChangeArrowheads="1"/>
          </p:cNvSpPr>
          <p:nvPr/>
        </p:nvSpPr>
        <p:spPr bwMode="auto">
          <a:xfrm>
            <a:off x="6858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8" name="Text Box 129"/>
          <p:cNvSpPr txBox="1">
            <a:spLocks noChangeArrowheads="1"/>
          </p:cNvSpPr>
          <p:nvPr/>
        </p:nvSpPr>
        <p:spPr bwMode="auto">
          <a:xfrm>
            <a:off x="1752600" y="617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9" name="Text Box 130"/>
          <p:cNvSpPr txBox="1">
            <a:spLocks noChangeArrowheads="1"/>
          </p:cNvSpPr>
          <p:nvPr/>
        </p:nvSpPr>
        <p:spPr bwMode="auto">
          <a:xfrm>
            <a:off x="3276600" y="617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0" name="Text Box 131"/>
          <p:cNvSpPr txBox="1">
            <a:spLocks noChangeArrowheads="1"/>
          </p:cNvSpPr>
          <p:nvPr/>
        </p:nvSpPr>
        <p:spPr bwMode="auto">
          <a:xfrm>
            <a:off x="6537325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1" name="Text Box 132"/>
          <p:cNvSpPr txBox="1">
            <a:spLocks noChangeArrowheads="1"/>
          </p:cNvSpPr>
          <p:nvPr/>
        </p:nvSpPr>
        <p:spPr bwMode="auto">
          <a:xfrm>
            <a:off x="64770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" name="Text Box 133"/>
          <p:cNvSpPr txBox="1">
            <a:spLocks noChangeArrowheads="1"/>
          </p:cNvSpPr>
          <p:nvPr/>
        </p:nvSpPr>
        <p:spPr bwMode="auto">
          <a:xfrm>
            <a:off x="7851775" y="49863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" name="Text Box 134"/>
          <p:cNvSpPr txBox="1">
            <a:spLocks noChangeArrowheads="1"/>
          </p:cNvSpPr>
          <p:nvPr/>
        </p:nvSpPr>
        <p:spPr bwMode="auto">
          <a:xfrm>
            <a:off x="5105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4" name="Text Box 135"/>
          <p:cNvSpPr txBox="1">
            <a:spLocks noChangeArrowheads="1"/>
          </p:cNvSpPr>
          <p:nvPr/>
        </p:nvSpPr>
        <p:spPr bwMode="auto">
          <a:xfrm>
            <a:off x="6172200" y="617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" name="Text Box 136"/>
          <p:cNvSpPr txBox="1">
            <a:spLocks noChangeArrowheads="1"/>
          </p:cNvSpPr>
          <p:nvPr/>
        </p:nvSpPr>
        <p:spPr bwMode="auto">
          <a:xfrm>
            <a:off x="7696200" y="617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" name="Oval 83"/>
          <p:cNvSpPr>
            <a:spLocks noChangeAspect="1" noChangeArrowheads="1"/>
          </p:cNvSpPr>
          <p:nvPr/>
        </p:nvSpPr>
        <p:spPr bwMode="auto">
          <a:xfrm>
            <a:off x="1143000" y="4967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" name="Oval 137"/>
          <p:cNvSpPr>
            <a:spLocks noChangeAspect="1" noChangeArrowheads="1"/>
          </p:cNvSpPr>
          <p:nvPr/>
        </p:nvSpPr>
        <p:spPr bwMode="auto">
          <a:xfrm>
            <a:off x="5791200" y="571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8" name="Text Box 138"/>
          <p:cNvSpPr txBox="1">
            <a:spLocks noChangeArrowheads="1"/>
          </p:cNvSpPr>
          <p:nvPr/>
        </p:nvSpPr>
        <p:spPr bwMode="auto">
          <a:xfrm>
            <a:off x="6394450" y="6324600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(two steps)</a:t>
            </a:r>
          </a:p>
        </p:txBody>
      </p:sp>
    </p:spTree>
    <p:extLst>
      <p:ext uri="{BB962C8B-B14F-4D97-AF65-F5344CB8AC3E}">
        <p14:creationId xmlns:p14="http://schemas.microsoft.com/office/powerpoint/2010/main" val="3469281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order of growth of the running time of the topological sort algorithm for computing shortest paths in an edge-weighted DAG?</a:t>
            </a:r>
          </a:p>
          <a:p>
            <a:pPr>
              <a:buFont typeface="+mj-lt"/>
              <a:buAutoNum type="alphaUcPeriod"/>
            </a:pPr>
            <a:r>
              <a:rPr lang="en-US" dirty="0"/>
              <a:t>V</a:t>
            </a:r>
          </a:p>
          <a:p>
            <a:pPr>
              <a:buFont typeface="+mj-lt"/>
              <a:buAutoNum type="alphaUcPeriod"/>
            </a:pPr>
            <a:r>
              <a:rPr lang="en-US" dirty="0"/>
              <a:t>E</a:t>
            </a:r>
          </a:p>
          <a:p>
            <a:pPr>
              <a:buFont typeface="+mj-lt"/>
              <a:buAutoNum type="alphaUcPeriod"/>
            </a:pPr>
            <a:r>
              <a:rPr lang="en-US" dirty="0"/>
              <a:t>V + E</a:t>
            </a:r>
          </a:p>
          <a:p>
            <a:pPr>
              <a:buFont typeface="+mj-lt"/>
              <a:buAutoNum type="alphaUcPeriod"/>
            </a:pPr>
            <a:r>
              <a:rPr lang="en-US" dirty="0"/>
              <a:t>V log E</a:t>
            </a:r>
          </a:p>
          <a:p>
            <a:pPr>
              <a:buFont typeface="+mj-lt"/>
              <a:buAutoNum type="alphaUcPeriod"/>
            </a:pPr>
            <a:r>
              <a:rPr lang="en-US" dirty="0"/>
              <a:t>I don’t know</a:t>
            </a:r>
          </a:p>
        </p:txBody>
      </p:sp>
    </p:spTree>
    <p:extLst>
      <p:ext uri="{BB962C8B-B14F-4D97-AF65-F5344CB8AC3E}">
        <p14:creationId xmlns:p14="http://schemas.microsoft.com/office/powerpoint/2010/main" val="271699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with Negative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20"/>
          </a:xfrm>
        </p:spPr>
        <p:txBody>
          <a:bodyPr/>
          <a:lstStyle/>
          <a:p>
            <a:r>
              <a:rPr lang="en-US" dirty="0"/>
              <a:t>Dijkstra’s algorithm does not work with negative edge weights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constant to every edge weight does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8" y="2075856"/>
            <a:ext cx="7344800" cy="216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8" y="4771734"/>
            <a:ext cx="681132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7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negative cycle is a directed cycle whose sum of edge weights is negative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90" y="2793285"/>
            <a:ext cx="522995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8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distTo</a:t>
            </a:r>
            <a:r>
              <a:rPr lang="en-US" dirty="0"/>
              <a:t>[s] = 0 and </a:t>
            </a:r>
            <a:r>
              <a:rPr lang="en-US" dirty="0" err="1"/>
              <a:t>distTo</a:t>
            </a:r>
            <a:r>
              <a:rPr lang="en-US" dirty="0"/>
              <a:t>[v] = ∞ for all other vertices</a:t>
            </a:r>
          </a:p>
          <a:p>
            <a:r>
              <a:rPr lang="en-US" dirty="0"/>
              <a:t>Repeat V times:</a:t>
            </a:r>
          </a:p>
          <a:p>
            <a:pPr lvl="1"/>
            <a:r>
              <a:rPr lang="en-US" dirty="0"/>
              <a:t>Relax each 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52" y="3609198"/>
            <a:ext cx="793543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0" name="AutoShape 9"/>
          <p:cNvCxnSpPr>
            <a:cxnSpLocks noChangeAspect="1" noChangeShapeType="1"/>
            <a:stCxn id="8" idx="2"/>
            <a:endCxn id="7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Aspect="1" noChangeShapeType="1"/>
            <a:stCxn id="9" idx="2"/>
            <a:endCxn id="7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Aspect="1" noChangeShapeType="1"/>
            <a:stCxn id="9" idx="6"/>
            <a:endCxn id="6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Aspect="1" noChangeShapeType="1"/>
            <a:stCxn id="8" idx="4"/>
            <a:endCxn id="6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Aspect="1" noChangeShapeType="1"/>
            <a:stCxn id="7" idx="6"/>
            <a:endCxn id="6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6" name="AutoShape 15"/>
          <p:cNvCxnSpPr>
            <a:cxnSpLocks noChangeAspect="1" noChangeShapeType="1"/>
            <a:stCxn id="19" idx="6"/>
            <a:endCxn id="15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6"/>
          <p:cNvCxnSpPr>
            <a:cxnSpLocks noChangeAspect="1" noChangeShapeType="1"/>
            <a:stCxn id="15" idx="0"/>
            <a:endCxn id="8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Aspect="1" noChangeShapeType="1"/>
            <a:stCxn id="6" idx="6"/>
            <a:endCxn id="15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20" name="AutoShape 19"/>
          <p:cNvCxnSpPr>
            <a:cxnSpLocks noChangeAspect="1" noChangeShapeType="1"/>
            <a:stCxn id="6" idx="5"/>
            <a:endCxn id="19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01"/>
          <p:cNvSpPr>
            <a:spLocks noChangeArrowheads="1"/>
          </p:cNvSpPr>
          <p:nvPr/>
        </p:nvSpPr>
        <p:spPr bwMode="auto">
          <a:xfrm rot="19375579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5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36" name="AutoShape 136"/>
          <p:cNvCxnSpPr>
            <a:cxnSpLocks noChangeAspect="1" noChangeShapeType="1"/>
            <a:stCxn id="34" idx="2"/>
            <a:endCxn id="4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37"/>
          <p:cNvCxnSpPr>
            <a:cxnSpLocks noChangeAspect="1" noChangeShapeType="1"/>
            <a:stCxn id="35" idx="2"/>
            <a:endCxn id="4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38"/>
          <p:cNvCxnSpPr>
            <a:cxnSpLocks noChangeAspect="1" noChangeShapeType="1"/>
            <a:stCxn id="35" idx="6"/>
            <a:endCxn id="33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39"/>
          <p:cNvCxnSpPr>
            <a:cxnSpLocks noChangeAspect="1" noChangeShapeType="1"/>
            <a:stCxn id="34" idx="4"/>
            <a:endCxn id="33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40"/>
          <p:cNvCxnSpPr>
            <a:cxnSpLocks noChangeAspect="1" noChangeShapeType="1"/>
            <a:stCxn id="4" idx="6"/>
            <a:endCxn id="33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2" name="AutoShape 142"/>
          <p:cNvCxnSpPr>
            <a:cxnSpLocks noChangeAspect="1" noChangeShapeType="1"/>
            <a:stCxn id="45" idx="6"/>
            <a:endCxn id="41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43"/>
          <p:cNvCxnSpPr>
            <a:cxnSpLocks noChangeAspect="1" noChangeShapeType="1"/>
            <a:stCxn id="41" idx="0"/>
            <a:endCxn id="34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44"/>
          <p:cNvCxnSpPr>
            <a:cxnSpLocks noChangeAspect="1" noChangeShapeType="1"/>
            <a:stCxn id="33" idx="6"/>
            <a:endCxn id="41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46" name="AutoShape 146"/>
          <p:cNvCxnSpPr>
            <a:cxnSpLocks noChangeAspect="1" noChangeShapeType="1"/>
            <a:stCxn id="33" idx="5"/>
            <a:endCxn id="45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8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9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0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52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5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56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57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58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59" name="AutoShape 215"/>
          <p:cNvCxnSpPr>
            <a:cxnSpLocks noChangeAspect="1" noChangeShapeType="1"/>
            <a:stCxn id="58" idx="2"/>
            <a:endCxn id="57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16"/>
          <p:cNvCxnSpPr>
            <a:cxnSpLocks noChangeAspect="1" noChangeShapeType="1"/>
            <a:stCxn id="78" idx="2"/>
            <a:endCxn id="57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217"/>
          <p:cNvCxnSpPr>
            <a:cxnSpLocks noChangeAspect="1" noChangeShapeType="1"/>
            <a:stCxn id="78" idx="6"/>
            <a:endCxn id="56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218"/>
          <p:cNvCxnSpPr>
            <a:cxnSpLocks noChangeAspect="1" noChangeShapeType="1"/>
            <a:stCxn id="58" idx="4"/>
            <a:endCxn id="56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19"/>
          <p:cNvCxnSpPr>
            <a:cxnSpLocks noChangeAspect="1" noChangeShapeType="1"/>
            <a:stCxn id="57" idx="6"/>
            <a:endCxn id="56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65" name="AutoShape 221"/>
          <p:cNvCxnSpPr>
            <a:cxnSpLocks noChangeAspect="1" noChangeShapeType="1"/>
            <a:stCxn id="68" idx="6"/>
            <a:endCxn id="64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222"/>
          <p:cNvCxnSpPr>
            <a:cxnSpLocks noChangeAspect="1" noChangeShapeType="1"/>
            <a:stCxn id="64" idx="0"/>
            <a:endCxn id="58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23"/>
          <p:cNvCxnSpPr>
            <a:cxnSpLocks noChangeAspect="1" noChangeShapeType="1"/>
            <a:stCxn id="56" idx="6"/>
            <a:endCxn id="64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69" name="AutoShape 225"/>
          <p:cNvCxnSpPr>
            <a:cxnSpLocks noChangeAspect="1" noChangeShapeType="1"/>
            <a:stCxn id="56" idx="5"/>
            <a:endCxn id="68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2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3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4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75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6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8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9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80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81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2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83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84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85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6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7" name="Oval 236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88" name="Oval 237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89" name="Oval 238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0" name="Oval 239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91" name="AutoShape 240"/>
          <p:cNvCxnSpPr>
            <a:cxnSpLocks noChangeAspect="1" noChangeShapeType="1"/>
            <a:stCxn id="89" idx="2"/>
            <a:endCxn id="88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241"/>
          <p:cNvCxnSpPr>
            <a:cxnSpLocks noChangeAspect="1" noChangeShapeType="1"/>
            <a:stCxn id="90" idx="2"/>
            <a:endCxn id="88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242"/>
          <p:cNvCxnSpPr>
            <a:cxnSpLocks noChangeAspect="1" noChangeShapeType="1"/>
            <a:stCxn id="90" idx="6"/>
            <a:endCxn id="87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243"/>
          <p:cNvCxnSpPr>
            <a:cxnSpLocks noChangeAspect="1" noChangeShapeType="1"/>
            <a:stCxn id="89" idx="4"/>
            <a:endCxn id="87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244"/>
          <p:cNvCxnSpPr>
            <a:cxnSpLocks noChangeAspect="1" noChangeShapeType="1"/>
            <a:stCxn id="88" idx="6"/>
            <a:endCxn id="87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val 245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cxnSp>
        <p:nvCxnSpPr>
          <p:cNvPr id="97" name="AutoShape 246"/>
          <p:cNvCxnSpPr>
            <a:cxnSpLocks noChangeAspect="1" noChangeShapeType="1"/>
            <a:stCxn id="100" idx="6"/>
            <a:endCxn id="96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247"/>
          <p:cNvCxnSpPr>
            <a:cxnSpLocks noChangeAspect="1" noChangeShapeType="1"/>
            <a:stCxn id="96" idx="0"/>
            <a:endCxn id="89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248"/>
          <p:cNvCxnSpPr>
            <a:cxnSpLocks noChangeAspect="1" noChangeShapeType="1"/>
            <a:stCxn id="87" idx="6"/>
            <a:endCxn id="96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Oval 249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01" name="AutoShape 250"/>
          <p:cNvCxnSpPr>
            <a:cxnSpLocks noChangeAspect="1" noChangeShapeType="1"/>
            <a:stCxn id="87" idx="5"/>
            <a:endCxn id="100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 Box 251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3" name="Text Box 252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4" name="Text Box 253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5" name="Text Box 254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" name="Text Box 255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07" name="Text Box 256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8" name="Text Box 257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09" name="Text Box 258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0" name="Text Box 259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1" name="Oval 260"/>
          <p:cNvSpPr>
            <a:spLocks noChangeAspect="1" noChangeArrowheads="1"/>
          </p:cNvSpPr>
          <p:nvPr/>
        </p:nvSpPr>
        <p:spPr bwMode="auto">
          <a:xfrm>
            <a:off x="7481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151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Proposition: Bellman-Ford computes SPT in any edge-weighted digraph with no negative cycles in time proportional to E x V</a:t>
            </a:r>
          </a:p>
          <a:p>
            <a:r>
              <a:rPr lang="en-US" dirty="0"/>
              <a:t>Proof idea: After pass </a:t>
            </a:r>
            <a:r>
              <a:rPr lang="en-US" dirty="0" err="1"/>
              <a:t>i</a:t>
            </a:r>
            <a:r>
              <a:rPr lang="en-US" dirty="0"/>
              <a:t>, found shortest path to each vertex v for which the shortest path from s to v contains </a:t>
            </a:r>
            <a:r>
              <a:rPr lang="en-US" dirty="0" err="1"/>
              <a:t>i</a:t>
            </a:r>
            <a:r>
              <a:rPr lang="en-US" dirty="0"/>
              <a:t> edges (or fewer)</a:t>
            </a:r>
          </a:p>
        </p:txBody>
      </p:sp>
    </p:spTree>
    <p:extLst>
      <p:ext uri="{BB962C8B-B14F-4D97-AF65-F5344CB8AC3E}">
        <p14:creationId xmlns:p14="http://schemas.microsoft.com/office/powerpoint/2010/main" val="424778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Algorithm: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distTo</a:t>
            </a:r>
            <a:r>
              <a:rPr lang="en-US" dirty="0"/>
              <a:t>[v] does not change during pass </a:t>
            </a:r>
            <a:r>
              <a:rPr lang="en-US" dirty="0" err="1"/>
              <a:t>i</a:t>
            </a:r>
            <a:r>
              <a:rPr lang="en-US" dirty="0"/>
              <a:t>, no need to relax any edge adjacent from v in pass i+1</a:t>
            </a:r>
          </a:p>
          <a:p>
            <a:pPr lvl="1"/>
            <a:r>
              <a:rPr lang="en-US" dirty="0"/>
              <a:t>FIFO implementation: Maintain queue of vertices whose </a:t>
            </a:r>
            <a:r>
              <a:rPr lang="en-US" dirty="0" err="1"/>
              <a:t>distTo</a:t>
            </a:r>
            <a:r>
              <a:rPr lang="en-US" dirty="0"/>
              <a:t>[] changed</a:t>
            </a:r>
          </a:p>
          <a:p>
            <a:pPr lvl="1"/>
            <a:r>
              <a:rPr lang="en-US" dirty="0"/>
              <a:t>Worst case is still E x V, but much faster than that in practice</a:t>
            </a:r>
          </a:p>
          <a:p>
            <a:endParaRPr lang="en-US" dirty="0"/>
          </a:p>
          <a:p>
            <a:r>
              <a:rPr lang="en-US" dirty="0"/>
              <a:t>How to detect negative cycles?</a:t>
            </a:r>
          </a:p>
          <a:p>
            <a:pPr lvl="1"/>
            <a:r>
              <a:rPr lang="en-US" dirty="0"/>
              <a:t>If Bellman-Ford updates any vertex v in pass V, there exists a negative cycle (and can trace </a:t>
            </a:r>
            <a:r>
              <a:rPr lang="en-US" dirty="0" err="1"/>
              <a:t>edgeTo</a:t>
            </a:r>
            <a:r>
              <a:rPr lang="en-US" dirty="0"/>
              <a:t>[v] entries back to find one)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315"/>
            <a:ext cx="8596668" cy="44520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 an edge-weighted graph, each edge has an associated numerical value, called the weight of the edge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Edge weights may represent, distances, costs, etc.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 a  flight route graph, the weight of an edge represents the distance in miles between the endpoint airports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ORD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PVD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DFW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SFO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LAX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LGA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HNL</a:t>
            </a:r>
          </a:p>
        </p:txBody>
      </p:sp>
      <p:cxnSp>
        <p:nvCxnSpPr>
          <p:cNvPr id="13" name="AutoShape 12"/>
          <p:cNvCxnSpPr>
            <a:cxnSpLocks noChangeShapeType="1"/>
            <a:stCxn id="9" idx="6"/>
            <a:endCxn id="5" idx="2"/>
          </p:cNvCxnSpPr>
          <p:nvPr/>
        </p:nvCxnSpPr>
        <p:spPr bwMode="auto">
          <a:xfrm flipV="1">
            <a:off x="3536950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4979988" y="44513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8" idx="7"/>
            <a:endCxn id="11" idx="3"/>
          </p:cNvCxnSpPr>
          <p:nvPr/>
        </p:nvCxnSpPr>
        <p:spPr bwMode="auto">
          <a:xfrm flipV="1">
            <a:off x="5311775" y="49942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1" idx="0"/>
            <a:endCxn id="6" idx="3"/>
          </p:cNvCxnSpPr>
          <p:nvPr/>
        </p:nvCxnSpPr>
        <p:spPr bwMode="auto">
          <a:xfrm flipV="1">
            <a:off x="6846888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6"/>
          <p:cNvCxnSpPr>
            <a:cxnSpLocks noChangeShapeType="1"/>
            <a:stCxn id="5" idx="6"/>
            <a:endCxn id="6" idx="2"/>
          </p:cNvCxnSpPr>
          <p:nvPr/>
        </p:nvCxnSpPr>
        <p:spPr bwMode="auto">
          <a:xfrm flipV="1">
            <a:off x="5746750" y="4057650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stCxn id="12" idx="6"/>
            <a:endCxn id="10" idx="2"/>
          </p:cNvCxnSpPr>
          <p:nvPr/>
        </p:nvCxnSpPr>
        <p:spPr bwMode="auto">
          <a:xfrm>
            <a:off x="1708150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8"/>
          <p:cNvCxnSpPr>
            <a:cxnSpLocks noChangeShapeType="1"/>
            <a:stCxn id="9" idx="4"/>
            <a:endCxn id="10" idx="0"/>
          </p:cNvCxnSpPr>
          <p:nvPr/>
        </p:nvCxnSpPr>
        <p:spPr bwMode="auto">
          <a:xfrm>
            <a:off x="3059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11" idx="4"/>
            <a:endCxn id="7" idx="0"/>
          </p:cNvCxnSpPr>
          <p:nvPr/>
        </p:nvCxnSpPr>
        <p:spPr bwMode="auto">
          <a:xfrm>
            <a:off x="6846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endCxn id="8" idx="6"/>
          </p:cNvCxnSpPr>
          <p:nvPr/>
        </p:nvCxnSpPr>
        <p:spPr bwMode="auto">
          <a:xfrm flipH="1" flipV="1">
            <a:off x="5457825" y="57277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0" idx="6"/>
            <a:endCxn id="8" idx="2"/>
          </p:cNvCxnSpPr>
          <p:nvPr/>
        </p:nvCxnSpPr>
        <p:spPr bwMode="auto">
          <a:xfrm>
            <a:off x="3689350" y="55848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10" idx="7"/>
            <a:endCxn id="5" idx="3"/>
          </p:cNvCxnSpPr>
          <p:nvPr/>
        </p:nvCxnSpPr>
        <p:spPr bwMode="auto">
          <a:xfrm flipV="1">
            <a:off x="3543300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21252715">
            <a:off x="6081713" y="3810000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849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 rot="16937753">
            <a:off x="4760119" y="4542631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802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20055131">
            <a:off x="5435600" y="495935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1387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19463698">
            <a:off x="3622675" y="47212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1743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 rot="20910655">
            <a:off x="3733800" y="39846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1843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 rot="2626382">
            <a:off x="7031038" y="518795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1099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 rot="565849">
            <a:off x="5975350" y="549275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1120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 rot="695916">
            <a:off x="3775075" y="531177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1233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 rot="4665015">
            <a:off x="2994819" y="4849019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337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 rot="832501">
            <a:off x="1927225" y="51276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2555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 rot="19708333">
            <a:off x="6783388" y="41116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142</a:t>
            </a:r>
          </a:p>
        </p:txBody>
      </p:sp>
      <p:cxnSp>
        <p:nvCxnSpPr>
          <p:cNvPr id="35" name="AutoShape 34"/>
          <p:cNvCxnSpPr>
            <a:cxnSpLocks noChangeShapeType="1"/>
            <a:stCxn id="6" idx="4"/>
            <a:endCxn id="7" idx="7"/>
          </p:cNvCxnSpPr>
          <p:nvPr/>
        </p:nvCxnSpPr>
        <p:spPr bwMode="auto">
          <a:xfrm>
            <a:off x="7783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35"/>
          <p:cNvSpPr txBox="1">
            <a:spLocks noChangeArrowheads="1"/>
          </p:cNvSpPr>
          <p:nvPr/>
        </p:nvSpPr>
        <p:spPr bwMode="auto">
          <a:xfrm rot="5207815">
            <a:off x="7662863" y="4697412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352833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Paths: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53144"/>
              </p:ext>
            </p:extLst>
          </p:nvPr>
        </p:nvGraphicFramePr>
        <p:xfrm>
          <a:off x="677863" y="2160588"/>
          <a:ext cx="859631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35622139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223386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59406096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84946715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70011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8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Topological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directed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+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+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Dijkstra (heap)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negative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log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log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Bellman-Ford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negative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1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Bellman-Ford</a:t>
                      </a:r>
                      <a:r>
                        <a:rPr lang="en-US" baseline="0" dirty="0"/>
                        <a:t> (queue)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+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3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0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  <a:p>
            <a:pPr lvl="1"/>
            <a:r>
              <a:rPr lang="en-US" dirty="0"/>
              <a:t>Sedgewick Ch. 4.3</a:t>
            </a:r>
          </a:p>
          <a:p>
            <a:pPr lvl="1"/>
            <a:r>
              <a:rPr lang="en-US" dirty="0" err="1"/>
              <a:t>Lafore</a:t>
            </a:r>
            <a:r>
              <a:rPr lang="en-US" dirty="0"/>
              <a:t> p643-649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Given a weighted graph and two vertices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, we want to find a path of minimum total weight between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Length of a path is the sum of the weights of its edges.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Shortest path between Providence and Honolulu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Internet packet routing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Flight reservations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Driving directions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22778" y="4278541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ORD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337378" y="4122966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PVD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086553" y="603114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MIA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533853" y="579301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DFW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612978" y="450714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SFO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765378" y="5650141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LAX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400753" y="488814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LGA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84178" y="5421541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HNL</a:t>
            </a:r>
          </a:p>
        </p:txBody>
      </p:sp>
      <p:cxnSp>
        <p:nvCxnSpPr>
          <p:cNvPr id="12" name="AutoShape 12"/>
          <p:cNvCxnSpPr>
            <a:cxnSpLocks noChangeShapeType="1"/>
            <a:stCxn id="8" idx="6"/>
            <a:endCxn id="4" idx="2"/>
          </p:cNvCxnSpPr>
          <p:nvPr/>
        </p:nvCxnSpPr>
        <p:spPr bwMode="auto">
          <a:xfrm flipV="1">
            <a:off x="4559128" y="4507141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6002166" y="4754791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7" idx="7"/>
            <a:endCxn id="10" idx="3"/>
          </p:cNvCxnSpPr>
          <p:nvPr/>
        </p:nvCxnSpPr>
        <p:spPr bwMode="auto">
          <a:xfrm flipV="1">
            <a:off x="6333953" y="528819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5" idx="3"/>
          </p:cNvCxnSpPr>
          <p:nvPr/>
        </p:nvCxnSpPr>
        <p:spPr bwMode="auto">
          <a:xfrm flipV="1">
            <a:off x="7869066" y="4532541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6778453" y="4351566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1" idx="6"/>
            <a:endCxn id="9" idx="2"/>
          </p:cNvCxnSpPr>
          <p:nvPr/>
        </p:nvCxnSpPr>
        <p:spPr bwMode="auto">
          <a:xfrm>
            <a:off x="2739853" y="5650141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8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4081291" y="4973866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9"/>
          <p:cNvCxnSpPr>
            <a:cxnSpLocks noChangeShapeType="1"/>
            <a:stCxn id="10" idx="4"/>
            <a:endCxn id="6" idx="0"/>
          </p:cNvCxnSpPr>
          <p:nvPr/>
        </p:nvCxnSpPr>
        <p:spPr bwMode="auto">
          <a:xfrm>
            <a:off x="7869066" y="5354866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0"/>
          <p:cNvCxnSpPr>
            <a:cxnSpLocks noChangeShapeType="1"/>
            <a:endCxn id="7" idx="6"/>
          </p:cNvCxnSpPr>
          <p:nvPr/>
        </p:nvCxnSpPr>
        <p:spPr bwMode="auto">
          <a:xfrm flipH="1" flipV="1">
            <a:off x="6480003" y="602161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4721053" y="5878741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9" idx="7"/>
            <a:endCxn id="4" idx="3"/>
          </p:cNvCxnSpPr>
          <p:nvPr/>
        </p:nvCxnSpPr>
        <p:spPr bwMode="auto">
          <a:xfrm flipV="1">
            <a:off x="4565478" y="4688116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 rot="21252715">
            <a:off x="7103891" y="4103916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 rot="16937753">
            <a:off x="5782297" y="4836547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802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 rot="20055131">
            <a:off x="6457778" y="5253266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1387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 rot="19463698">
            <a:off x="4644853" y="501514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 rot="20910655">
            <a:off x="4755978" y="427854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1843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 rot="2626382">
            <a:off x="8053216" y="5481866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1099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rot="565849">
            <a:off x="6997528" y="5786666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1120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 rot="695916">
            <a:off x="4797253" y="560569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1233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 rot="4665015">
            <a:off x="4016997" y="514293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337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 rot="832501">
            <a:off x="2949403" y="542154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 rot="19708333">
            <a:off x="7805566" y="4405541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142</a:t>
            </a:r>
          </a:p>
        </p:txBody>
      </p:sp>
      <p:cxnSp>
        <p:nvCxnSpPr>
          <p:cNvPr id="34" name="AutoShape 34"/>
          <p:cNvCxnSpPr>
            <a:cxnSpLocks noChangeShapeType="1"/>
            <a:stCxn id="5" idx="4"/>
            <a:endCxn id="6" idx="7"/>
          </p:cNvCxnSpPr>
          <p:nvPr/>
        </p:nvCxnSpPr>
        <p:spPr bwMode="auto">
          <a:xfrm>
            <a:off x="8805691" y="4599216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5"/>
          <p:cNvSpPr txBox="1">
            <a:spLocks noChangeArrowheads="1"/>
          </p:cNvSpPr>
          <p:nvPr/>
        </p:nvSpPr>
        <p:spPr bwMode="auto">
          <a:xfrm rot="5207815">
            <a:off x="8685041" y="4991328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280177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422"/>
            <a:ext cx="8596668" cy="4539941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Property 1: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A </a:t>
            </a:r>
            <a:r>
              <a:rPr lang="en-US" altLang="en-US" dirty="0" err="1"/>
              <a:t>subpath</a:t>
            </a:r>
            <a:r>
              <a:rPr lang="en-US" altLang="en-US" dirty="0"/>
              <a:t> of a shortest path is itself a shortest path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Proof: “Cut-and-paste”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Property 2: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There is a tree of shortest paths from a start vertex to all the other vertices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dirty="0"/>
              <a:t> A </a:t>
            </a:r>
            <a:r>
              <a:rPr lang="en-US" i="1" dirty="0"/>
              <a:t>shortest-paths tree</a:t>
            </a:r>
            <a:r>
              <a:rPr lang="en-US" dirty="0"/>
              <a:t> (SPT) is a subgraph containing s and all the vertices reachable from s that forms a directed tree rooted at s such that every tree path is a shortest path in the digraph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An SPT from Providence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958244" y="431010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ORD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472844" y="415453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PVD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222019" y="606270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MIA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669319" y="582458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DFW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748444" y="453870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SFO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900844" y="568170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LAX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36219" y="491970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LGA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919644" y="545310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HNL</a:t>
            </a:r>
          </a:p>
        </p:txBody>
      </p:sp>
      <p:cxnSp>
        <p:nvCxnSpPr>
          <p:cNvPr id="12" name="AutoShape 12"/>
          <p:cNvCxnSpPr>
            <a:cxnSpLocks noChangeShapeType="1"/>
            <a:stCxn id="8" idx="6"/>
            <a:endCxn id="4" idx="2"/>
          </p:cNvCxnSpPr>
          <p:nvPr/>
        </p:nvCxnSpPr>
        <p:spPr bwMode="auto">
          <a:xfrm flipV="1">
            <a:off x="4704119" y="4538705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6137632" y="4786355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7" idx="7"/>
            <a:endCxn id="10" idx="3"/>
          </p:cNvCxnSpPr>
          <p:nvPr/>
        </p:nvCxnSpPr>
        <p:spPr bwMode="auto">
          <a:xfrm flipV="1">
            <a:off x="6469419" y="5329280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5" idx="3"/>
          </p:cNvCxnSpPr>
          <p:nvPr/>
        </p:nvCxnSpPr>
        <p:spPr bwMode="auto">
          <a:xfrm flipV="1">
            <a:off x="8004532" y="4564105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6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6913919" y="438313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1" idx="6"/>
            <a:endCxn id="9" idx="2"/>
          </p:cNvCxnSpPr>
          <p:nvPr/>
        </p:nvCxnSpPr>
        <p:spPr bwMode="auto">
          <a:xfrm>
            <a:off x="2875319" y="568170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8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4216757" y="5014955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9"/>
          <p:cNvCxnSpPr>
            <a:cxnSpLocks noChangeShapeType="1"/>
            <a:stCxn id="10" idx="4"/>
            <a:endCxn id="6" idx="0"/>
          </p:cNvCxnSpPr>
          <p:nvPr/>
        </p:nvCxnSpPr>
        <p:spPr bwMode="auto">
          <a:xfrm>
            <a:off x="8004532" y="5395955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0"/>
          <p:cNvCxnSpPr>
            <a:cxnSpLocks noChangeShapeType="1"/>
            <a:endCxn id="7" idx="6"/>
          </p:cNvCxnSpPr>
          <p:nvPr/>
        </p:nvCxnSpPr>
        <p:spPr bwMode="auto">
          <a:xfrm flipH="1" flipV="1">
            <a:off x="6624994" y="605318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4856519" y="5910305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9" idx="7"/>
            <a:endCxn id="4" idx="3"/>
          </p:cNvCxnSpPr>
          <p:nvPr/>
        </p:nvCxnSpPr>
        <p:spPr bwMode="auto">
          <a:xfrm flipV="1">
            <a:off x="4700944" y="471968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 rot="21252715">
            <a:off x="7239357" y="4135480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 rot="16937753">
            <a:off x="5917763" y="4868111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802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 rot="20055131">
            <a:off x="6593244" y="528483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 rot="19463698">
            <a:off x="4780319" y="504670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 rot="20910655">
            <a:off x="4891444" y="431010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 rot="2626382">
            <a:off x="8188682" y="551343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1099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rot="565849">
            <a:off x="7132994" y="581823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1120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 rot="695916">
            <a:off x="4932719" y="563725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1233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 rot="4665015">
            <a:off x="4152463" y="5174499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337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 rot="832501">
            <a:off x="3084869" y="545310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 rot="19708333">
            <a:off x="7941032" y="443710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34" name="AutoShape 34"/>
          <p:cNvCxnSpPr>
            <a:cxnSpLocks noChangeShapeType="1"/>
            <a:stCxn id="5" idx="4"/>
            <a:endCxn id="6" idx="7"/>
          </p:cNvCxnSpPr>
          <p:nvPr/>
        </p:nvCxnSpPr>
        <p:spPr bwMode="auto">
          <a:xfrm>
            <a:off x="8941157" y="4630780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5"/>
          <p:cNvSpPr txBox="1">
            <a:spLocks noChangeArrowheads="1"/>
          </p:cNvSpPr>
          <p:nvPr/>
        </p:nvSpPr>
        <p:spPr bwMode="auto">
          <a:xfrm rot="5207815">
            <a:off x="8820507" y="5022892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199503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Which vertices?</a:t>
            </a:r>
          </a:p>
          <a:p>
            <a:pPr lvl="1"/>
            <a:r>
              <a:rPr lang="en-US" dirty="0"/>
              <a:t>Single source: from one vertex s to every other vertex</a:t>
            </a:r>
          </a:p>
          <a:p>
            <a:pPr lvl="1"/>
            <a:r>
              <a:rPr lang="en-US" dirty="0"/>
              <a:t>Single sink: from every vertex to one vertex t</a:t>
            </a:r>
          </a:p>
          <a:p>
            <a:pPr lvl="1"/>
            <a:r>
              <a:rPr lang="en-US" dirty="0"/>
              <a:t>Source-sink: from one vertex s to another t</a:t>
            </a:r>
          </a:p>
          <a:p>
            <a:r>
              <a:rPr lang="en-US" dirty="0"/>
              <a:t>Restrictions on edge weights?</a:t>
            </a:r>
          </a:p>
          <a:p>
            <a:pPr lvl="1"/>
            <a:r>
              <a:rPr lang="en-US" dirty="0"/>
              <a:t>Unweighted</a:t>
            </a:r>
          </a:p>
          <a:p>
            <a:pPr lvl="1"/>
            <a:r>
              <a:rPr lang="en-US" dirty="0"/>
              <a:t>Non-negative weights</a:t>
            </a:r>
          </a:p>
          <a:p>
            <a:pPr lvl="1"/>
            <a:r>
              <a:rPr lang="en-US" dirty="0"/>
              <a:t>Euclidean weights</a:t>
            </a:r>
          </a:p>
          <a:p>
            <a:pPr lvl="1"/>
            <a:r>
              <a:rPr lang="en-US" dirty="0"/>
              <a:t>Arbitrary weights</a:t>
            </a:r>
          </a:p>
          <a:p>
            <a:r>
              <a:rPr lang="en-US" dirty="0"/>
              <a:t>Cycles?</a:t>
            </a:r>
          </a:p>
          <a:p>
            <a:pPr lvl="1"/>
            <a:r>
              <a:rPr lang="en-US" dirty="0"/>
              <a:t>No directed cycles</a:t>
            </a:r>
          </a:p>
          <a:p>
            <a:pPr lvl="1"/>
            <a:r>
              <a:rPr lang="en-US" dirty="0"/>
              <a:t>No “negative cycles”</a:t>
            </a:r>
          </a:p>
          <a:p>
            <a:r>
              <a:rPr lang="en-US" dirty="0"/>
              <a:t>Simplifying assumption: each vertex is reachable from s </a:t>
            </a:r>
          </a:p>
        </p:txBody>
      </p:sp>
    </p:spTree>
    <p:extLst>
      <p:ext uri="{BB962C8B-B14F-4D97-AF65-F5344CB8AC3E}">
        <p14:creationId xmlns:p14="http://schemas.microsoft.com/office/powerpoint/2010/main" val="92661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Goal: Find the shortest path from s to every other vertex</a:t>
            </a:r>
          </a:p>
          <a:p>
            <a:r>
              <a:rPr lang="en-US" dirty="0"/>
              <a:t>Observation: A shortest path tree solution exists</a:t>
            </a:r>
          </a:p>
          <a:p>
            <a:r>
              <a:rPr lang="en-US" dirty="0"/>
              <a:t>Consequence: Can represent the SPT with two vertex-indexed arrays:</a:t>
            </a:r>
          </a:p>
          <a:p>
            <a:pPr lvl="1"/>
            <a:r>
              <a:rPr lang="en-US" dirty="0" err="1"/>
              <a:t>distTo</a:t>
            </a:r>
            <a:r>
              <a:rPr lang="en-US" dirty="0"/>
              <a:t>[v] is length of shortest path from s to v. </a:t>
            </a:r>
          </a:p>
          <a:p>
            <a:pPr lvl="1"/>
            <a:r>
              <a:rPr lang="en-US" dirty="0" err="1"/>
              <a:t>edgeTo</a:t>
            </a:r>
            <a:r>
              <a:rPr lang="en-US" dirty="0"/>
              <a:t>[v] is last edge on shortest path from s to v.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00" y="4100975"/>
            <a:ext cx="5671936" cy="24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343191"/>
          </a:xfrm>
        </p:spPr>
        <p:txBody>
          <a:bodyPr/>
          <a:lstStyle/>
          <a:p>
            <a:r>
              <a:rPr lang="en-US" dirty="0"/>
              <a:t>Relax edge e = v-&gt;w</a:t>
            </a:r>
          </a:p>
          <a:p>
            <a:pPr lvl="1"/>
            <a:r>
              <a:rPr lang="en-US" dirty="0" err="1"/>
              <a:t>distTo</a:t>
            </a:r>
            <a:r>
              <a:rPr lang="en-US" dirty="0"/>
              <a:t>[v] is length of shortest known path from s to v</a:t>
            </a:r>
          </a:p>
          <a:p>
            <a:pPr lvl="1"/>
            <a:r>
              <a:rPr lang="en-US" dirty="0" err="1"/>
              <a:t>distTo</a:t>
            </a:r>
            <a:r>
              <a:rPr lang="en-US" dirty="0"/>
              <a:t>[w] is length of shortest known path from s to w</a:t>
            </a:r>
          </a:p>
          <a:p>
            <a:pPr lvl="1"/>
            <a:r>
              <a:rPr lang="en-US" dirty="0" err="1"/>
              <a:t>edgeTo</a:t>
            </a:r>
            <a:r>
              <a:rPr lang="en-US" dirty="0"/>
              <a:t>[w] is last edge on shortest known path from s to w</a:t>
            </a:r>
          </a:p>
          <a:p>
            <a:pPr lvl="1"/>
            <a:r>
              <a:rPr lang="en-US" dirty="0"/>
              <a:t>If e = v-&gt;w gives shorter path to w through v, update both </a:t>
            </a:r>
            <a:r>
              <a:rPr lang="en-US" dirty="0" err="1"/>
              <a:t>distTo</a:t>
            </a:r>
            <a:r>
              <a:rPr lang="en-US" dirty="0"/>
              <a:t>[w] and </a:t>
            </a:r>
            <a:r>
              <a:rPr lang="en-US" dirty="0" err="1"/>
              <a:t>edgeTo</a:t>
            </a:r>
            <a:r>
              <a:rPr lang="en-US" dirty="0"/>
              <a:t>[w]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5259"/>
            <a:ext cx="6039693" cy="31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93" y="3695259"/>
            <a:ext cx="615230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9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Shortest-Paths Optimality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Proposition: Let G be an edge-weighted digraph. Then </a:t>
            </a:r>
            <a:r>
              <a:rPr lang="en-US" dirty="0" err="1"/>
              <a:t>distTo</a:t>
            </a:r>
            <a:r>
              <a:rPr lang="en-US" dirty="0"/>
              <a:t>[] are the shortest path distances from s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distTo</a:t>
            </a:r>
            <a:r>
              <a:rPr lang="en-US" dirty="0"/>
              <a:t>[s] = 0</a:t>
            </a:r>
          </a:p>
          <a:p>
            <a:pPr lvl="1"/>
            <a:r>
              <a:rPr lang="en-US" dirty="0"/>
              <a:t>For each vertex v, </a:t>
            </a:r>
            <a:r>
              <a:rPr lang="en-US" dirty="0" err="1"/>
              <a:t>distTo</a:t>
            </a:r>
            <a:r>
              <a:rPr lang="en-US" dirty="0"/>
              <a:t>[v] is the length of some path from s to v</a:t>
            </a:r>
          </a:p>
          <a:p>
            <a:pPr lvl="1"/>
            <a:r>
              <a:rPr lang="en-US" dirty="0"/>
              <a:t>For each edge e = v-&gt;w, </a:t>
            </a:r>
            <a:r>
              <a:rPr lang="en-US" dirty="0" err="1"/>
              <a:t>distTo</a:t>
            </a:r>
            <a:r>
              <a:rPr lang="en-US" dirty="0"/>
              <a:t>[w] ≤ </a:t>
            </a:r>
            <a:r>
              <a:rPr lang="en-US" dirty="0" err="1"/>
              <a:t>distTo</a:t>
            </a:r>
            <a:r>
              <a:rPr lang="en-US" dirty="0"/>
              <a:t>[v] + </a:t>
            </a:r>
            <a:r>
              <a:rPr lang="en-US" dirty="0" err="1"/>
              <a:t>e.weight</a:t>
            </a:r>
            <a:r>
              <a:rPr lang="en-US" dirty="0"/>
              <a:t>()</a:t>
            </a:r>
          </a:p>
          <a:p>
            <a:r>
              <a:rPr lang="en-US" dirty="0"/>
              <a:t>Proof: (P650 on Sedgewick et al.)</a:t>
            </a:r>
          </a:p>
          <a:p>
            <a:pPr lvl="1"/>
            <a:r>
              <a:rPr lang="en-US" dirty="0"/>
              <a:t>&lt;=[necessary]</a:t>
            </a:r>
          </a:p>
          <a:p>
            <a:pPr lvl="1"/>
            <a:r>
              <a:rPr lang="en-US" dirty="0"/>
              <a:t>=&gt;[sufficient]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07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6866</TotalTime>
  <Words>1424</Words>
  <Application>Microsoft Office PowerPoint</Application>
  <PresentationFormat>Widescreen</PresentationFormat>
  <Paragraphs>520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CSC130 Data Structures and Algorithm Analysis </vt:lpstr>
      <vt:lpstr>Session Plan</vt:lpstr>
      <vt:lpstr>Edge-Weighted Graphs</vt:lpstr>
      <vt:lpstr>Shortest Path Problem</vt:lpstr>
      <vt:lpstr>Shortest Path Properties</vt:lpstr>
      <vt:lpstr>Shortest Path Variants</vt:lpstr>
      <vt:lpstr>Single-Source Shortest Path</vt:lpstr>
      <vt:lpstr>Edge Relaxation</vt:lpstr>
      <vt:lpstr>Shortest-Paths Optimality Conditions</vt:lpstr>
      <vt:lpstr>Generic Shortest-Path Algorithm</vt:lpstr>
      <vt:lpstr>Dijkstra’s Algorithm</vt:lpstr>
      <vt:lpstr>Dijkstra’s Algorithm Example</vt:lpstr>
      <vt:lpstr>Dijkstra’s Algorithm Example (cont.)</vt:lpstr>
      <vt:lpstr>Dijkstra’s Algorithm: Correctness Proof</vt:lpstr>
      <vt:lpstr>Dijkstra’s Algorithm: Implementation</vt:lpstr>
      <vt:lpstr>Dijkstra’s Algorithm: Implementation (cont.)</vt:lpstr>
      <vt:lpstr>Quiz</vt:lpstr>
      <vt:lpstr>Unweighted Graph</vt:lpstr>
      <vt:lpstr>Weighted DAG</vt:lpstr>
      <vt:lpstr>Acyclic Shortest Paths</vt:lpstr>
      <vt:lpstr>Acyclic Shortest Paths</vt:lpstr>
      <vt:lpstr>Acyclic Shortest Paths Example</vt:lpstr>
      <vt:lpstr>Quiz</vt:lpstr>
      <vt:lpstr>Shortest Paths with Negative Weights</vt:lpstr>
      <vt:lpstr>Negative Cycles</vt:lpstr>
      <vt:lpstr>Bellman-Ford Algorithm</vt:lpstr>
      <vt:lpstr>Bellman-Ford Example</vt:lpstr>
      <vt:lpstr>Bellman-Ford Algorithm: Analysis</vt:lpstr>
      <vt:lpstr>Bellman-Ford Algorithm: Improvement</vt:lpstr>
      <vt:lpstr>Single Source Shortest Paths: Summary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Cheng</dc:creator>
  <cp:lastModifiedBy>Cheng, Yuan</cp:lastModifiedBy>
  <cp:revision>469</cp:revision>
  <dcterms:created xsi:type="dcterms:W3CDTF">2016-06-14T07:20:59Z</dcterms:created>
  <dcterms:modified xsi:type="dcterms:W3CDTF">2016-11-20T21:49:09Z</dcterms:modified>
</cp:coreProperties>
</file>